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7" r:id="rId4"/>
  </p:sldMasterIdLst>
  <p:notesMasterIdLst>
    <p:notesMasterId r:id="rId15"/>
  </p:notesMasterIdLst>
  <p:handoutMasterIdLst>
    <p:handoutMasterId r:id="rId16"/>
  </p:handoutMasterIdLst>
  <p:sldIdLst>
    <p:sldId id="256" r:id="rId5"/>
    <p:sldId id="268" r:id="rId6"/>
    <p:sldId id="895" r:id="rId7"/>
    <p:sldId id="898" r:id="rId8"/>
    <p:sldId id="902" r:id="rId9"/>
    <p:sldId id="905" r:id="rId10"/>
    <p:sldId id="903" r:id="rId11"/>
    <p:sldId id="906" r:id="rId12"/>
    <p:sldId id="900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A4A9AF"/>
    <a:srgbClr val="CC0000"/>
    <a:srgbClr val="D86956"/>
    <a:srgbClr val="0298CA"/>
    <a:srgbClr val="1349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na Karanouh" userId="c1a1cf1c-696b-4422-ac18-9464ccbf34f5" providerId="ADAL" clId="{EAF2016A-DBC1-4345-B784-4CC49EB925B7}"/>
    <pc:docChg chg="modSld">
      <pc:chgData name="Dina Karanouh" userId="c1a1cf1c-696b-4422-ac18-9464ccbf34f5" providerId="ADAL" clId="{EAF2016A-DBC1-4345-B784-4CC49EB925B7}" dt="2024-07-03T08:43:23.365" v="171" actId="20577"/>
      <pc:docMkLst>
        <pc:docMk/>
      </pc:docMkLst>
      <pc:sldChg chg="modSp mod">
        <pc:chgData name="Dina Karanouh" userId="c1a1cf1c-696b-4422-ac18-9464ccbf34f5" providerId="ADAL" clId="{EAF2016A-DBC1-4345-B784-4CC49EB925B7}" dt="2024-07-03T08:43:23.365" v="171" actId="20577"/>
        <pc:sldMkLst>
          <pc:docMk/>
          <pc:sldMk cId="2519987578" sldId="900"/>
        </pc:sldMkLst>
        <pc:spChg chg="mod">
          <ac:chgData name="Dina Karanouh" userId="c1a1cf1c-696b-4422-ac18-9464ccbf34f5" providerId="ADAL" clId="{EAF2016A-DBC1-4345-B784-4CC49EB925B7}" dt="2024-07-03T08:43:23.365" v="171" actId="20577"/>
          <ac:spMkLst>
            <pc:docMk/>
            <pc:sldMk cId="2519987578" sldId="900"/>
            <ac:spMk id="3" creationId="{301CCAB4-840B-8C4C-B012-B06F659A6668}"/>
          </ac:spMkLst>
        </pc:spChg>
      </pc:sldChg>
    </pc:docChg>
  </pc:docChgLst>
  <pc:docChgLst>
    <pc:chgData name="Dina Karanouh" userId="c1a1cf1c-696b-4422-ac18-9464ccbf34f5" providerId="ADAL" clId="{B2C0AFDB-39FC-497F-A95E-73E7AD73EA6E}"/>
    <pc:docChg chg="modSld">
      <pc:chgData name="Dina Karanouh" userId="c1a1cf1c-696b-4422-ac18-9464ccbf34f5" providerId="ADAL" clId="{B2C0AFDB-39FC-497F-A95E-73E7AD73EA6E}" dt="2024-07-24T12:33:29.723" v="2" actId="20577"/>
      <pc:docMkLst>
        <pc:docMk/>
      </pc:docMkLst>
      <pc:sldChg chg="modSp mod">
        <pc:chgData name="Dina Karanouh" userId="c1a1cf1c-696b-4422-ac18-9464ccbf34f5" providerId="ADAL" clId="{B2C0AFDB-39FC-497F-A95E-73E7AD73EA6E}" dt="2024-07-24T12:33:29.723" v="2" actId="20577"/>
        <pc:sldMkLst>
          <pc:docMk/>
          <pc:sldMk cId="2519987578" sldId="900"/>
        </pc:sldMkLst>
        <pc:spChg chg="mod">
          <ac:chgData name="Dina Karanouh" userId="c1a1cf1c-696b-4422-ac18-9464ccbf34f5" providerId="ADAL" clId="{B2C0AFDB-39FC-497F-A95E-73E7AD73EA6E}" dt="2024-07-24T12:33:29.723" v="2" actId="20577"/>
          <ac:spMkLst>
            <pc:docMk/>
            <pc:sldMk cId="2519987578" sldId="900"/>
            <ac:spMk id="3" creationId="{301CCAB4-840B-8C4C-B012-B06F659A666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6D0EE08-931B-D948-96B0-8010222DAC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9FD28E-33B0-614A-9DFC-E9C4C88E28C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432A5-9D1D-E844-A4AD-82CF61F20C4A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0B5A14-726C-084B-A324-EE7A676949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9B2441-7075-244D-A099-1DB0E67E98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89CE1-10AC-1940-BC63-371D5DC47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5893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51B7D-5F64-5949-A811-97A405C7F271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F49A-4A76-8648-9A37-132247F59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3890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665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18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59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085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28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20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E364381-9B92-DA43-9584-EA55DC609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29103" y="1297305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 rtl="1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3756510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0739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914399" y="2932981"/>
            <a:ext cx="4986069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 or chart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 hasCustomPrompt="1"/>
          </p:nvPr>
        </p:nvSpPr>
        <p:spPr>
          <a:xfrm>
            <a:off x="6291531" y="2932981"/>
            <a:ext cx="4986070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 or chart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399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277308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3217654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8594785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12468A-5808-0A49-88D0-A270B56C01FE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2434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photo-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15095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5A31AF3-D4CE-C241-81DC-11DB4C8DE510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1066798" y="1900069"/>
            <a:ext cx="10015095" cy="44439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 or chart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01B484-DE6D-064B-9A77-7B061BEA63EF}"/>
              </a:ext>
            </a:extLst>
          </p:cNvPr>
          <p:cNvSpPr txBox="1"/>
          <p:nvPr userDrawn="1"/>
        </p:nvSpPr>
        <p:spPr>
          <a:xfrm>
            <a:off x="1069848" y="6469348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5994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552838A-D563-314C-90AE-0F3BDB2D019F}"/>
              </a:ext>
            </a:extLst>
          </p:cNvPr>
          <p:cNvSpPr/>
          <p:nvPr userDrawn="1"/>
        </p:nvSpPr>
        <p:spPr>
          <a:xfrm>
            <a:off x="2650" y="2409691"/>
            <a:ext cx="876352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980F9C-BADB-F548-901A-499190A68982}"/>
              </a:ext>
            </a:extLst>
          </p:cNvPr>
          <p:cNvSpPr/>
          <p:nvPr userDrawn="1"/>
        </p:nvSpPr>
        <p:spPr>
          <a:xfrm>
            <a:off x="8766176" y="2409691"/>
            <a:ext cx="3425824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 algn="r" defTabSz="914400" rtl="1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8852" y="3034907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ar-SA"/>
              <a:t>شكراً</a:t>
            </a:r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4D89AA9-703A-C444-B48A-0BE04BFBD4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4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690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FD712B4-46EA-F945-815F-208955F2242B}"/>
              </a:ext>
            </a:extLst>
          </p:cNvPr>
          <p:cNvSpPr/>
          <p:nvPr userDrawn="1"/>
        </p:nvSpPr>
        <p:spPr>
          <a:xfrm>
            <a:off x="0" y="1564301"/>
            <a:ext cx="12192000" cy="4353419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33527" y="2218793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 rtl="1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3525" y="4677998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226656-38C9-B349-8BF2-3906B17792AC}"/>
              </a:ext>
            </a:extLst>
          </p:cNvPr>
          <p:cNvSpPr txBox="1"/>
          <p:nvPr userDrawn="1"/>
        </p:nvSpPr>
        <p:spPr>
          <a:xfrm>
            <a:off x="2555081" y="6472813"/>
            <a:ext cx="7081838" cy="21544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5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5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5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5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DECA36A-9CD8-0C46-B55F-D33DAB78C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394535" y="324610"/>
            <a:ext cx="3094608" cy="101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50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4BF7176-84F6-D44C-9D31-8AC3C2AB082D}"/>
              </a:ext>
            </a:extLst>
          </p:cNvPr>
          <p:cNvSpPr/>
          <p:nvPr userDrawn="1"/>
        </p:nvSpPr>
        <p:spPr>
          <a:xfrm>
            <a:off x="2650" y="2409691"/>
            <a:ext cx="8791044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8793694" y="2409691"/>
            <a:ext cx="3398305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5959" y="2792624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959" y="4846405"/>
            <a:ext cx="8025181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E19219-F76D-7748-8FC4-0CB9534DA2C7}"/>
              </a:ext>
            </a:extLst>
          </p:cNvPr>
          <p:cNvSpPr txBox="1"/>
          <p:nvPr userDrawn="1"/>
        </p:nvSpPr>
        <p:spPr>
          <a:xfrm>
            <a:off x="1711856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F6BA29-152B-E342-911F-F353625A49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78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E7C4C2-67F5-B94E-81E7-00528ABC2B76}"/>
              </a:ext>
            </a:extLst>
          </p:cNvPr>
          <p:cNvSpPr/>
          <p:nvPr userDrawn="1"/>
        </p:nvSpPr>
        <p:spPr>
          <a:xfrm>
            <a:off x="-1" y="2409691"/>
            <a:ext cx="879369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681" y="1719747"/>
            <a:ext cx="8267940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36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53B761F-AC01-FC44-8276-E78878FB5F4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8793695" y="2409691"/>
            <a:ext cx="3398305" cy="325649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3310" y="2644988"/>
            <a:ext cx="8025180" cy="302120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chemeClr val="bg1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chemeClr val="bg1"/>
              </a:buClr>
              <a:buFont typeface="Wingdings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EE9879D-020F-0A41-B9AF-67249EE208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F4AEF94-C802-9546-8C95-3AAC61E22B12}"/>
              </a:ext>
            </a:extLst>
          </p:cNvPr>
          <p:cNvSpPr txBox="1"/>
          <p:nvPr userDrawn="1"/>
        </p:nvSpPr>
        <p:spPr>
          <a:xfrm>
            <a:off x="1711856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585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D343C2-E4F1-7F46-A2F1-08FBA3E6E026}"/>
              </a:ext>
            </a:extLst>
          </p:cNvPr>
          <p:cNvSpPr/>
          <p:nvPr userDrawn="1"/>
        </p:nvSpPr>
        <p:spPr>
          <a:xfrm>
            <a:off x="0" y="292608"/>
            <a:ext cx="12192000" cy="1078992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9343" y="557783"/>
            <a:ext cx="11053313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6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096051-E13F-F44E-BDF1-B2B2CF790B82}"/>
              </a:ext>
            </a:extLst>
          </p:cNvPr>
          <p:cNvSpPr/>
          <p:nvPr userDrawn="1"/>
        </p:nvSpPr>
        <p:spPr>
          <a:xfrm>
            <a:off x="0" y="1900069"/>
            <a:ext cx="12192000" cy="444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10309115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FCAA90-DAAD-2C45-8A9C-FFA1D0AB0983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6440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7411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4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958BAA-65C3-174A-AAEF-12B904BF7977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078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EA9544-5AC3-334B-B48C-C891D0AE5BB6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80C0A46-5366-724C-B982-852FEE357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9343" y="2520177"/>
            <a:ext cx="6006859" cy="3794360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29941A9-FCC8-BA4F-8619-10817DC1E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1667820"/>
            <a:ext cx="6006859" cy="523220"/>
          </a:xfrm>
          <a:prstGeom prst="rect">
            <a:avLst/>
          </a:prstGeom>
          <a:solidFill>
            <a:srgbClr val="0298CA"/>
          </a:solidFill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28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A11D41-A025-8F48-B8C6-F006B03E71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9343" y="755180"/>
            <a:ext cx="11053314" cy="457201"/>
          </a:xfrm>
          <a:prstGeom prst="rect">
            <a:avLst/>
          </a:prstGeom>
        </p:spPr>
        <p:txBody>
          <a:bodyPr/>
          <a:lstStyle>
            <a:lvl1pPr algn="ctr" rtl="1">
              <a:defRPr sz="3200" b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548CF297-EA5C-F845-ACA7-6CBE33E9965A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6905406" y="1667820"/>
            <a:ext cx="4740891" cy="46467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FB8F69-4B21-4A44-A099-D2ED3A294E44}"/>
              </a:ext>
            </a:extLst>
          </p:cNvPr>
          <p:cNvSpPr txBox="1"/>
          <p:nvPr userDrawn="1"/>
        </p:nvSpPr>
        <p:spPr>
          <a:xfrm>
            <a:off x="569342" y="6488915"/>
            <a:ext cx="6006859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75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F491C28-1C81-1C4B-9AB0-2D9AF3487468}"/>
              </a:ext>
            </a:extLst>
          </p:cNvPr>
          <p:cNvSpPr/>
          <p:nvPr userDrawn="1"/>
        </p:nvSpPr>
        <p:spPr>
          <a:xfrm>
            <a:off x="0" y="1647645"/>
            <a:ext cx="7272069" cy="4696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8DECF708-1018-C14B-B4FB-738EA23F2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5926175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1BD8A75-37CC-DB42-B7DE-45550037B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46600"/>
            <a:ext cx="11053314" cy="52515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E4188F-9D81-A643-9345-14A4F431EF04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1E7D02E7-91C4-7B41-A3D5-A424AC8F98F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7272069" y="1647645"/>
            <a:ext cx="4919932" cy="467551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572518-4514-0D46-80A9-5845C716DA06}"/>
              </a:ext>
            </a:extLst>
          </p:cNvPr>
          <p:cNvSpPr txBox="1"/>
          <p:nvPr userDrawn="1"/>
        </p:nvSpPr>
        <p:spPr>
          <a:xfrm>
            <a:off x="1069848" y="6488915"/>
            <a:ext cx="5926175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556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941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914400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23023EC-B05C-C24A-B73E-45D4DC9F81B5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4502989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/>
          </p:nvPr>
        </p:nvSpPr>
        <p:spPr>
          <a:xfrm>
            <a:off x="8117457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40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0FB25C7-ABFD-C644-BC4A-54D5562E4FDF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511615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0883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230325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3E7992-0396-1E46-9F28-525A57944B35}"/>
              </a:ext>
            </a:extLst>
          </p:cNvPr>
          <p:cNvSpPr/>
          <p:nvPr userDrawn="1"/>
        </p:nvSpPr>
        <p:spPr>
          <a:xfrm>
            <a:off x="5900469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949768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82AEFB-BEA9-214C-9F03-DF9EBB6DFAE7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598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660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8" r:id="rId2"/>
    <p:sldLayoutId id="2147483739" r:id="rId3"/>
    <p:sldLayoutId id="2147483740" r:id="rId4"/>
    <p:sldLayoutId id="2147483741" r:id="rId5"/>
    <p:sldLayoutId id="2147483735" r:id="rId6"/>
    <p:sldLayoutId id="2147483733" r:id="rId7"/>
    <p:sldLayoutId id="2147483734" r:id="rId8"/>
    <p:sldLayoutId id="2147483742" r:id="rId9"/>
    <p:sldLayoutId id="2147483745" r:id="rId10"/>
    <p:sldLayoutId id="2147483744" r:id="rId11"/>
    <p:sldLayoutId id="2147483746" r:id="rId12"/>
    <p:sldLayoutId id="2147483743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79719-EC25-F44A-935D-57F558B86E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329" y="1036320"/>
            <a:ext cx="11778143" cy="2174240"/>
          </a:xfrm>
        </p:spPr>
        <p:txBody>
          <a:bodyPr>
            <a:normAutofit fontScale="90000"/>
          </a:bodyPr>
          <a:lstStyle/>
          <a:p>
            <a:pPr marL="0" marR="0" rtl="1">
              <a:spcBef>
                <a:spcPts val="0"/>
              </a:spcBef>
              <a:spcAft>
                <a:spcPts val="0"/>
              </a:spcAft>
            </a:pPr>
            <a:br>
              <a:rPr lang="en-US" sz="4000"/>
            </a:br>
            <a:r>
              <a:rPr lang="en-US" sz="4000" b="1" err="1"/>
              <a:t>الجلسة</a:t>
            </a:r>
            <a:r>
              <a:rPr lang="en-US" sz="4000" b="1"/>
              <a:t> </a:t>
            </a:r>
            <a:r>
              <a:rPr lang="en-US" sz="4000" b="1" err="1"/>
              <a:t>الثانية</a:t>
            </a:r>
            <a:r>
              <a:rPr lang="en-US" sz="4000" b="1"/>
              <a:t>: </a:t>
            </a:r>
            <a:r>
              <a:rPr lang="ar-LB" sz="4000" b="1"/>
              <a:t>برنامج </a:t>
            </a:r>
            <a:r>
              <a:rPr lang="en-US" sz="4000" b="1" err="1"/>
              <a:t>عمل</a:t>
            </a:r>
            <a:r>
              <a:rPr lang="en-US" sz="4000" b="1"/>
              <a:t> </a:t>
            </a:r>
            <a:r>
              <a:rPr lang="en-US" sz="4000" b="1" err="1"/>
              <a:t>قسم</a:t>
            </a:r>
            <a:r>
              <a:rPr lang="en-US" sz="4000" b="1"/>
              <a:t> </a:t>
            </a:r>
            <a:r>
              <a:rPr lang="en-US" sz="4000" b="1" err="1"/>
              <a:t>الاحصاءات</a:t>
            </a:r>
            <a:r>
              <a:rPr lang="en-US" sz="4000" b="1"/>
              <a:t> </a:t>
            </a:r>
            <a:r>
              <a:rPr lang="en-US" sz="4000" b="1" err="1"/>
              <a:t>الديمغرافية</a:t>
            </a:r>
            <a:r>
              <a:rPr lang="en-US" sz="4000" b="1"/>
              <a:t> </a:t>
            </a:r>
            <a:r>
              <a:rPr lang="en-US" sz="4000" b="1" err="1"/>
              <a:t>والاجتماعية</a:t>
            </a:r>
            <a:r>
              <a:rPr lang="en-US" sz="4000" b="1"/>
              <a:t> </a:t>
            </a:r>
            <a:r>
              <a:rPr lang="en-US" sz="4000" b="1" err="1"/>
              <a:t>بالإسكوا</a:t>
            </a:r>
            <a:r>
              <a:rPr lang="en-US" sz="4000" b="1"/>
              <a:t> </a:t>
            </a:r>
            <a:br>
              <a:rPr lang="ar-LB" sz="4000"/>
            </a:br>
            <a:br>
              <a:rPr lang="ar-LB" sz="4000"/>
            </a:br>
            <a:r>
              <a:rPr lang="ar-LB" sz="3300"/>
              <a:t>مشروع </a:t>
            </a:r>
            <a:r>
              <a:rPr lang="en-US" sz="3300" err="1"/>
              <a:t>دعم</a:t>
            </a:r>
            <a:r>
              <a:rPr lang="en-US" sz="3300"/>
              <a:t> </a:t>
            </a:r>
            <a:r>
              <a:rPr lang="en-US" sz="3300" err="1"/>
              <a:t>تعزيز</a:t>
            </a:r>
            <a:r>
              <a:rPr lang="en-US" sz="3300"/>
              <a:t> </a:t>
            </a:r>
            <a:r>
              <a:rPr lang="en-US" sz="3300" err="1"/>
              <a:t>وتحديث</a:t>
            </a:r>
            <a:r>
              <a:rPr lang="en-US" sz="3300"/>
              <a:t> </a:t>
            </a:r>
            <a:r>
              <a:rPr lang="en-US" sz="3300" err="1"/>
              <a:t>الإحصاءات</a:t>
            </a:r>
            <a:r>
              <a:rPr lang="en-US" sz="3300"/>
              <a:t> </a:t>
            </a:r>
            <a:r>
              <a:rPr lang="en-US" sz="3300" err="1"/>
              <a:t>الديمغرافية</a:t>
            </a:r>
            <a:r>
              <a:rPr lang="en-US" sz="3300"/>
              <a:t> </a:t>
            </a:r>
            <a:r>
              <a:rPr lang="en-US" sz="3300" err="1"/>
              <a:t>والاجتماعية</a:t>
            </a:r>
            <a:r>
              <a:rPr lang="en-US" sz="3300"/>
              <a:t> </a:t>
            </a:r>
            <a:r>
              <a:rPr lang="en-US" sz="3300" err="1"/>
              <a:t>في</a:t>
            </a:r>
            <a:r>
              <a:rPr lang="en-US" sz="3300"/>
              <a:t> </a:t>
            </a:r>
            <a:r>
              <a:rPr lang="en-US" sz="3300" err="1"/>
              <a:t>البلدان</a:t>
            </a:r>
            <a:r>
              <a:rPr lang="en-US" sz="3300"/>
              <a:t> </a:t>
            </a:r>
            <a:r>
              <a:rPr lang="en-US" sz="3300" err="1"/>
              <a:t>العربية</a:t>
            </a:r>
            <a:br>
              <a:rPr lang="en-US" sz="3300"/>
            </a:br>
            <a:r>
              <a:rPr lang="en-US" sz="3300" err="1"/>
              <a:t>التقدم</a:t>
            </a:r>
            <a:r>
              <a:rPr lang="en-US" sz="3300"/>
              <a:t> </a:t>
            </a:r>
            <a:r>
              <a:rPr lang="en-US" sz="3300" err="1"/>
              <a:t>المحرز</a:t>
            </a:r>
            <a:r>
              <a:rPr lang="en-US" sz="3300"/>
              <a:t> </a:t>
            </a:r>
            <a:r>
              <a:rPr lang="en-US" sz="3300" err="1"/>
              <a:t>وسبل</a:t>
            </a:r>
            <a:r>
              <a:rPr lang="en-US" sz="3300"/>
              <a:t> </a:t>
            </a:r>
            <a:r>
              <a:rPr lang="en-US" sz="3300" err="1"/>
              <a:t>المضي</a:t>
            </a:r>
            <a:r>
              <a:rPr lang="en-US" sz="3300"/>
              <a:t> </a:t>
            </a:r>
            <a:r>
              <a:rPr lang="en-US" sz="3300" err="1"/>
              <a:t>قدماً</a:t>
            </a:r>
            <a:br>
              <a:rPr lang="en-US" sz="4000"/>
            </a:br>
            <a:r>
              <a:rPr lang="ar-LB" sz="4000"/>
              <a:t> </a:t>
            </a:r>
            <a:endParaRPr lang="en-US" sz="400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DD9B72D-F1F5-4AA4-BE3D-EB8D0DFDA63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26503" y="3372637"/>
            <a:ext cx="11778143" cy="1224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algn="ctr" rtl="1">
              <a:spcBef>
                <a:spcPts val="0"/>
              </a:spcBef>
              <a:spcAft>
                <a:spcPts val="0"/>
              </a:spcAft>
              <a:tabLst>
                <a:tab pos="2879725" algn="ctr"/>
                <a:tab pos="4147185" algn="l"/>
              </a:tabLst>
            </a:pPr>
            <a:r>
              <a:rPr lang="ar-SA" sz="2000" b="1" cap="small">
                <a:effectLst/>
                <a:ea typeface="MS Mincho" panose="02020609040205080304" pitchFamily="49" charset="-128"/>
              </a:rPr>
              <a:t>اللجنة الفنية الاستشارية للإحصاءات الديمغرافية والاجتماعية للبلدان العربية</a:t>
            </a:r>
            <a:endParaRPr lang="en-US" sz="2000" b="1">
              <a:effectLst/>
              <a:ea typeface="Times New Roman" panose="02020603050405020304" pitchFamily="18" charset="0"/>
            </a:endParaRPr>
          </a:p>
          <a:p>
            <a:r>
              <a:rPr lang="ar-SA" sz="1800" b="1" cap="small">
                <a:effectLst/>
                <a:ea typeface="MS Mincho" panose="02020609040205080304" pitchFamily="49" charset="-128"/>
                <a:cs typeface="Arial" panose="020B0604020202020204" pitchFamily="34" charset="0"/>
              </a:rPr>
              <a:t>الاجتماع السادس</a:t>
            </a:r>
          </a:p>
          <a:p>
            <a:r>
              <a:rPr lang="ar-SA" sz="1800" b="1" cap="small">
                <a:effectLst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r>
              <a:rPr lang="ar-SA" sz="180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3-4 تموز/</a:t>
            </a:r>
            <a:r>
              <a:rPr lang="ar-LB" sz="180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يوليو </a:t>
            </a:r>
            <a:r>
              <a:rPr lang="en-US" sz="180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2024</a:t>
            </a:r>
            <a:r>
              <a:rPr lang="ar-SA" sz="180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، افتراضياً</a:t>
            </a:r>
            <a:endParaRPr kumimoji="0" lang="en-US" altLang="ja-JP" sz="1600" b="0" i="0" u="none" strike="noStrike" cap="none" normalizeH="0" baseline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356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2FA63-6BC7-1D4B-AF79-A5423820F0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852" y="2659864"/>
            <a:ext cx="8025181" cy="2546743"/>
          </a:xfrm>
        </p:spPr>
        <p:txBody>
          <a:bodyPr>
            <a:normAutofit/>
          </a:bodyPr>
          <a:lstStyle/>
          <a:p>
            <a:pPr algn="ctr"/>
            <a:r>
              <a:rPr lang="ar-SA"/>
              <a:t>شكر</a:t>
            </a:r>
            <a:r>
              <a:rPr lang="ar-LB"/>
              <a:t>ا</a:t>
            </a:r>
            <a:r>
              <a:rPr lang="ar-SA"/>
              <a:t>ً لاستماعكم</a:t>
            </a:r>
            <a:br>
              <a:rPr lang="en-GB"/>
            </a:br>
            <a:br>
              <a:rPr lang="en-GB"/>
            </a:b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068444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514799"/>
            <a:ext cx="11053313" cy="807197"/>
          </a:xfrm>
        </p:spPr>
        <p:txBody>
          <a:bodyPr/>
          <a:lstStyle/>
          <a:p>
            <a:r>
              <a:rPr lang="ar-LB" b="1"/>
              <a:t>مشاريع الإحصاءات الديمغرافية والاجتماعية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CCAB4-840B-8C4C-B012-B06F659A6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5651" y="1927344"/>
            <a:ext cx="11443215" cy="4415856"/>
          </a:xfrm>
        </p:spPr>
        <p:txBody>
          <a:bodyPr/>
          <a:lstStyle/>
          <a:p>
            <a:pPr lvl="1" indent="0">
              <a:buNone/>
            </a:pPr>
            <a:r>
              <a:rPr lang="ar-LB" sz="2400" b="1" u="sng">
                <a:solidFill>
                  <a:srgbClr val="134770"/>
                </a:solidFill>
              </a:rPr>
              <a:t>للفترة 2022-2025 </a:t>
            </a:r>
          </a:p>
          <a:p>
            <a:pPr lvl="1" indent="0">
              <a:buNone/>
            </a:pPr>
            <a:endParaRPr lang="ar-LB" sz="1200" b="1" u="sng">
              <a:solidFill>
                <a:srgbClr val="134770"/>
              </a:solidFill>
            </a:endParaRPr>
          </a:p>
          <a:p>
            <a:pPr marL="996950" lvl="1" indent="-457200">
              <a:buFont typeface="Wingdings" panose="05000000000000000000" pitchFamily="2" charset="2"/>
              <a:buChar char="v"/>
            </a:pPr>
            <a:r>
              <a:rPr lang="ar-LB" sz="2500">
                <a:solidFill>
                  <a:srgbClr val="134770"/>
                </a:solidFill>
              </a:rPr>
              <a:t>الأنشطة المستندة إلى اجتماعات الفريق الاستشاري التقني السابقة + مسارات عمل الإسكوا </a:t>
            </a:r>
          </a:p>
          <a:p>
            <a:pPr marL="996950" lvl="1" indent="-457200">
              <a:buFont typeface="Wingdings" panose="05000000000000000000" pitchFamily="2" charset="2"/>
              <a:buChar char="v"/>
            </a:pPr>
            <a:endParaRPr lang="ar-LB" sz="2500">
              <a:solidFill>
                <a:srgbClr val="134770"/>
              </a:solidFill>
            </a:endParaRPr>
          </a:p>
          <a:p>
            <a:pPr marL="996950" lvl="1" indent="-457200">
              <a:buFont typeface="Wingdings" panose="05000000000000000000" pitchFamily="2" charset="2"/>
              <a:buChar char="v"/>
            </a:pPr>
            <a:r>
              <a:rPr lang="ar-LB" sz="2500">
                <a:solidFill>
                  <a:srgbClr val="134770"/>
                </a:solidFill>
              </a:rPr>
              <a:t>تعزيز التعاون الإقليمي بشأن تحسين توافر الإحصاءات الديموغرافية والاجتماعية بين مكاتب الإحصاء الوطنية والشركاء في المنطقة العربية </a:t>
            </a:r>
          </a:p>
          <a:p>
            <a:pPr marL="996950" lvl="1" indent="-457200">
              <a:buFont typeface="Wingdings" panose="05000000000000000000" pitchFamily="2" charset="2"/>
              <a:buChar char="v"/>
            </a:pPr>
            <a:endParaRPr lang="ar-LB" sz="2500">
              <a:solidFill>
                <a:srgbClr val="134770"/>
              </a:solidFill>
            </a:endParaRPr>
          </a:p>
          <a:p>
            <a:pPr marL="996950" lvl="1" indent="-457200">
              <a:buFont typeface="Wingdings" panose="05000000000000000000" pitchFamily="2" charset="2"/>
              <a:buChar char="v"/>
            </a:pPr>
            <a:r>
              <a:rPr lang="ar-LB" sz="2500">
                <a:solidFill>
                  <a:srgbClr val="134770"/>
                </a:solidFill>
              </a:rPr>
              <a:t>دعم مكاتب الإحصاء الوطنية في المنطقة العربية لإنتاج إحصاءات ديموغرافية واجتماعية تتماشى مع المعايير الدولية والتقنيات الحديثة</a:t>
            </a:r>
            <a:endParaRPr lang="ar-SA" sz="2500">
              <a:solidFill>
                <a:srgbClr val="134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178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585397"/>
            <a:ext cx="11053313" cy="736599"/>
          </a:xfrm>
        </p:spPr>
        <p:txBody>
          <a:bodyPr/>
          <a:lstStyle/>
          <a:p>
            <a:r>
              <a:rPr lang="ar-LB" b="1"/>
              <a:t>مشاريع الإحصاءات الديمغرافية والاجتماعية</a:t>
            </a:r>
            <a:endParaRPr lang="en-US" b="1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FB2D0B1-A338-4462-415E-33D5344860E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83042404"/>
              </p:ext>
            </p:extLst>
          </p:nvPr>
        </p:nvGraphicFramePr>
        <p:xfrm>
          <a:off x="619760" y="1922463"/>
          <a:ext cx="11318238" cy="412585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836160">
                  <a:extLst>
                    <a:ext uri="{9D8B030D-6E8A-4147-A177-3AD203B41FA5}">
                      <a16:colId xmlns:a16="http://schemas.microsoft.com/office/drawing/2014/main" val="720998601"/>
                    </a:ext>
                  </a:extLst>
                </a:gridCol>
                <a:gridCol w="6482078">
                  <a:extLst>
                    <a:ext uri="{9D8B030D-6E8A-4147-A177-3AD203B41FA5}">
                      <a16:colId xmlns:a16="http://schemas.microsoft.com/office/drawing/2014/main" val="25216209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60045" algn="l"/>
                          <a:tab pos="629920" algn="l"/>
                        </a:tabLst>
                        <a:defRPr/>
                      </a:pPr>
                      <a:r>
                        <a:rPr lang="ar-LB" sz="2500" b="1" u="sng" kern="1200" noProof="0">
                          <a:solidFill>
                            <a:srgbClr val="13477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طرائق</a:t>
                      </a:r>
                      <a:endParaRPr lang="en-US" sz="2500" b="1" u="sng" kern="1200">
                        <a:solidFill>
                          <a:srgbClr val="13477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60045" algn="l"/>
                          <a:tab pos="629920" algn="l"/>
                        </a:tabLst>
                        <a:defRPr/>
                      </a:pPr>
                      <a:r>
                        <a:rPr lang="ar-LB" sz="2500" b="1" u="sng" kern="1200" noProof="0">
                          <a:solidFill>
                            <a:srgbClr val="13477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مجالات العمل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7848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2500" kern="1200" noProof="0">
                          <a:solidFill>
                            <a:srgbClr val="13477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اجتماعات خبراء</a:t>
                      </a:r>
                      <a:endParaRPr lang="en-US" sz="2500" kern="1200">
                        <a:solidFill>
                          <a:srgbClr val="13477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360045" algn="l"/>
                          <a:tab pos="629920" algn="l"/>
                        </a:tabLst>
                        <a:defRPr/>
                      </a:pPr>
                      <a:r>
                        <a:rPr lang="ar-LB" sz="2500" kern="1200" noProof="0">
                          <a:solidFill>
                            <a:srgbClr val="13477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التعاون الإقليمي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7355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2500" kern="1200" noProof="0">
                          <a:solidFill>
                            <a:srgbClr val="13477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ورشات عمل إقليمية / وطنية</a:t>
                      </a:r>
                      <a:endParaRPr lang="en-US" sz="2500" kern="1200">
                        <a:solidFill>
                          <a:srgbClr val="13477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360045" algn="l"/>
                          <a:tab pos="629920" algn="l"/>
                        </a:tabLst>
                        <a:defRPr/>
                      </a:pPr>
                      <a:r>
                        <a:rPr lang="ar-LB" sz="2500" kern="1200" noProof="0">
                          <a:solidFill>
                            <a:srgbClr val="13477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التعداد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2351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2500" kern="1200" noProof="0">
                          <a:solidFill>
                            <a:srgbClr val="13477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تقارير/ مبادئ توجيهية</a:t>
                      </a:r>
                      <a:endParaRPr lang="en-US" sz="2500" kern="1200">
                        <a:solidFill>
                          <a:srgbClr val="13477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360045" algn="l"/>
                          <a:tab pos="629920" algn="l"/>
                        </a:tabLst>
                        <a:defRPr/>
                      </a:pPr>
                      <a:r>
                        <a:rPr lang="ar-LB" sz="2500" kern="1200" noProof="0">
                          <a:solidFill>
                            <a:srgbClr val="13477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الإحصاءات الحيوية والتسجيل المدني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62965"/>
                  </a:ext>
                </a:extLst>
              </a:tr>
              <a:tr h="15481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2500" kern="1200" noProof="0">
                          <a:solidFill>
                            <a:srgbClr val="13477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بعثات استشارية / جولات دراسية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360045" algn="l"/>
                          <a:tab pos="629920" algn="l"/>
                        </a:tabLst>
                        <a:defRPr/>
                      </a:pPr>
                      <a:r>
                        <a:rPr lang="ar-LB" sz="2500" kern="1200" noProof="0">
                          <a:solidFill>
                            <a:srgbClr val="13477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مجالات أخرى (العمل، الهجرة، الجريمة، ...)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103944"/>
                  </a:ext>
                </a:extLst>
              </a:tr>
              <a:tr h="571814"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>
                          <a:tab pos="360045" algn="l"/>
                          <a:tab pos="629920" algn="l"/>
                        </a:tabLst>
                        <a:defRPr/>
                      </a:pPr>
                      <a:r>
                        <a:rPr lang="ar-LB" sz="2500" kern="1200" noProof="0">
                          <a:solidFill>
                            <a:srgbClr val="13477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التحديث (بما في ذلك مصادر البيانات الجديدة: البيانات الضخمة والسجلات الإدارية ونظم المعلومات الجغرافية)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782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3340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585397"/>
            <a:ext cx="11053313" cy="736599"/>
          </a:xfrm>
        </p:spPr>
        <p:txBody>
          <a:bodyPr/>
          <a:lstStyle/>
          <a:p>
            <a:r>
              <a:rPr lang="ar-LB" b="1"/>
              <a:t>العمل المنجز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CCAB4-840B-8C4C-B012-B06F659A6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" y="1899920"/>
            <a:ext cx="12120880" cy="4541520"/>
          </a:xfrm>
        </p:spPr>
        <p:txBody>
          <a:bodyPr/>
          <a:lstStyle/>
          <a:p>
            <a:pPr marL="996696" indent="-457200" rtl="1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LB" sz="2500">
                <a:solidFill>
                  <a:srgbClr val="134770"/>
                </a:solidFill>
              </a:rPr>
              <a:t>اجتماع الفريق الاستشاري التقني (تموز/يوليو 2024; التعاون الإقليمي) </a:t>
            </a:r>
          </a:p>
          <a:p>
            <a:pPr marL="996696" indent="-457200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SA" sz="2500">
                <a:solidFill>
                  <a:srgbClr val="134770"/>
                </a:solidFill>
              </a:rPr>
              <a:t>ورشة عمل حول جولة تعدادات السكان والمساكن 2020 : تجارب لبلدان عربية مختارة</a:t>
            </a:r>
            <a:r>
              <a:rPr lang="en-GB" sz="2500">
                <a:solidFill>
                  <a:srgbClr val="134770"/>
                </a:solidFill>
              </a:rPr>
              <a:t> </a:t>
            </a:r>
            <a:r>
              <a:rPr lang="ar-LB" sz="2500">
                <a:solidFill>
                  <a:srgbClr val="134770"/>
                </a:solidFill>
              </a:rPr>
              <a:t>(25-26 حزيران/يونيو 2024)</a:t>
            </a:r>
          </a:p>
          <a:p>
            <a:pPr marL="996696" indent="-457200" rtl="1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LB" sz="2500">
                <a:solidFill>
                  <a:srgbClr val="134770"/>
                </a:solidFill>
              </a:rPr>
              <a:t>"الإطار الاستراتيجي لتحسين نظم تسجيل الأحوال المدنية والإحصاءات الحيوية في المنطقة العربية 2021-2025: التقدم المحرز وسبل المضي قدما" 28-29 أيار/مايو 2024 </a:t>
            </a:r>
          </a:p>
          <a:p>
            <a:pPr marL="996696" indent="-457200" rtl="1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LB" sz="2500">
                <a:solidFill>
                  <a:srgbClr val="134770"/>
                </a:solidFill>
              </a:rPr>
              <a:t>تقرير حول "إحصاءات حالة القوى العاملة في الدول العربية" (أيار/مايو 2024) </a:t>
            </a:r>
          </a:p>
          <a:p>
            <a:pPr marL="996696" indent="-457200" rtl="1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LB" sz="2500">
                <a:solidFill>
                  <a:srgbClr val="134770"/>
                </a:solidFill>
              </a:rPr>
              <a:t>جولة دراسية إلى المملكة العربية السعودية حول منهجية التعداد المجمع (باستخدام البيانات المسحية والإدارية (الرياض - المملكة العربية السعودية) (28-30 نيسان/أبريل 2024) </a:t>
            </a:r>
          </a:p>
          <a:p>
            <a:pPr marL="996696" indent="-457200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LB" sz="2500">
                <a:solidFill>
                  <a:srgbClr val="134770"/>
                </a:solidFill>
              </a:rPr>
              <a:t>مهمات استشارية: تقديرات وفيات الأطفال من </a:t>
            </a:r>
            <a:r>
              <a:rPr lang="ar-LB" altLang="en-US" sz="2500">
                <a:solidFill>
                  <a:srgbClr val="134770"/>
                </a:solidFill>
              </a:rPr>
              <a:t>التسجيل المدني والإحصاءات الحيوية</a:t>
            </a:r>
            <a:r>
              <a:rPr lang="ar-LB" sz="2500">
                <a:solidFill>
                  <a:srgbClr val="134770"/>
                </a:solidFill>
              </a:rPr>
              <a:t>: مصر (28-29 اذار/مارس 2024)</a:t>
            </a:r>
          </a:p>
          <a:p>
            <a:pPr marL="996696" indent="-457200" rtl="1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endParaRPr lang="ar-LB" sz="2700">
              <a:solidFill>
                <a:srgbClr val="134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908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585397"/>
            <a:ext cx="11053313" cy="736599"/>
          </a:xfrm>
        </p:spPr>
        <p:txBody>
          <a:bodyPr/>
          <a:lstStyle/>
          <a:p>
            <a:r>
              <a:rPr lang="ar-LB" b="1"/>
              <a:t>العمل المنجز (تابع)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CCAB4-840B-8C4C-B012-B06F659A6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2241" y="1889760"/>
            <a:ext cx="11968480" cy="4460240"/>
          </a:xfrm>
        </p:spPr>
        <p:txBody>
          <a:bodyPr/>
          <a:lstStyle/>
          <a:p>
            <a:pPr marL="996696" indent="-457200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LB" sz="2500">
                <a:solidFill>
                  <a:srgbClr val="134770"/>
                </a:solidFill>
              </a:rPr>
              <a:t>جلسة في منتدى التنمية المستدامة العربي 7 اذار/مارس 2024: البيانات في ظروف الصراعات</a:t>
            </a:r>
          </a:p>
          <a:p>
            <a:pPr marL="996696" indent="-457200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LB" sz="2500">
                <a:solidFill>
                  <a:srgbClr val="134770"/>
                </a:solidFill>
              </a:rPr>
              <a:t>المجتمع العربي: الاتجاهات الديموغرافية والاجتماعية (اذار/مارس 2023، متكررة; التعاون الإقليمي)</a:t>
            </a:r>
          </a:p>
          <a:p>
            <a:pPr marL="996696" indent="-457200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LB" sz="2500">
                <a:solidFill>
                  <a:srgbClr val="134770"/>
                </a:solidFill>
              </a:rPr>
              <a:t>جلسة افتراضية حول "الدروس المستفادة في تقدير درجة الحضر" (1 شباط/فبراير 2024)</a:t>
            </a:r>
            <a:endParaRPr lang="ar-SA" sz="2500">
              <a:solidFill>
                <a:srgbClr val="134770"/>
              </a:solidFill>
            </a:endParaRPr>
          </a:p>
          <a:p>
            <a:pPr marL="996696" indent="-457200" rtl="1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LB" sz="2500">
                <a:solidFill>
                  <a:srgbClr val="134770"/>
                </a:solidFill>
              </a:rPr>
              <a:t>ورشة عمل إقليمية حول الإسقاطات السكانية واستخدام ملف البيانات الجزئية (الرباط – المغرب، 4-8 أيلول/سبتمبر 2023) </a:t>
            </a:r>
          </a:p>
          <a:p>
            <a:pPr marL="996696" indent="-457200" rtl="1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LB" sz="2500">
                <a:solidFill>
                  <a:srgbClr val="134770"/>
                </a:solidFill>
              </a:rPr>
              <a:t>تدريب إقليمي حول تنفيذ التصنيف الدولي للجريمة للأغراض الإحصائية</a:t>
            </a:r>
            <a:r>
              <a:rPr lang="en-US" sz="2500">
                <a:solidFill>
                  <a:srgbClr val="134770"/>
                </a:solidFill>
              </a:rPr>
              <a:t> </a:t>
            </a:r>
            <a:r>
              <a:rPr lang="ar-LB" sz="2500">
                <a:solidFill>
                  <a:srgbClr val="134770"/>
                </a:solidFill>
              </a:rPr>
              <a:t>في المنطقة العربية (تونس – تونس، 4-6 تموز/يوليو 2023) </a:t>
            </a:r>
          </a:p>
          <a:p>
            <a:pPr marL="996696" indent="-457200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LB" sz="2500">
                <a:solidFill>
                  <a:srgbClr val="134770"/>
                </a:solidFill>
              </a:rPr>
              <a:t>تحديث قواعد الإحصاءات الحيوية والتسجيل المدني</a:t>
            </a:r>
            <a:r>
              <a:rPr lang="en-US" sz="2500">
                <a:solidFill>
                  <a:srgbClr val="134770"/>
                </a:solidFill>
              </a:rPr>
              <a:t> </a:t>
            </a:r>
            <a:r>
              <a:rPr lang="ar-LB" sz="2500">
                <a:solidFill>
                  <a:srgbClr val="134770"/>
                </a:solidFill>
              </a:rPr>
              <a:t>على موقع الإسكوا (جاري ومتكرر؛ التعاون الإقليمي) </a:t>
            </a:r>
          </a:p>
          <a:p>
            <a:pPr marL="996696" indent="-457200" rtl="1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endParaRPr lang="ar-LB" sz="2500">
              <a:solidFill>
                <a:srgbClr val="134770"/>
              </a:solidFill>
            </a:endParaRPr>
          </a:p>
          <a:p>
            <a:pPr marL="996696" indent="-457200" rtl="1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endParaRPr lang="ar-LB" sz="2500">
              <a:solidFill>
                <a:srgbClr val="134770"/>
              </a:solidFill>
            </a:endParaRPr>
          </a:p>
          <a:p>
            <a:pPr marL="996696" indent="-457200" rtl="1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endParaRPr lang="ar-LB" sz="2500">
              <a:solidFill>
                <a:srgbClr val="134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242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585397"/>
            <a:ext cx="11053313" cy="736599"/>
          </a:xfrm>
        </p:spPr>
        <p:txBody>
          <a:bodyPr/>
          <a:lstStyle/>
          <a:p>
            <a:r>
              <a:rPr lang="ar-LB" b="1"/>
              <a:t>العمل الجاري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CCAB4-840B-8C4C-B012-B06F659A6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889760"/>
            <a:ext cx="12191999" cy="4460240"/>
          </a:xfrm>
        </p:spPr>
        <p:txBody>
          <a:bodyPr/>
          <a:lstStyle/>
          <a:p>
            <a:pPr marL="996696" indent="-457200" rtl="1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LB" sz="2500">
                <a:solidFill>
                  <a:srgbClr val="134770"/>
                </a:solidFill>
              </a:rPr>
              <a:t>الخدمات الاستشارية والندوات عبر الإنترنت بشأن التعدادات والإحصاءات الحيوية والتسجيل المدني</a:t>
            </a:r>
            <a:r>
              <a:rPr lang="en-US" sz="2500">
                <a:solidFill>
                  <a:srgbClr val="134770"/>
                </a:solidFill>
              </a:rPr>
              <a:t> </a:t>
            </a:r>
            <a:endParaRPr lang="ar-LB" sz="2500">
              <a:solidFill>
                <a:srgbClr val="134770"/>
              </a:solidFill>
            </a:endParaRPr>
          </a:p>
          <a:p>
            <a:pPr marL="996696" indent="-457200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LB" sz="2500">
                <a:solidFill>
                  <a:srgbClr val="134770"/>
                </a:solidFill>
              </a:rPr>
              <a:t>لجان تنسيق اقليمية في التعداد والتسجيل المدني والاحصاءات الحيوية والهجرة واللجوء</a:t>
            </a:r>
          </a:p>
          <a:p>
            <a:pPr marL="996696" indent="-457200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LB" sz="2500">
                <a:solidFill>
                  <a:srgbClr val="134770"/>
                </a:solidFill>
              </a:rPr>
              <a:t>منصة إلكترونية لجمع ومعالجة البيانات والبيانات الوصفية من مكاتب الإحصاء الوطنية (جارية؛ التعاون الإقليمي)</a:t>
            </a:r>
            <a:r>
              <a:rPr lang="ar-LB" altLang="en-US" sz="2500">
                <a:solidFill>
                  <a:srgbClr val="134770"/>
                </a:solidFill>
              </a:rPr>
              <a:t> </a:t>
            </a:r>
          </a:p>
          <a:p>
            <a:pPr marL="996696" indent="-457200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LB" altLang="en-US" sz="2500">
                <a:solidFill>
                  <a:srgbClr val="134770"/>
                </a:solidFill>
              </a:rPr>
              <a:t>خدمات</a:t>
            </a:r>
            <a:r>
              <a:rPr lang="ar-SA" altLang="en-US" sz="2500">
                <a:solidFill>
                  <a:srgbClr val="134770"/>
                </a:solidFill>
              </a:rPr>
              <a:t> استشارية حول تعداد السكان والمساكن</a:t>
            </a:r>
            <a:r>
              <a:rPr lang="ar-LB" altLang="en-US" sz="2500">
                <a:solidFill>
                  <a:srgbClr val="134770"/>
                </a:solidFill>
              </a:rPr>
              <a:t>: تونس، الأردن، مصر وفلسطين والعراق وليبيا</a:t>
            </a:r>
          </a:p>
          <a:p>
            <a:pPr marL="996696" indent="-457200" rtl="1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LB" sz="2500">
                <a:solidFill>
                  <a:srgbClr val="134770"/>
                </a:solidFill>
              </a:rPr>
              <a:t>مهمة استشارية: تقييم حالة السجلات المدنية والاحصاءات الحيوية وبطاقة الهوية: لبنان</a:t>
            </a:r>
          </a:p>
          <a:p>
            <a:pPr marL="996696" indent="-457200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LB" altLang="en-US" sz="2500">
                <a:solidFill>
                  <a:srgbClr val="134770"/>
                </a:solidFill>
              </a:rPr>
              <a:t>خدمات</a:t>
            </a:r>
            <a:r>
              <a:rPr lang="ar-SA" altLang="en-US" sz="2500">
                <a:solidFill>
                  <a:srgbClr val="134770"/>
                </a:solidFill>
              </a:rPr>
              <a:t> استشارية حول الإحصاءات الاجتماعية بما في ذلك إحصاءات الفقر والعمل</a:t>
            </a:r>
            <a:r>
              <a:rPr lang="en-US" altLang="en-US" sz="2500">
                <a:solidFill>
                  <a:srgbClr val="134770"/>
                </a:solidFill>
              </a:rPr>
              <a:t> </a:t>
            </a:r>
            <a:r>
              <a:rPr lang="ar-LB" altLang="en-US" sz="2500">
                <a:solidFill>
                  <a:srgbClr val="134770"/>
                </a:solidFill>
              </a:rPr>
              <a:t>: </a:t>
            </a:r>
            <a:endParaRPr lang="en-US" altLang="en-US" sz="2500">
              <a:solidFill>
                <a:srgbClr val="134770"/>
              </a:solidFill>
            </a:endParaRPr>
          </a:p>
          <a:p>
            <a:pPr marL="1536446" lvl="1" indent="-457200">
              <a:buClr>
                <a:srgbClr val="134985"/>
              </a:buClr>
              <a:buFont typeface="Arial" panose="020B0604020202020204" pitchFamily="34" charset="0"/>
              <a:buChar char="•"/>
              <a:tabLst>
                <a:tab pos="360045" algn="l"/>
                <a:tab pos="629920" algn="l"/>
              </a:tabLst>
            </a:pPr>
            <a:r>
              <a:rPr lang="ar-LB" altLang="en-US" sz="2300">
                <a:solidFill>
                  <a:srgbClr val="134770"/>
                </a:solidFill>
              </a:rPr>
              <a:t>طلب من كل من مصر والامارات حول مسح النفاق والاستهلاك،</a:t>
            </a:r>
            <a:endParaRPr lang="en-US" altLang="en-US" sz="2300">
              <a:solidFill>
                <a:srgbClr val="134770"/>
              </a:solidFill>
            </a:endParaRPr>
          </a:p>
          <a:p>
            <a:pPr marL="1536446" lvl="1" indent="-457200">
              <a:buClr>
                <a:srgbClr val="134985"/>
              </a:buClr>
              <a:buFont typeface="Arial" panose="020B0604020202020204" pitchFamily="34" charset="0"/>
              <a:buChar char="•"/>
              <a:tabLst>
                <a:tab pos="360045" algn="l"/>
                <a:tab pos="629920" algn="l"/>
              </a:tabLst>
            </a:pPr>
            <a:r>
              <a:rPr lang="ar-LB" altLang="en-US" sz="2300">
                <a:solidFill>
                  <a:srgbClr val="134770"/>
                </a:solidFill>
              </a:rPr>
              <a:t> طلب من السودان حول اللاجئين </a:t>
            </a:r>
            <a:endParaRPr lang="en-US" altLang="en-US" sz="2300">
              <a:solidFill>
                <a:srgbClr val="134770"/>
              </a:solidFill>
            </a:endParaRPr>
          </a:p>
          <a:p>
            <a:pPr marL="1536446" lvl="1" indent="-457200">
              <a:buClr>
                <a:srgbClr val="134985"/>
              </a:buClr>
              <a:buFont typeface="Arial" panose="020B0604020202020204" pitchFamily="34" charset="0"/>
              <a:buChar char="•"/>
              <a:tabLst>
                <a:tab pos="360045" algn="l"/>
                <a:tab pos="629920" algn="l"/>
              </a:tabLst>
            </a:pPr>
            <a:r>
              <a:rPr lang="ar-LB" altLang="en-US" sz="2300">
                <a:solidFill>
                  <a:srgbClr val="134770"/>
                </a:solidFill>
              </a:rPr>
              <a:t>طلب من ليبيا حول احصاءات الحيوية والطبقة الوسطى والسجلات الإدارية</a:t>
            </a:r>
          </a:p>
          <a:p>
            <a:pPr marL="996696" indent="-457200" rtl="1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endParaRPr lang="ar-SA" sz="2500">
              <a:solidFill>
                <a:srgbClr val="134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287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173E233A-39D1-C944-1A0A-B4840F9F52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b="1"/>
              <a:t>خطة العمل 2024-2025</a:t>
            </a:r>
            <a:endParaRPr lang="en-US" b="1"/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1764B-CA42-6815-2C3B-9974B50F0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6240" y="1889759"/>
            <a:ext cx="11226416" cy="4410457"/>
          </a:xfrm>
        </p:spPr>
        <p:txBody>
          <a:bodyPr/>
          <a:lstStyle/>
          <a:p>
            <a:pPr marL="996696" indent="-457200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LB" sz="2500">
                <a:solidFill>
                  <a:srgbClr val="134770"/>
                </a:solidFill>
              </a:rPr>
              <a:t>تقرير حول تنفيذ </a:t>
            </a:r>
            <a:r>
              <a:rPr lang="ar-LB" sz="2500">
                <a:solidFill>
                  <a:srgbClr val="134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الإطار الاستراتيجي الاقليمي لتحسين ن</a:t>
            </a:r>
            <a:r>
              <a:rPr lang="ar-SA" sz="2500">
                <a:solidFill>
                  <a:srgbClr val="134770"/>
                </a:solidFill>
              </a:rPr>
              <a:t>ُ</a:t>
            </a:r>
            <a:r>
              <a:rPr lang="ar-LB" sz="2500">
                <a:solidFill>
                  <a:srgbClr val="134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ظ</a:t>
            </a:r>
            <a:r>
              <a:rPr lang="ar-SA" sz="2500">
                <a:solidFill>
                  <a:srgbClr val="134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LB" sz="2500">
                <a:solidFill>
                  <a:srgbClr val="1347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 تسجيل الأحوال المدنية والإحصاءات الحيوية 2021-2025 </a:t>
            </a:r>
            <a:endParaRPr lang="ar-LB" sz="2500">
              <a:solidFill>
                <a:srgbClr val="134770"/>
              </a:solidFill>
            </a:endParaRPr>
          </a:p>
          <a:p>
            <a:pPr marL="996696" indent="-457200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LB" sz="2500">
                <a:solidFill>
                  <a:srgbClr val="134770"/>
                </a:solidFill>
              </a:rPr>
              <a:t>ال</a:t>
            </a:r>
            <a:r>
              <a:rPr lang="ar-SA" sz="2500">
                <a:solidFill>
                  <a:srgbClr val="134770"/>
                </a:solidFill>
              </a:rPr>
              <a:t>منتدى العربي للإحصاء والتنمية المجتمعية</a:t>
            </a:r>
            <a:r>
              <a:rPr lang="ar-LB" sz="2500">
                <a:solidFill>
                  <a:srgbClr val="134770"/>
                </a:solidFill>
              </a:rPr>
              <a:t> (الشارقة – دولة الامارات العربية المتحدة، </a:t>
            </a:r>
            <a:br>
              <a:rPr lang="ar-LB" sz="2500">
                <a:solidFill>
                  <a:srgbClr val="134770"/>
                </a:solidFill>
              </a:rPr>
            </a:br>
            <a:r>
              <a:rPr lang="ar-LB" sz="2500">
                <a:solidFill>
                  <a:srgbClr val="134770"/>
                </a:solidFill>
              </a:rPr>
              <a:t>8-9 تشرين الأول/أكتوبر 2024)</a:t>
            </a:r>
          </a:p>
          <a:p>
            <a:pPr marL="996696" indent="-457200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LB" sz="2500">
                <a:solidFill>
                  <a:srgbClr val="134770"/>
                </a:solidFill>
              </a:rPr>
              <a:t>ورشة عمل تدريبية حول إحصاءات اللاجئين والنازحين داخليا وانعدام الجنسية،</a:t>
            </a:r>
            <a:br>
              <a:rPr lang="ar-LB" sz="2500">
                <a:solidFill>
                  <a:srgbClr val="134770"/>
                </a:solidFill>
              </a:rPr>
            </a:br>
            <a:r>
              <a:rPr lang="ar-LB" sz="2500">
                <a:solidFill>
                  <a:srgbClr val="134770"/>
                </a:solidFill>
              </a:rPr>
              <a:t>26-28 تشرين الثاني/نوفمبر 2024 </a:t>
            </a:r>
          </a:p>
          <a:p>
            <a:pPr marL="996696" indent="-457200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LB" sz="2500">
                <a:solidFill>
                  <a:srgbClr val="134770"/>
                </a:solidFill>
              </a:rPr>
              <a:t>ورشة عمل السجلات الادارية للأغراض الاحصائية، تشرين الثاني/نوفمبر 2024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440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173E233A-39D1-C944-1A0A-B4840F9F52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b="1"/>
              <a:t>خطة العمل 2024-2025</a:t>
            </a:r>
            <a:r>
              <a:rPr lang="en-US" b="1"/>
              <a:t> </a:t>
            </a:r>
            <a:r>
              <a:rPr lang="ar-LB" b="1"/>
              <a:t>(تابع)</a:t>
            </a:r>
            <a:endParaRPr lang="en-US" b="1"/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1764B-CA42-6815-2C3B-9974B50F0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1840" y="1899921"/>
            <a:ext cx="11135360" cy="4400296"/>
          </a:xfrm>
        </p:spPr>
        <p:txBody>
          <a:bodyPr/>
          <a:lstStyle/>
          <a:p>
            <a:pPr marL="996696" indent="-457200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LB" sz="2500">
                <a:solidFill>
                  <a:srgbClr val="134770"/>
                </a:solidFill>
              </a:rPr>
              <a:t>اجتماع اللجنة الاستشارية 2025</a:t>
            </a:r>
          </a:p>
          <a:p>
            <a:pPr marL="996696" indent="-457200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LB" sz="2500">
                <a:solidFill>
                  <a:srgbClr val="134770"/>
                </a:solidFill>
              </a:rPr>
              <a:t>اجتماع بشأن التعدادات 2023: 2025</a:t>
            </a:r>
          </a:p>
          <a:p>
            <a:pPr marL="996696" indent="-457200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LB" sz="2500">
                <a:solidFill>
                  <a:srgbClr val="134770"/>
                </a:solidFill>
              </a:rPr>
              <a:t>ورشة عمل تدريبية بشأن الربط </a:t>
            </a:r>
            <a:r>
              <a:rPr lang="ar-LB" sz="2500" err="1">
                <a:solidFill>
                  <a:srgbClr val="134770"/>
                </a:solidFill>
              </a:rPr>
              <a:t>السجلي</a:t>
            </a:r>
            <a:r>
              <a:rPr lang="ar-LB" sz="2500">
                <a:solidFill>
                  <a:srgbClr val="134770"/>
                </a:solidFill>
              </a:rPr>
              <a:t> 2025</a:t>
            </a:r>
          </a:p>
          <a:p>
            <a:pPr marL="996696" indent="-457200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r>
              <a:rPr lang="ar-LB" sz="2800">
                <a:solidFill>
                  <a:srgbClr val="134770"/>
                </a:solidFill>
              </a:rPr>
              <a:t>البعثات الاستشارية (بناء على الطلب؛ التعداد، الأحوال المدنية والإحصاءات الحيوية</a:t>
            </a:r>
            <a:r>
              <a:rPr lang="en-US" sz="2800">
                <a:solidFill>
                  <a:srgbClr val="134770"/>
                </a:solidFill>
              </a:rPr>
              <a:t>، </a:t>
            </a:r>
            <a:r>
              <a:rPr lang="ar-LB" sz="2800">
                <a:solidFill>
                  <a:srgbClr val="134770"/>
                </a:solidFill>
              </a:rPr>
              <a:t>التحديث وغيرها ...)</a:t>
            </a:r>
          </a:p>
          <a:p>
            <a:pPr marL="996696" indent="-457200">
              <a:lnSpc>
                <a:spcPct val="100000"/>
              </a:lnSpc>
              <a:spcBef>
                <a:spcPts val="500"/>
              </a:spcBef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89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557783"/>
            <a:ext cx="11053313" cy="724918"/>
          </a:xfrm>
        </p:spPr>
        <p:txBody>
          <a:bodyPr/>
          <a:lstStyle/>
          <a:p>
            <a:r>
              <a:rPr lang="ar-LB" b="1"/>
              <a:t>نقاط للمناقشة</a:t>
            </a:r>
            <a:endParaRPr lang="en-US" b="1"/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CCAB4-840B-8C4C-B012-B06F659A6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7200" y="1908570"/>
            <a:ext cx="11933680" cy="4477829"/>
          </a:xfrm>
        </p:spPr>
        <p:txBody>
          <a:bodyPr/>
          <a:lstStyle/>
          <a:p>
            <a:pPr marL="996696" lvl="1" indent="-457200"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  <a:defRPr/>
            </a:pPr>
            <a:r>
              <a:rPr lang="ar-SA" sz="2700" dirty="0">
                <a:solidFill>
                  <a:srgbClr val="134770"/>
                </a:solidFill>
              </a:rPr>
              <a:t>اللجنة الفنية الاستشارية للإحصاءات الديمغرافية والاجتماعية للبلدان العربية</a:t>
            </a:r>
            <a:r>
              <a:rPr lang="ar-LB" sz="2700" dirty="0">
                <a:solidFill>
                  <a:srgbClr val="134770"/>
                </a:solidFill>
              </a:rPr>
              <a:t>: ما هي التغييرات التي ينبغي إجراؤها في الأنشطة / التواريخ / الطرائق؟ </a:t>
            </a:r>
          </a:p>
          <a:p>
            <a:pPr marL="996696" lvl="1" indent="-457200"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  <a:defRPr/>
            </a:pPr>
            <a:r>
              <a:rPr lang="ar-LB" sz="2700" dirty="0">
                <a:solidFill>
                  <a:srgbClr val="134770"/>
                </a:solidFill>
              </a:rPr>
              <a:t>الدول الأعضاء: ما هي الاحتياجات والطلبات المتعلقة بالمساعدة الفنية؟ </a:t>
            </a:r>
          </a:p>
          <a:p>
            <a:pPr marL="996696" lvl="1" indent="-457200"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  <a:defRPr/>
            </a:pPr>
            <a:r>
              <a:rPr lang="ar-SA" sz="2700" dirty="0">
                <a:solidFill>
                  <a:srgbClr val="134770"/>
                </a:solidFill>
              </a:rPr>
              <a:t>اللجنة </a:t>
            </a:r>
            <a:r>
              <a:rPr lang="ar-SA" sz="2700" dirty="0">
                <a:solidFill>
                  <a:schemeClr val="tx1"/>
                </a:solidFill>
              </a:rPr>
              <a:t>الفنية الاستشارية للإحصاءات الديمغرافية والاجتماعية للبلدان العربية</a:t>
            </a:r>
            <a:r>
              <a:rPr lang="ar-LB" sz="2700" dirty="0">
                <a:solidFill>
                  <a:schemeClr val="tx1"/>
                </a:solidFill>
              </a:rPr>
              <a:t>: ما هي الامكانية لأنشطة مشتركة؟ </a:t>
            </a:r>
          </a:p>
          <a:p>
            <a:pPr marL="996696" lvl="1" indent="-457200"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  <a:defRPr/>
            </a:pPr>
            <a:r>
              <a:rPr lang="ar-LB" sz="2700" dirty="0">
                <a:solidFill>
                  <a:schemeClr val="tx1"/>
                </a:solidFill>
              </a:rPr>
              <a:t>موضوع التقديرات السكانية: الاختلافات. دور تنسيقي لجامعة الدول العربية والاسكوا بين كافة الجهات المعنية</a:t>
            </a:r>
          </a:p>
          <a:p>
            <a:pPr marL="996696" lvl="1" indent="-457200">
              <a:buClr>
                <a:srgbClr val="134985"/>
              </a:buClr>
              <a:buFont typeface="Wingdings" panose="05000000000000000000" pitchFamily="2" charset="2"/>
              <a:buChar char="v"/>
              <a:tabLst>
                <a:tab pos="360045" algn="l"/>
                <a:tab pos="629920" algn="l"/>
              </a:tabLst>
              <a:defRPr/>
            </a:pPr>
            <a:r>
              <a:rPr lang="ar-LB" sz="2700" dirty="0">
                <a:solidFill>
                  <a:schemeClr val="tx1"/>
                </a:solidFill>
              </a:rPr>
              <a:t>برامج تدريبية لرفع قدرات الدول: توحيد الجهود </a:t>
            </a:r>
            <a:r>
              <a:rPr lang="ar-LB" sz="2700">
                <a:solidFill>
                  <a:schemeClr val="tx1"/>
                </a:solidFill>
              </a:rPr>
              <a:t>والتقييم </a:t>
            </a:r>
            <a:endParaRPr lang="ar-LB" sz="2700" dirty="0">
              <a:solidFill>
                <a:srgbClr val="134770"/>
              </a:solidFill>
            </a:endParaRPr>
          </a:p>
          <a:p>
            <a:pPr marL="539496" lvl="1" indent="0">
              <a:buClr>
                <a:srgbClr val="134985"/>
              </a:buClr>
              <a:buNone/>
              <a:tabLst>
                <a:tab pos="360045" algn="l"/>
                <a:tab pos="629920" algn="l"/>
              </a:tabLst>
              <a:defRPr/>
            </a:pPr>
            <a:r>
              <a:rPr lang="ar-LB" sz="2700" dirty="0">
                <a:solidFill>
                  <a:srgbClr val="134770"/>
                </a:solidFill>
              </a:rPr>
              <a:t>سيتم دمج المداخلات في التوصيات وخطط المشروع</a:t>
            </a:r>
          </a:p>
          <a:p>
            <a:pPr marL="747713" lvl="1" indent="-342900">
              <a:buFont typeface="Wingdings" panose="05000000000000000000" pitchFamily="2" charset="2"/>
              <a:buChar char="v"/>
              <a:defRPr/>
            </a:pPr>
            <a:endParaRPr lang="ar-LB" sz="2700" dirty="0">
              <a:solidFill>
                <a:srgbClr val="134770"/>
              </a:solidFill>
            </a:endParaRPr>
          </a:p>
          <a:p>
            <a:pPr marL="747713" lvl="1" indent="-342900" algn="r" rtl="1" fontAlgn="auto">
              <a:lnSpc>
                <a:spcPct val="100000"/>
              </a:lnSpc>
              <a:spcAft>
                <a:spcPts val="0"/>
              </a:spcAft>
              <a:buClr>
                <a:srgbClr val="0298CA"/>
              </a:buClr>
              <a:buSzPct val="120000"/>
              <a:buFont typeface="Wingdings" panose="05000000000000000000" pitchFamily="2" charset="2"/>
              <a:buChar char="v"/>
              <a:defRPr/>
            </a:pPr>
            <a:endParaRPr kumimoji="0" lang="ar-L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itchFamily="2" charset="-78"/>
              <a:ea typeface="+mn-ea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199875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ESCWA">
      <a:dk1>
        <a:srgbClr val="000000"/>
      </a:dk1>
      <a:lt1>
        <a:srgbClr val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CWA_Logo-Motto_PPT-Ar" id="{CA9D1C49-7894-0E4A-B88F-93A62C7B6C47}" vid="{4D5710C3-A91B-0146-B7B2-58BEF02F20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85ec44e-1bab-4c0b-9df0-6ba128686fc9" xsi:nil="true"/>
    <lcf76f155ced4ddcb4097134ff3c332f xmlns="5f6722c4-4b54-4565-9073-6b2cdb56319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DC9717E1C14144A678B5BB6ED3A978" ma:contentTypeVersion="18" ma:contentTypeDescription="Create a new document." ma:contentTypeScope="" ma:versionID="b0cbec40f8ed92e1ccea6897da2f1ca0">
  <xsd:schema xmlns:xsd="http://www.w3.org/2001/XMLSchema" xmlns:xs="http://www.w3.org/2001/XMLSchema" xmlns:p="http://schemas.microsoft.com/office/2006/metadata/properties" xmlns:ns2="5f6722c4-4b54-4565-9073-6b2cdb56319d" xmlns:ns3="015a1b56-f9db-44b0-a971-80694ead8fc0" xmlns:ns4="985ec44e-1bab-4c0b-9df0-6ba128686fc9" targetNamespace="http://schemas.microsoft.com/office/2006/metadata/properties" ma:root="true" ma:fieldsID="0d334d8402c0ab758e45e7b23fbf1b39" ns2:_="" ns3:_="" ns4:_="">
    <xsd:import namespace="5f6722c4-4b54-4565-9073-6b2cdb56319d"/>
    <xsd:import namespace="015a1b56-f9db-44b0-a971-80694ead8fc0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6722c4-4b54-4565-9073-6b2cdb5631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a1b56-f9db-44b0-a971-80694ead8fc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6e2313-a807-4827-9ba2-7f46aa09a4e5}" ma:internalName="TaxCatchAll" ma:showField="CatchAllData" ma:web="015a1b56-f9db-44b0-a971-80694ead8f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C72FBB-1EDD-41FA-9A86-305A9D0C8C6D}">
  <ds:schemaRefs>
    <ds:schemaRef ds:uri="5f6722c4-4b54-4565-9073-6b2cdb56319d"/>
    <ds:schemaRef ds:uri="985ec44e-1bab-4c0b-9df0-6ba128686fc9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2D655B4-5F1F-47F0-81DE-C46DF2DFA6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C3A17B-1826-4047-8A3C-774B2348C421}">
  <ds:schemaRefs>
    <ds:schemaRef ds:uri="015a1b56-f9db-44b0-a971-80694ead8fc0"/>
    <ds:schemaRef ds:uri="5f6722c4-4b54-4565-9073-6b2cdb56319d"/>
    <ds:schemaRef ds:uri="985ec44e-1bab-4c0b-9df0-6ba128686fc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ESCWA_Logo-Motto_PPT-Ar-V2</Template>
  <TotalTime>0</TotalTime>
  <Words>710</Words>
  <Application>Microsoft Office PowerPoint</Application>
  <PresentationFormat>Widescreen</PresentationFormat>
  <Paragraphs>67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MS Mincho</vt:lpstr>
      <vt:lpstr>Arial</vt:lpstr>
      <vt:lpstr>Calibri</vt:lpstr>
      <vt:lpstr>Garamond</vt:lpstr>
      <vt:lpstr>Sakkal Majalla</vt:lpstr>
      <vt:lpstr>Times New Roman</vt:lpstr>
      <vt:lpstr>Wingdings</vt:lpstr>
      <vt:lpstr>SavonVTI</vt:lpstr>
      <vt:lpstr> الجلسة الثانية: برنامج عمل قسم الاحصاءات الديمغرافية والاجتماعية بالإسكوا   مشروع دعم تعزيز وتحديث الإحصاءات الديمغرافية والاجتماعية في البلدان العربية التقدم المحرز وسبل المضي قدماً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شكراً لاستماعكم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نتائج استبيان: تكامل مصادر البيانات في احتساب مؤشرات أهداف التنمية المستدامة في بلدان عربية</dc:title>
  <dc:creator>Ismail Lubbad</dc:creator>
  <cp:lastModifiedBy>Dina Karanouh</cp:lastModifiedBy>
  <cp:revision>1</cp:revision>
  <dcterms:created xsi:type="dcterms:W3CDTF">2020-10-02T05:56:36Z</dcterms:created>
  <dcterms:modified xsi:type="dcterms:W3CDTF">2024-07-24T12:33:31Z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0x0101006BDC9717E1C14144A678B5BB6ED3A978</vt:lpwstr>
  </property>
  <property fmtid="{D5CDD505-2E9C-101B-9397-08002B2CF9AE}" pid="3" name="MediaServiceImageTags">
    <vt:lpwstr/>
  </property>
</Properties>
</file>