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385" r:id="rId2"/>
    <p:sldId id="376" r:id="rId3"/>
    <p:sldId id="373" r:id="rId4"/>
    <p:sldId id="384" r:id="rId5"/>
    <p:sldId id="374" r:id="rId6"/>
    <p:sldId id="273" r:id="rId7"/>
    <p:sldId id="383" r:id="rId8"/>
    <p:sldId id="380" r:id="rId9"/>
    <p:sldId id="386" r:id="rId10"/>
    <p:sldId id="399" r:id="rId11"/>
    <p:sldId id="401" r:id="rId12"/>
    <p:sldId id="381" r:id="rId13"/>
    <p:sldId id="387" r:id="rId14"/>
    <p:sldId id="402" r:id="rId15"/>
    <p:sldId id="403" r:id="rId16"/>
    <p:sldId id="404" r:id="rId17"/>
    <p:sldId id="405" r:id="rId18"/>
    <p:sldId id="406" r:id="rId19"/>
    <p:sldId id="407" r:id="rId20"/>
  </p:sldIdLst>
  <p:sldSz cx="18288000" cy="10287000"/>
  <p:notesSz cx="6797675" cy="9928225"/>
  <p:embeddedFontLst>
    <p:embeddedFont>
      <p:font typeface="Aharoni" panose="02010803020104030203" pitchFamily="2" charset="-79"/>
      <p:bold r:id="rId22"/>
    </p:embeddedFont>
    <p:embeddedFont>
      <p:font typeface="Aileron Heavy Bold" panose="020B0604020202020204" charset="0"/>
      <p:regular r:id="rId23"/>
    </p:embeddedFont>
    <p:embeddedFont>
      <p:font typeface="Aileron Regular" panose="020B0604020202020204" charset="0"/>
      <p:regular r:id="rId24"/>
    </p:embeddedFont>
    <p:embeddedFont>
      <p:font typeface="Aileron Regular Bold" panose="020B0604020202020204" charset="0"/>
      <p:regular r:id="rId25"/>
    </p:embeddedFont>
    <p:embeddedFont>
      <p:font typeface="Akhbar MT" pitchFamily="2" charset="-78"/>
      <p:regular r:id="rId26"/>
      <p:bold r:id="rId27"/>
    </p:embeddedFont>
    <p:embeddedFont>
      <p:font typeface="Century Gothic" panose="020B0502020202020204" pitchFamily="34" charset="0"/>
      <p:regular r:id="rId28"/>
      <p:bold r:id="rId29"/>
      <p:italic r:id="rId30"/>
      <p:boldItalic r:id="rId31"/>
    </p:embeddedFont>
    <p:embeddedFont>
      <p:font typeface="Dreaming Outloud All Caps" panose="020B0604020202020204" charset="0"/>
      <p:regular r:id="rId32"/>
    </p:embeddedFont>
    <p:embeddedFont>
      <p:font typeface="Sakkal Majalla" panose="02000000000000000000" pitchFamily="2" charset="-78"/>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667" autoAdjust="0"/>
  </p:normalViewPr>
  <p:slideViewPr>
    <p:cSldViewPr>
      <p:cViewPr varScale="1">
        <p:scale>
          <a:sx n="65" d="100"/>
          <a:sy n="65" d="100"/>
        </p:scale>
        <p:origin x="10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F1251A2-A737-48B2-8882-A92D368CEA83}" type="datetimeFigureOut">
              <a:rPr lang="en-US" smtClean="0"/>
              <a:t>10/01/2025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824DF96-C40E-4C03-986C-843048E3583C}" type="slidenum">
              <a:rPr lang="en-US" smtClean="0"/>
              <a:t>‹#›</a:t>
            </a:fld>
            <a:endParaRPr lang="en-US"/>
          </a:p>
        </p:txBody>
      </p:sp>
    </p:spTree>
    <p:extLst>
      <p:ext uri="{BB962C8B-B14F-4D97-AF65-F5344CB8AC3E}">
        <p14:creationId xmlns:p14="http://schemas.microsoft.com/office/powerpoint/2010/main" val="342071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a:t>
            </a:fld>
            <a:endParaRPr lang="en-US"/>
          </a:p>
        </p:txBody>
      </p:sp>
    </p:spTree>
    <p:extLst>
      <p:ext uri="{BB962C8B-B14F-4D97-AF65-F5344CB8AC3E}">
        <p14:creationId xmlns:p14="http://schemas.microsoft.com/office/powerpoint/2010/main" val="3876653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10</a:t>
            </a:fld>
            <a:endParaRPr lang="en-US"/>
          </a:p>
        </p:txBody>
      </p:sp>
    </p:spTree>
    <p:extLst>
      <p:ext uri="{BB962C8B-B14F-4D97-AF65-F5344CB8AC3E}">
        <p14:creationId xmlns:p14="http://schemas.microsoft.com/office/powerpoint/2010/main" val="201629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11</a:t>
            </a:fld>
            <a:endParaRPr lang="en-US"/>
          </a:p>
        </p:txBody>
      </p:sp>
    </p:spTree>
    <p:extLst>
      <p:ext uri="{BB962C8B-B14F-4D97-AF65-F5344CB8AC3E}">
        <p14:creationId xmlns:p14="http://schemas.microsoft.com/office/powerpoint/2010/main" val="2966860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12</a:t>
            </a:fld>
            <a:endParaRPr lang="en-US"/>
          </a:p>
        </p:txBody>
      </p:sp>
    </p:spTree>
    <p:extLst>
      <p:ext uri="{BB962C8B-B14F-4D97-AF65-F5344CB8AC3E}">
        <p14:creationId xmlns:p14="http://schemas.microsoft.com/office/powerpoint/2010/main" val="177455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EG" sz="1400" dirty="0"/>
              <a:t>من خلال تبني رؤية إقليمية تدمج بين  الأطر الدولية في ضوء أولويات الدول العربية وفي ضوء نتائج المراجعة الأولى لأجندة تنمية المرأة العربية تم تحديد عدد من الأولويات على المستوى العربي لخمس أعوام 2023 – 2028 كان أبرزها الأولويات التالية والتي أيضاً تتسق مع التوصيات التي قدمها التقرير العربي لبيجين +30 مما يستدعي الاهتمام بالعمل عليها  سويا خلال السنوات القادمة:</a:t>
            </a:r>
          </a:p>
          <a:p>
            <a:endParaRPr lang="en-US" dirty="0"/>
          </a:p>
        </p:txBody>
      </p:sp>
      <p:sp>
        <p:nvSpPr>
          <p:cNvPr id="4" name="Slide Number Placeholder 3"/>
          <p:cNvSpPr>
            <a:spLocks noGrp="1"/>
          </p:cNvSpPr>
          <p:nvPr>
            <p:ph type="sldNum" sz="quarter" idx="5"/>
          </p:nvPr>
        </p:nvSpPr>
        <p:spPr/>
        <p:txBody>
          <a:bodyPr/>
          <a:lstStyle/>
          <a:p>
            <a:fld id="{6824DF96-C40E-4C03-986C-843048E3583C}" type="slidenum">
              <a:rPr lang="en-US" smtClean="0"/>
              <a:t>13</a:t>
            </a:fld>
            <a:endParaRPr lang="en-US"/>
          </a:p>
        </p:txBody>
      </p:sp>
    </p:spTree>
    <p:extLst>
      <p:ext uri="{BB962C8B-B14F-4D97-AF65-F5344CB8AC3E}">
        <p14:creationId xmlns:p14="http://schemas.microsoft.com/office/powerpoint/2010/main" val="2963069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14</a:t>
            </a:fld>
            <a:endParaRPr lang="en-US"/>
          </a:p>
        </p:txBody>
      </p:sp>
    </p:spTree>
    <p:extLst>
      <p:ext uri="{BB962C8B-B14F-4D97-AF65-F5344CB8AC3E}">
        <p14:creationId xmlns:p14="http://schemas.microsoft.com/office/powerpoint/2010/main" val="3608119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15</a:t>
            </a:fld>
            <a:endParaRPr lang="en-US"/>
          </a:p>
        </p:txBody>
      </p:sp>
    </p:spTree>
    <p:extLst>
      <p:ext uri="{BB962C8B-B14F-4D97-AF65-F5344CB8AC3E}">
        <p14:creationId xmlns:p14="http://schemas.microsoft.com/office/powerpoint/2010/main" val="3264346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16</a:t>
            </a:fld>
            <a:endParaRPr lang="en-US"/>
          </a:p>
        </p:txBody>
      </p:sp>
    </p:spTree>
    <p:extLst>
      <p:ext uri="{BB962C8B-B14F-4D97-AF65-F5344CB8AC3E}">
        <p14:creationId xmlns:p14="http://schemas.microsoft.com/office/powerpoint/2010/main" val="2020068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17</a:t>
            </a:fld>
            <a:endParaRPr lang="en-US"/>
          </a:p>
        </p:txBody>
      </p:sp>
    </p:spTree>
    <p:extLst>
      <p:ext uri="{BB962C8B-B14F-4D97-AF65-F5344CB8AC3E}">
        <p14:creationId xmlns:p14="http://schemas.microsoft.com/office/powerpoint/2010/main" val="767039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18</a:t>
            </a:fld>
            <a:endParaRPr lang="en-US"/>
          </a:p>
        </p:txBody>
      </p:sp>
    </p:spTree>
    <p:extLst>
      <p:ext uri="{BB962C8B-B14F-4D97-AF65-F5344CB8AC3E}">
        <p14:creationId xmlns:p14="http://schemas.microsoft.com/office/powerpoint/2010/main" val="1164911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19</a:t>
            </a:fld>
            <a:endParaRPr lang="en-US"/>
          </a:p>
        </p:txBody>
      </p:sp>
    </p:spTree>
    <p:extLst>
      <p:ext uri="{BB962C8B-B14F-4D97-AF65-F5344CB8AC3E}">
        <p14:creationId xmlns:p14="http://schemas.microsoft.com/office/powerpoint/2010/main" val="197701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sz="1200" kern="1200" dirty="0">
                <a:solidFill>
                  <a:schemeClr val="tx1"/>
                </a:solidFill>
                <a:effectLst/>
                <a:latin typeface="+mn-lt"/>
                <a:ea typeface="+mn-ea"/>
                <a:cs typeface="+mn-cs"/>
              </a:rPr>
              <a:t>يأتي إعداد المراجعة الإقليمية في إطار تنفيذ قرار مجلس الجامعة على مستوى القمة رقم (</a:t>
            </a:r>
            <a:r>
              <a:rPr lang="ar-EG" sz="1200" kern="1200" dirty="0" err="1">
                <a:solidFill>
                  <a:schemeClr val="tx1"/>
                </a:solidFill>
                <a:effectLst/>
                <a:latin typeface="+mn-lt"/>
                <a:ea typeface="+mn-ea"/>
                <a:cs typeface="+mn-cs"/>
              </a:rPr>
              <a:t>ق.ق</a:t>
            </a:r>
            <a:r>
              <a:rPr lang="ar-EG" sz="1200" kern="1200" dirty="0">
                <a:solidFill>
                  <a:schemeClr val="tx1"/>
                </a:solidFill>
                <a:effectLst/>
                <a:latin typeface="+mn-lt"/>
                <a:ea typeface="+mn-ea"/>
                <a:cs typeface="+mn-cs"/>
              </a:rPr>
              <a:t> 701 د.ع. (28) -2017)</a:t>
            </a:r>
          </a:p>
          <a:p>
            <a:pPr algn="r" rtl="1"/>
            <a:r>
              <a:rPr lang="ar-EG" sz="1200" kern="1200" dirty="0">
                <a:solidFill>
                  <a:schemeClr val="tx1"/>
                </a:solidFill>
                <a:effectLst/>
                <a:latin typeface="+mn-lt"/>
                <a:ea typeface="+mn-ea"/>
                <a:cs typeface="+mn-cs"/>
              </a:rPr>
              <a:t>وتغطي المراجعة الإقليمية الأولى  المدة ما بين 2017 إلى 2022.</a:t>
            </a:r>
          </a:p>
          <a:p>
            <a:pPr algn="r" rtl="1"/>
            <a:r>
              <a:rPr lang="ar-EG" sz="1200" kern="1200" dirty="0">
                <a:solidFill>
                  <a:schemeClr val="tx1"/>
                </a:solidFill>
                <a:effectLst/>
                <a:latin typeface="+mn-lt"/>
                <a:ea typeface="+mn-ea"/>
                <a:cs typeface="+mn-cs"/>
              </a:rPr>
              <a:t>وتتلاقى مع الأعوام التي تغطيها المراجعة الإقليمية لبيجين ، وهو ما جعل من نتائج ومخرجات المراجعة الإقليمية لأجندة تنمية المرأة أحد الروافد والمصادر لإعداد التقرير العربي الشامل لبيجين +30 والتي وفرت معلومات وبيانات محدثة تم استقاؤها من الاستبيانات الوطنية التي وافتنا بها الدول الأعضاء. وهو أحد الأمثلة على التكامل وتضافر الجهود بين جميع الجهات العاملة على النهوض بأوضاع المرأة في المنطقة العربية.</a:t>
            </a:r>
            <a:endParaRPr lang="en-US" dirty="0"/>
          </a:p>
        </p:txBody>
      </p:sp>
      <p:sp>
        <p:nvSpPr>
          <p:cNvPr id="4" name="Slide Number Placeholder 3"/>
          <p:cNvSpPr>
            <a:spLocks noGrp="1"/>
          </p:cNvSpPr>
          <p:nvPr>
            <p:ph type="sldNum" sz="quarter" idx="5"/>
          </p:nvPr>
        </p:nvSpPr>
        <p:spPr/>
        <p:txBody>
          <a:bodyPr/>
          <a:lstStyle/>
          <a:p>
            <a:fld id="{F57A2D3D-1E9C-4009-B7A7-7E8A4C1FC7A7}" type="slidenum">
              <a:rPr lang="en-US" smtClean="0"/>
              <a:t>2</a:t>
            </a:fld>
            <a:endParaRPr lang="en-US"/>
          </a:p>
        </p:txBody>
      </p:sp>
    </p:spTree>
    <p:extLst>
      <p:ext uri="{BB962C8B-B14F-4D97-AF65-F5344CB8AC3E}">
        <p14:creationId xmlns:p14="http://schemas.microsoft.com/office/powerpoint/2010/main" val="59224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وبالطبع فقد شهدت الخمس أعوام اللاحقة لاعتماد وثيقة إعلان القاهرة ظهور قضايا جديدة وتحديات ناشئة وتطورات في مختلف المجالات كان لا بد من رصدها و تحديث أجندة التنمية للمرأة في المنطقة العربية على ضوئها، على سبيل المثال أزمة </a:t>
            </a:r>
            <a:r>
              <a:rPr lang="ar-EG" dirty="0" err="1"/>
              <a:t>كوفيد</a:t>
            </a:r>
            <a:r>
              <a:rPr lang="ar-EG" dirty="0"/>
              <a:t>، القضايا المتعلقة بالتكنولوجيا والتطور السريع لها على المجتمعات، تحول العالم للاقتصاد الأخضر، تحديث أجندة السلم والأمن، وتطوير الاتفاق الرقمي العالمي . </a:t>
            </a:r>
          </a:p>
          <a:p>
            <a:pPr algn="r" rtl="1"/>
            <a:r>
              <a:rPr lang="ar-EG" dirty="0"/>
              <a:t>فكان لابد من النظر إلى وضع المرأة في المنطقة العربية في ظل تلك التغيرات. وأتاحت المراجعة الإقليمية فرصة إعادة النظر وتحديث تلك الأجندة.</a:t>
            </a:r>
            <a:endParaRPr lang="en-US" dirty="0"/>
          </a:p>
        </p:txBody>
      </p:sp>
      <p:sp>
        <p:nvSpPr>
          <p:cNvPr id="4" name="Slide Number Placeholder 3"/>
          <p:cNvSpPr>
            <a:spLocks noGrp="1"/>
          </p:cNvSpPr>
          <p:nvPr>
            <p:ph type="sldNum" sz="quarter" idx="5"/>
          </p:nvPr>
        </p:nvSpPr>
        <p:spPr/>
        <p:txBody>
          <a:bodyPr/>
          <a:lstStyle/>
          <a:p>
            <a:fld id="{F57A2D3D-1E9C-4009-B7A7-7E8A4C1FC7A7}" type="slidenum">
              <a:rPr lang="en-US" smtClean="0"/>
              <a:t>3</a:t>
            </a:fld>
            <a:endParaRPr lang="en-US"/>
          </a:p>
        </p:txBody>
      </p:sp>
    </p:spTree>
    <p:extLst>
      <p:ext uri="{BB962C8B-B14F-4D97-AF65-F5344CB8AC3E}">
        <p14:creationId xmlns:p14="http://schemas.microsoft.com/office/powerpoint/2010/main" val="147865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sz="1600" dirty="0">
                <a:latin typeface="Century Gothic" panose="020B0502020202020204"/>
                <a:cs typeface="Times New Roman" panose="02020603050405020304" pitchFamily="18" charset="0"/>
              </a:rPr>
              <a:t>وتماشياً مع أولويات المنطقة العربية في تنفيذ "أجندة أهداف التنمية المستدامة اتساقاً مع الأطر الدولية تم تحديث أجندة تنمية المرأة في المنطقة العربية وكان من أبرز التوجهات الإقليمية </a:t>
            </a:r>
          </a:p>
          <a:p>
            <a:pPr algn="r" rtl="1"/>
            <a:r>
              <a:rPr lang="ar-EG" sz="1600" dirty="0">
                <a:latin typeface="Century Gothic" panose="020B0502020202020204"/>
                <a:cs typeface="Times New Roman" panose="02020603050405020304" pitchFamily="18" charset="0"/>
              </a:rPr>
              <a:t>1- تحديث أجندة تنمية المرأة في المنطقة العربية.</a:t>
            </a:r>
          </a:p>
          <a:p>
            <a:pPr algn="r" rtl="1"/>
            <a:r>
              <a:rPr lang="ar-EG" sz="1600" dirty="0">
                <a:latin typeface="Century Gothic" panose="020B0502020202020204"/>
                <a:cs typeface="Times New Roman" panose="02020603050405020304" pitchFamily="18" charset="0"/>
              </a:rPr>
              <a:t>2- الربط بين أجندة تنمية المرأة في المنطقة العربية وبين أجندة المرأة والسلم والأمن وفي ضوئها تم تحديث الاستراتيجية العربية حول المرأة العربية والأمن والسلام وربطها بأجندة تنمية المرأة العربية (2023-2028). </a:t>
            </a:r>
          </a:p>
          <a:p>
            <a:pPr algn="r" rtl="1"/>
            <a:r>
              <a:rPr lang="ar-EG" sz="1600" dirty="0">
                <a:latin typeface="Century Gothic" panose="020B0502020202020204"/>
                <a:cs typeface="Times New Roman" panose="02020603050405020304" pitchFamily="18" charset="0"/>
              </a:rPr>
              <a:t>تبني رؤية إقليمية تدمج بين</a:t>
            </a:r>
            <a:r>
              <a:rPr lang="en-US" sz="1600" dirty="0">
                <a:latin typeface="Century Gothic" panose="020B0502020202020204"/>
                <a:cs typeface="Times New Roman" panose="02020603050405020304" pitchFamily="18" charset="0"/>
              </a:rPr>
              <a:t> </a:t>
            </a:r>
            <a:r>
              <a:rPr lang="ar-EG" sz="1600" dirty="0">
                <a:latin typeface="Century Gothic" panose="020B0502020202020204"/>
                <a:cs typeface="Times New Roman" panose="02020603050405020304" pitchFamily="18" charset="0"/>
              </a:rPr>
              <a:t> الأطر الدولية في ضوء أولويات الدول العربية .</a:t>
            </a:r>
          </a:p>
          <a:p>
            <a:endParaRPr lang="en-US" dirty="0"/>
          </a:p>
        </p:txBody>
      </p:sp>
      <p:sp>
        <p:nvSpPr>
          <p:cNvPr id="4" name="Slide Number Placeholder 3"/>
          <p:cNvSpPr>
            <a:spLocks noGrp="1"/>
          </p:cNvSpPr>
          <p:nvPr>
            <p:ph type="sldNum" sz="quarter" idx="5"/>
          </p:nvPr>
        </p:nvSpPr>
        <p:spPr/>
        <p:txBody>
          <a:bodyPr/>
          <a:lstStyle/>
          <a:p>
            <a:fld id="{6824DF96-C40E-4C03-986C-843048E3583C}" type="slidenum">
              <a:rPr lang="en-US" smtClean="0"/>
              <a:t>4</a:t>
            </a:fld>
            <a:endParaRPr lang="en-US"/>
          </a:p>
        </p:txBody>
      </p:sp>
    </p:spTree>
    <p:extLst>
      <p:ext uri="{BB962C8B-B14F-4D97-AF65-F5344CB8AC3E}">
        <p14:creationId xmlns:p14="http://schemas.microsoft.com/office/powerpoint/2010/main" val="1941871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EG" dirty="0"/>
              <a:t>فبالإضافة إلى المحاور الأربعة الرئيسية لأجندة تنمية المرأة في عام 2015، تم إضافة محور جديد  حول المساواة بين الجنسين والبيئة بعدد من المؤشرات يتناول قضايا المناخ و التكيف مع الأوبئة والكوارث الطبيعية وغيرها،</a:t>
            </a:r>
            <a:r>
              <a:rPr lang="ar-LB" sz="1200" kern="1200" dirty="0">
                <a:solidFill>
                  <a:schemeClr val="tx1"/>
                </a:solidFill>
                <a:effectLst/>
                <a:latin typeface="+mn-lt"/>
                <a:ea typeface="+mn-ea"/>
                <a:cs typeface="+mn-cs"/>
              </a:rPr>
              <a:t> </a:t>
            </a:r>
            <a:r>
              <a:rPr lang="ar-EG" sz="1200" kern="1200" dirty="0">
                <a:solidFill>
                  <a:schemeClr val="tx1"/>
                </a:solidFill>
                <a:effectLst/>
                <a:latin typeface="+mn-lt"/>
                <a:ea typeface="+mn-ea"/>
                <a:cs typeface="+mn-cs"/>
              </a:rPr>
              <a:t>و</a:t>
            </a:r>
            <a:r>
              <a:rPr lang="ar-LB" sz="1200" kern="1200" dirty="0">
                <a:solidFill>
                  <a:schemeClr val="tx1"/>
                </a:solidFill>
                <a:effectLst/>
                <a:latin typeface="+mn-lt"/>
                <a:ea typeface="+mn-ea"/>
                <a:cs typeface="+mn-cs"/>
              </a:rPr>
              <a:t>هدف محور " المرأة والبيئة"  إلى</a:t>
            </a:r>
            <a:r>
              <a:rPr lang="ar-EG" sz="1200" kern="1200" dirty="0">
                <a:solidFill>
                  <a:schemeClr val="tx1"/>
                </a:solidFill>
                <a:effectLst/>
                <a:latin typeface="+mn-lt"/>
                <a:ea typeface="+mn-ea"/>
                <a:cs typeface="+mn-cs"/>
              </a:rPr>
              <a:t> رصد</a:t>
            </a:r>
            <a:r>
              <a:rPr lang="ar-LB" sz="1200" kern="1200" dirty="0">
                <a:solidFill>
                  <a:schemeClr val="tx1"/>
                </a:solidFill>
                <a:effectLst/>
                <a:latin typeface="+mn-lt"/>
                <a:ea typeface="+mn-ea"/>
                <a:cs typeface="+mn-cs"/>
              </a:rPr>
              <a:t> تحقيق المساواة بين الجنسين في الوصول إلى الأصول الاقتصادية والموارد الطبيعية والطاقة والحد من المخاطر والخسائر في الأرواح وتحسين سبل المعيشة والصحة للنساء ، ويشمل مؤشرات حول إدماج منظور النوع الاجتماعي في سياسات تغير المناخ، والاستهلاك والإنتاج المستدامين، الصحة والرفاه، وإشراك النساء في صنع القرار البيئي على كافة المستويات، بالإضافة إلى مؤشر يوضح أيضاً الرابط بين أجندة المرأة والأمن والسلام وبين بناء قدرات النساء الاقتصادية والاجتماعية لمقاومة تغيرات المناخ والحد من الكوارث والأوبئة ومنها جائحة كوفيد-19 وتحدي الأمن الغذائي.</a:t>
            </a:r>
            <a:endParaRPr lang="en-US" dirty="0">
              <a:effectLst/>
            </a:endParaRPr>
          </a:p>
          <a:p>
            <a:endParaRPr lang="ar-EG" dirty="0"/>
          </a:p>
          <a:p>
            <a:endParaRPr lang="ar-EG" dirty="0"/>
          </a:p>
          <a:p>
            <a:pPr algn="r" rtl="1"/>
            <a:r>
              <a:rPr lang="ar-EG" dirty="0"/>
              <a:t> كذلك تم تحديث المؤشرات المتعلقة بالمحاور الأساسية ترصد التطورات والقضايا الناشئة وتقاطعاتها مع تحقيق المساواة بين الجنسين، فعلى سبيل المثال تم إضافة مؤشرات ترصد وضع النساء والفتيات في مجال الاقتصاد الأخضر والأزرق، </a:t>
            </a:r>
            <a:r>
              <a:rPr lang="ar-EG" dirty="0" err="1"/>
              <a:t>والرقمنة</a:t>
            </a:r>
            <a:r>
              <a:rPr lang="ar-EG" dirty="0"/>
              <a:t>، وغيرها من القضايا التي لم تنعكس في أجندة 2017.</a:t>
            </a:r>
            <a:endParaRPr lang="en-US" dirty="0"/>
          </a:p>
        </p:txBody>
      </p:sp>
      <p:sp>
        <p:nvSpPr>
          <p:cNvPr id="4" name="Slide Number Placeholder 3"/>
          <p:cNvSpPr>
            <a:spLocks noGrp="1"/>
          </p:cNvSpPr>
          <p:nvPr>
            <p:ph type="sldNum" sz="quarter" idx="5"/>
          </p:nvPr>
        </p:nvSpPr>
        <p:spPr/>
        <p:txBody>
          <a:bodyPr/>
          <a:lstStyle/>
          <a:p>
            <a:fld id="{F57A2D3D-1E9C-4009-B7A7-7E8A4C1FC7A7}" type="slidenum">
              <a:rPr lang="en-US" smtClean="0"/>
              <a:t>5</a:t>
            </a:fld>
            <a:endParaRPr lang="en-US"/>
          </a:p>
        </p:txBody>
      </p:sp>
    </p:spTree>
    <p:extLst>
      <p:ext uri="{BB962C8B-B14F-4D97-AF65-F5344CB8AC3E}">
        <p14:creationId xmlns:p14="http://schemas.microsoft.com/office/powerpoint/2010/main" val="4260463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1200" kern="1200" dirty="0">
                <a:solidFill>
                  <a:schemeClr val="tx1"/>
                </a:solidFill>
                <a:effectLst/>
                <a:latin typeface="+mn-lt"/>
                <a:ea typeface="+mn-ea"/>
                <a:cs typeface="+mn-cs"/>
              </a:rPr>
              <a:t>تلقت الأمانة العامة ردوداً على الاستبيان من 15 دولة على النحو التالي: المملكة الأردنية الهاشمية، ودولة الإمارات العربية المتحدة، ومملكة البحرين، والجمهورية التونسية، والجمهورية الجزائرية الديمقراطية الشعبية، والمملكة العربية السعودية، وجمهورية السودان، وجمهورية العراق، وسلطنة عمان، ودولة فلسطين، ودولة قطر، والجمهورية اللبنانية، وجمهورية مصر العربية، والمملكة المغربية، والجمهورية اليمنية.</a:t>
            </a:r>
            <a:endParaRPr lang="en-US" sz="1200" kern="1200" dirty="0">
              <a:solidFill>
                <a:schemeClr val="tx1"/>
              </a:solidFill>
              <a:effectLst/>
              <a:latin typeface="+mn-lt"/>
              <a:ea typeface="+mn-ea"/>
              <a:cs typeface="+mn-cs"/>
            </a:endParaRPr>
          </a:p>
          <a:p>
            <a:pPr algn="r" rtl="1"/>
            <a:endParaRPr lang="en-US" dirty="0"/>
          </a:p>
        </p:txBody>
      </p:sp>
      <p:sp>
        <p:nvSpPr>
          <p:cNvPr id="4" name="Slide Number Placeholder 3"/>
          <p:cNvSpPr>
            <a:spLocks noGrp="1"/>
          </p:cNvSpPr>
          <p:nvPr>
            <p:ph type="sldNum" sz="quarter" idx="5"/>
          </p:nvPr>
        </p:nvSpPr>
        <p:spPr/>
        <p:txBody>
          <a:bodyPr/>
          <a:lstStyle/>
          <a:p>
            <a:fld id="{F57A2D3D-1E9C-4009-B7A7-7E8A4C1FC7A7}" type="slidenum">
              <a:rPr lang="en-US" smtClean="0"/>
              <a:t>6</a:t>
            </a:fld>
            <a:endParaRPr lang="en-US"/>
          </a:p>
        </p:txBody>
      </p:sp>
    </p:spTree>
    <p:extLst>
      <p:ext uri="{BB962C8B-B14F-4D97-AF65-F5344CB8AC3E}">
        <p14:creationId xmlns:p14="http://schemas.microsoft.com/office/powerpoint/2010/main" val="391172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EG" sz="1200" dirty="0">
                <a:solidFill>
                  <a:schemeClr val="tx1"/>
                </a:solidFill>
              </a:rPr>
              <a:t> </a:t>
            </a:r>
            <a:r>
              <a:rPr kumimoji="0" lang="ar-EG" sz="1200" b="0" i="0" u="none" strike="noStrike" kern="1200" cap="none" spc="0" normalizeH="0" baseline="0" noProof="0" dirty="0">
                <a:ln>
                  <a:noFill/>
                </a:ln>
                <a:solidFill>
                  <a:schemeClr val="tx1"/>
                </a:solidFill>
                <a:effectLst/>
                <a:uLnTx/>
                <a:uFillTx/>
                <a:latin typeface="Century Gothic" panose="020B0502020202020204"/>
                <a:ea typeface="+mn-ea"/>
                <a:cs typeface="Times New Roman" panose="02020603050405020304" pitchFamily="18" charset="0"/>
              </a:rPr>
              <a:t> </a:t>
            </a:r>
            <a:br>
              <a:rPr kumimoji="0" lang="en-US" sz="1200" b="0" i="0" u="none" strike="noStrike" kern="1200" cap="none" spc="0" normalizeH="0" baseline="0" noProof="0" dirty="0">
                <a:ln>
                  <a:noFill/>
                </a:ln>
                <a:solidFill>
                  <a:schemeClr val="tx1"/>
                </a:solidFill>
                <a:effectLst/>
                <a:uLnTx/>
                <a:uFillTx/>
                <a:latin typeface="Century Gothic" panose="020B0502020202020204"/>
                <a:ea typeface="+mn-ea"/>
                <a:cs typeface="+mn-cs"/>
              </a:rPr>
            </a:br>
            <a:r>
              <a:rPr kumimoji="0" lang="ar-EG" sz="1200" b="0" i="0" u="none" strike="noStrike" kern="1200" cap="none" spc="0" normalizeH="0" baseline="0" noProof="0" dirty="0">
                <a:ln>
                  <a:noFill/>
                </a:ln>
                <a:solidFill>
                  <a:schemeClr val="tx1"/>
                </a:solidFill>
                <a:effectLst/>
                <a:uLnTx/>
                <a:uFillTx/>
                <a:latin typeface="Century Gothic" panose="020B0502020202020204"/>
                <a:ea typeface="+mn-ea"/>
                <a:cs typeface="Times New Roman" panose="02020603050405020304" pitchFamily="18" charset="0"/>
              </a:rPr>
              <a:t>في ظل المتغيرات والتحولات التي طالت المنطقة العربية خلال العقد الماضي، وما صاحبها من أثار اجتماعية واقتصادية هددت الأمن الإنساني للمرأة، وتماشياً مع أولويات المنطقة العربية في تنفيذ "أجندة المرأة في المنطقة العربية 2023-2028" والدعوة إلى "خطة سلام جديدة" لتعزيز الرؤية المستقبلية لبناء السلام ومنع نشوب النزاعات، عملت لأمانة العامة لجامعة الدول العربية </a:t>
            </a:r>
            <a:r>
              <a:rPr kumimoji="0" lang="ar-EG" sz="1200" b="1" i="0" u="none" strike="noStrike" kern="1200" cap="none" spc="0" normalizeH="0" baseline="0" noProof="0" dirty="0">
                <a:ln>
                  <a:noFill/>
                </a:ln>
                <a:solidFill>
                  <a:schemeClr val="tx1"/>
                </a:solidFill>
                <a:effectLst/>
                <a:uLnTx/>
                <a:uFillTx/>
                <a:latin typeface="Century Gothic" panose="020B0502020202020204"/>
                <a:ea typeface="+mn-ea"/>
                <a:cs typeface="Times New Roman" panose="02020603050405020304" pitchFamily="18" charset="0"/>
              </a:rPr>
              <a:t>على تحديث </a:t>
            </a:r>
            <a:r>
              <a:rPr kumimoji="0" lang="ar-EG" sz="1200" b="0" i="0" u="none" strike="noStrike" kern="1200" cap="none" spc="0" normalizeH="0" baseline="0" noProof="0" dirty="0">
                <a:ln>
                  <a:noFill/>
                </a:ln>
                <a:solidFill>
                  <a:schemeClr val="tx1"/>
                </a:solidFill>
                <a:effectLst/>
                <a:uLnTx/>
                <a:uFillTx/>
                <a:latin typeface="Century Gothic" panose="020B0502020202020204"/>
                <a:ea typeface="+mn-ea"/>
                <a:cs typeface="Times New Roman" panose="02020603050405020304" pitchFamily="18" charset="0"/>
              </a:rPr>
              <a:t> الاستراتيجية الإقليمية "حماية المرأة العربية: الأمن والسلام" لتتواكب مع المستجدات التي طرأت على الساحتين الإقليمية والدولية أخذة بعين الاعتبار القضايا المستجدة بما في ذلك التغير المناخي وانتشار وباء كوفيد-19. </a:t>
            </a:r>
            <a:br>
              <a:rPr kumimoji="0" lang="ar-EG" sz="1200" b="0" i="0" u="none" strike="noStrike" kern="1200" cap="none" spc="0" normalizeH="0" baseline="0" noProof="0" dirty="0">
                <a:ln>
                  <a:noFill/>
                </a:ln>
                <a:solidFill>
                  <a:schemeClr val="tx1"/>
                </a:solidFill>
                <a:effectLst/>
                <a:uLnTx/>
                <a:uFillTx/>
                <a:latin typeface="Century Gothic" panose="020B0502020202020204"/>
                <a:ea typeface="+mn-ea"/>
                <a:cs typeface="Times New Roman" panose="02020603050405020304" pitchFamily="18" charset="0"/>
              </a:rPr>
            </a:br>
            <a:br>
              <a:rPr kumimoji="0" lang="ar-EG" sz="1200" b="0" i="0" u="none" strike="noStrike" kern="1200" cap="none" spc="0" normalizeH="0" baseline="0" noProof="0" dirty="0">
                <a:ln>
                  <a:noFill/>
                </a:ln>
                <a:solidFill>
                  <a:schemeClr val="tx1"/>
                </a:solidFill>
                <a:effectLst/>
                <a:uLnTx/>
                <a:uFillTx/>
                <a:latin typeface="Century Gothic" panose="020B0502020202020204"/>
                <a:ea typeface="+mn-ea"/>
                <a:cs typeface="Times New Roman" panose="02020603050405020304" pitchFamily="18" charset="0"/>
              </a:rPr>
            </a:br>
            <a:br>
              <a:rPr kumimoji="0" lang="en-US" sz="1200" b="0" i="0" u="none" strike="noStrike" kern="1200" cap="none" spc="0" normalizeH="0" baseline="0" noProof="0" dirty="0">
                <a:ln>
                  <a:noFill/>
                </a:ln>
                <a:solidFill>
                  <a:schemeClr val="tx1"/>
                </a:solidFill>
                <a:effectLst/>
                <a:uLnTx/>
                <a:uFillTx/>
                <a:latin typeface="Century Gothic" panose="020B0502020202020204"/>
                <a:ea typeface="+mn-ea"/>
                <a:cs typeface="+mn-cs"/>
              </a:rPr>
            </a:br>
            <a:br>
              <a:rPr kumimoji="0" lang="en-US" sz="1200" b="0" i="0" u="none" strike="noStrike" kern="1200" cap="none" spc="0" normalizeH="0" baseline="0" noProof="0" dirty="0">
                <a:ln>
                  <a:noFill/>
                </a:ln>
                <a:solidFill>
                  <a:schemeClr val="tx1"/>
                </a:solidFill>
                <a:effectLst/>
                <a:uLnTx/>
                <a:uFillTx/>
                <a:latin typeface="Century Gothic" panose="020B0502020202020204"/>
                <a:ea typeface="+mn-ea"/>
                <a:cs typeface="+mn-cs"/>
              </a:rPr>
            </a:br>
            <a:br>
              <a:rPr kumimoji="0" lang="en-US" sz="1200" b="0" i="0" u="none" strike="noStrike" kern="1200" cap="none" spc="0" normalizeH="0" baseline="0" noProof="0" dirty="0">
                <a:ln>
                  <a:noFill/>
                </a:ln>
                <a:solidFill>
                  <a:schemeClr val="tx1"/>
                </a:solidFill>
                <a:effectLst/>
                <a:uLnTx/>
                <a:uFillTx/>
                <a:latin typeface="Century Gothic" panose="020B0502020202020204"/>
                <a:ea typeface="+mn-ea"/>
                <a:cs typeface="+mn-cs"/>
              </a:rPr>
            </a:br>
            <a:br>
              <a:rPr kumimoji="0" lang="en-US" sz="1200" b="0" i="0" u="none" strike="noStrike" kern="1200" cap="none" spc="0" normalizeH="0" baseline="0" noProof="0" dirty="0">
                <a:ln>
                  <a:noFill/>
                </a:ln>
                <a:solidFill>
                  <a:schemeClr val="tx1"/>
                </a:solidFill>
                <a:effectLst/>
                <a:uLnTx/>
                <a:uFillTx/>
                <a:latin typeface="Century Gothic" panose="020B0502020202020204"/>
                <a:ea typeface="+mn-ea"/>
                <a:cs typeface="+mn-cs"/>
              </a:rPr>
            </a:br>
            <a:br>
              <a:rPr kumimoji="0" lang="en-US" sz="1200" b="0" i="0" u="none" strike="noStrike" kern="1200" cap="none" spc="0" normalizeH="0" baseline="0" noProof="0" dirty="0">
                <a:ln>
                  <a:noFill/>
                </a:ln>
                <a:solidFill>
                  <a:schemeClr val="tx1"/>
                </a:solidFill>
                <a:effectLst/>
                <a:uLnTx/>
                <a:uFillTx/>
                <a:latin typeface="Century Gothic" panose="020B0502020202020204"/>
                <a:ea typeface="+mn-ea"/>
                <a:cs typeface="+mn-cs"/>
              </a:rPr>
            </a:br>
            <a:r>
              <a:rPr kumimoji="0" lang="ar-EG" sz="1200" b="0" i="0" u="none" strike="noStrike" kern="1200" cap="none" spc="0" normalizeH="0" baseline="0" noProof="0" dirty="0">
                <a:ln>
                  <a:noFill/>
                </a:ln>
                <a:solidFill>
                  <a:schemeClr val="tx1"/>
                </a:solidFill>
                <a:effectLst/>
                <a:uLnTx/>
                <a:uFillTx/>
                <a:latin typeface="Century Gothic" panose="020B0502020202020204"/>
                <a:ea typeface="+mn-ea"/>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D6197D29-F8A5-4A6B-9C9D-B19128873755}" type="slidenum">
              <a:rPr lang="en-US" smtClean="0"/>
              <a:t>7</a:t>
            </a:fld>
            <a:endParaRPr lang="en-US" dirty="0"/>
          </a:p>
        </p:txBody>
      </p:sp>
    </p:spTree>
    <p:extLst>
      <p:ext uri="{BB962C8B-B14F-4D97-AF65-F5344CB8AC3E}">
        <p14:creationId xmlns:p14="http://schemas.microsoft.com/office/powerpoint/2010/main" val="396046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وهو ما يتسق مع دمج إعلان ومنهاج عمل بيجين و أجندة أهداف التنمية المستدامة.</a:t>
            </a:r>
            <a:endParaRPr lang="en-US" dirty="0"/>
          </a:p>
        </p:txBody>
      </p:sp>
      <p:sp>
        <p:nvSpPr>
          <p:cNvPr id="4" name="Slide Number Placeholder 3"/>
          <p:cNvSpPr>
            <a:spLocks noGrp="1"/>
          </p:cNvSpPr>
          <p:nvPr>
            <p:ph type="sldNum" sz="quarter" idx="5"/>
          </p:nvPr>
        </p:nvSpPr>
        <p:spPr/>
        <p:txBody>
          <a:bodyPr/>
          <a:lstStyle/>
          <a:p>
            <a:fld id="{F57A2D3D-1E9C-4009-B7A7-7E8A4C1FC7A7}" type="slidenum">
              <a:rPr lang="en-US" smtClean="0"/>
              <a:t>8</a:t>
            </a:fld>
            <a:endParaRPr lang="en-US"/>
          </a:p>
        </p:txBody>
      </p:sp>
    </p:spTree>
    <p:extLst>
      <p:ext uri="{BB962C8B-B14F-4D97-AF65-F5344CB8AC3E}">
        <p14:creationId xmlns:p14="http://schemas.microsoft.com/office/powerpoint/2010/main" val="3540416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24DF96-C40E-4C03-986C-843048E3583C}" type="slidenum">
              <a:rPr lang="en-US" smtClean="0"/>
              <a:t>9</a:t>
            </a:fld>
            <a:endParaRPr lang="en-US"/>
          </a:p>
        </p:txBody>
      </p:sp>
    </p:spTree>
    <p:extLst>
      <p:ext uri="{BB962C8B-B14F-4D97-AF65-F5344CB8AC3E}">
        <p14:creationId xmlns:p14="http://schemas.microsoft.com/office/powerpoint/2010/main" val="1847875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jpe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1.sv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62.jfif"/></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65.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4.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jpe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1.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image" Target="../media/image2.jpe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notesSlide" Target="../notesSlides/notesSlide6.xml"/><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19" Type="http://schemas.openxmlformats.org/officeDocument/2006/relationships/image" Target="../media/image40.jpeg"/><Relationship Id="rId4" Type="http://schemas.openxmlformats.org/officeDocument/2006/relationships/image" Target="../media/image25.gif"/><Relationship Id="rId9" Type="http://schemas.openxmlformats.org/officeDocument/2006/relationships/image" Target="../media/image30.jpeg"/><Relationship Id="rId14"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4" descr="logo-LAS good">
            <a:extLst>
              <a:ext uri="{FF2B5EF4-FFF2-40B4-BE49-F238E27FC236}">
                <a16:creationId xmlns:a16="http://schemas.microsoft.com/office/drawing/2014/main" id="{216ACA30-BBD8-4BEE-B19C-8FC1C3918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505" y="813224"/>
            <a:ext cx="2256783" cy="237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DB9844FD-D71D-462B-9055-D11BD770B948}"/>
              </a:ext>
            </a:extLst>
          </p:cNvPr>
          <p:cNvPicPr>
            <a:picLocks noChangeAspect="1"/>
          </p:cNvPicPr>
          <p:nvPr/>
        </p:nvPicPr>
        <p:blipFill>
          <a:blip r:embed="rId4">
            <a:alphaModFix amt="19999"/>
          </a:blip>
          <a:srcRect t="24942" b="24942"/>
          <a:stretch>
            <a:fillRect/>
          </a:stretch>
        </p:blipFill>
        <p:spPr>
          <a:xfrm>
            <a:off x="0" y="-61627"/>
            <a:ext cx="18288000" cy="5981700"/>
          </a:xfrm>
          <a:prstGeom prst="rect">
            <a:avLst/>
          </a:prstGeom>
        </p:spPr>
      </p:pic>
      <p:pic>
        <p:nvPicPr>
          <p:cNvPr id="7" name="Content Placeholder 3">
            <a:extLst>
              <a:ext uri="{FF2B5EF4-FFF2-40B4-BE49-F238E27FC236}">
                <a16:creationId xmlns:a16="http://schemas.microsoft.com/office/drawing/2014/main" id="{826385B2-2771-4145-BDEB-ACF4FE188CE1}"/>
              </a:ext>
            </a:extLst>
          </p:cNvPr>
          <p:cNvPicPr>
            <a:picLocks noChangeAspect="1"/>
          </p:cNvPicPr>
          <p:nvPr/>
        </p:nvPicPr>
        <p:blipFill>
          <a:blip r:embed="rId5"/>
          <a:stretch>
            <a:fillRect/>
          </a:stretch>
        </p:blipFill>
        <p:spPr>
          <a:xfrm>
            <a:off x="14325600" y="5920073"/>
            <a:ext cx="2770876" cy="35899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a:extLst>
              <a:ext uri="{FF2B5EF4-FFF2-40B4-BE49-F238E27FC236}">
                <a16:creationId xmlns:a16="http://schemas.microsoft.com/office/drawing/2014/main" id="{8F454D79-93AC-472E-AF88-2399BBA7900D}"/>
              </a:ext>
            </a:extLst>
          </p:cNvPr>
          <p:cNvSpPr/>
          <p:nvPr/>
        </p:nvSpPr>
        <p:spPr>
          <a:xfrm>
            <a:off x="2514600" y="4002534"/>
            <a:ext cx="12573000" cy="1569660"/>
          </a:xfrm>
          <a:prstGeom prst="rect">
            <a:avLst/>
          </a:prstGeom>
        </p:spPr>
        <p:txBody>
          <a:bodyPr wrap="square">
            <a:spAutoFit/>
          </a:bodyPr>
          <a:lstStyle/>
          <a:p>
            <a:pPr marR="0" lvl="0" algn="ctr" rtl="1">
              <a:spcBef>
                <a:spcPts val="0"/>
              </a:spcBef>
              <a:spcAft>
                <a:spcPts val="0"/>
              </a:spcAft>
            </a:pPr>
            <a:r>
              <a:rPr lang="ar-EG" sz="4800" dirty="0">
                <a:solidFill>
                  <a:srgbClr val="0070C0"/>
                </a:solidFill>
                <a:latin typeface="Times New Roman" panose="02020603050405020304" pitchFamily="18" charset="0"/>
                <a:ea typeface="Times New Roman" panose="02020603050405020304" pitchFamily="18" charset="0"/>
                <a:cs typeface="Calibri" panose="020F0502020204030204" pitchFamily="34" charset="0"/>
              </a:rPr>
              <a:t>الروابط بين أولويات أجندة تنمية المرأة العربية (2023-2028) </a:t>
            </a:r>
          </a:p>
          <a:p>
            <a:pPr marR="0" lvl="0" algn="ctr" rtl="1">
              <a:spcBef>
                <a:spcPts val="0"/>
              </a:spcBef>
              <a:spcAft>
                <a:spcPts val="0"/>
              </a:spcAft>
            </a:pPr>
            <a:r>
              <a:rPr lang="ar-EG" sz="4800" dirty="0">
                <a:solidFill>
                  <a:srgbClr val="0070C0"/>
                </a:solidFill>
                <a:latin typeface="Times New Roman" panose="02020603050405020304" pitchFamily="18" charset="0"/>
                <a:ea typeface="Times New Roman" panose="02020603050405020304" pitchFamily="18" charset="0"/>
                <a:cs typeface="Calibri" panose="020F0502020204030204" pitchFamily="34" charset="0"/>
              </a:rPr>
              <a:t>و التقرير العربي  لبيجين +30</a:t>
            </a:r>
            <a:r>
              <a:rPr lang="ar-SA" sz="4800" dirty="0">
                <a:solidFill>
                  <a:srgbClr val="0070C0"/>
                </a:solidFill>
                <a:latin typeface="Times New Roman" panose="02020603050405020304" pitchFamily="18" charset="0"/>
                <a:ea typeface="Calibri" panose="020F0502020204030204" pitchFamily="34" charset="0"/>
                <a:cs typeface="Calibri" panose="020F0502020204030204" pitchFamily="34" charset="0"/>
              </a:rPr>
              <a:t> </a:t>
            </a:r>
            <a:endParaRPr lang="en-US" sz="4800" dirty="0">
              <a:solidFill>
                <a:srgbClr val="0070C0"/>
              </a:solidFill>
              <a:latin typeface="Times New Roman" panose="02020603050405020304" pitchFamily="18" charset="0"/>
              <a:ea typeface="Times New Roman" panose="02020603050405020304" pitchFamily="18" charset="0"/>
              <a:cs typeface="Traditional Arabic" panose="02020603050405020304" pitchFamily="18" charset="-78"/>
            </a:endParaRPr>
          </a:p>
        </p:txBody>
      </p:sp>
      <p:sp>
        <p:nvSpPr>
          <p:cNvPr id="4" name="Rectangle 3">
            <a:extLst>
              <a:ext uri="{FF2B5EF4-FFF2-40B4-BE49-F238E27FC236}">
                <a16:creationId xmlns:a16="http://schemas.microsoft.com/office/drawing/2014/main" id="{DF11B1DE-9C7C-4FC4-9449-0500E3E05D4F}"/>
              </a:ext>
            </a:extLst>
          </p:cNvPr>
          <p:cNvSpPr/>
          <p:nvPr/>
        </p:nvSpPr>
        <p:spPr>
          <a:xfrm>
            <a:off x="-36095" y="7321897"/>
            <a:ext cx="7467600" cy="1754326"/>
          </a:xfrm>
          <a:prstGeom prst="rect">
            <a:avLst/>
          </a:prstGeom>
        </p:spPr>
        <p:txBody>
          <a:bodyPr wrap="square">
            <a:spAutoFit/>
          </a:bodyPr>
          <a:lstStyle/>
          <a:p>
            <a:pPr marL="76200" marR="69850" algn="ctr" rtl="1">
              <a:spcBef>
                <a:spcPts val="0"/>
              </a:spcBef>
              <a:spcAft>
                <a:spcPts val="20"/>
              </a:spcAft>
            </a:pPr>
            <a:r>
              <a:rPr lang="en-US" sz="3600" b="1" dirty="0">
                <a:solidFill>
                  <a:srgbClr val="0070C0"/>
                </a:solidFill>
                <a:latin typeface="Calibri" panose="020F0502020204030204" pitchFamily="34" charset="0"/>
                <a:ea typeface="Calibri" panose="020F0502020204030204" pitchFamily="34" charset="0"/>
              </a:rPr>
              <a:t> </a:t>
            </a:r>
            <a:r>
              <a:rPr lang="ar-SA"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rPr>
              <a:t>تقدمها وزير مفوض</a:t>
            </a:r>
            <a:r>
              <a:rPr lang="en-US"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rPr>
              <a:t>/</a:t>
            </a:r>
            <a:r>
              <a:rPr lang="ar-SA"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rPr>
              <a:t> دعاء </a:t>
            </a:r>
            <a:r>
              <a:rPr lang="ar-EG"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rPr>
              <a:t>فؤاد </a:t>
            </a:r>
            <a:r>
              <a:rPr lang="ar-SA"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rPr>
              <a:t>خليفة</a:t>
            </a:r>
            <a:endParaRPr lang="ar-EG"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endParaRPr>
          </a:p>
          <a:p>
            <a:pPr marL="76200" marR="69850" algn="ctr" rtl="1">
              <a:spcBef>
                <a:spcPts val="0"/>
              </a:spcBef>
              <a:spcAft>
                <a:spcPts val="20"/>
              </a:spcAft>
            </a:pPr>
            <a:r>
              <a:rPr lang="ar-SA"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rPr>
              <a:t> مديرة إدارة المرأة </a:t>
            </a:r>
            <a:endParaRPr lang="ar-EG"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endParaRPr>
          </a:p>
          <a:p>
            <a:pPr marL="76200" marR="69850" algn="ctr" rtl="1">
              <a:spcBef>
                <a:spcPts val="0"/>
              </a:spcBef>
              <a:spcAft>
                <a:spcPts val="20"/>
              </a:spcAft>
            </a:pPr>
            <a:r>
              <a:rPr lang="ar-EG"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rPr>
              <a:t>جامعة الدول العربية</a:t>
            </a:r>
            <a:endParaRPr lang="en-US" sz="3600" b="1" dirty="0">
              <a:solidFill>
                <a:srgbClr val="0070C0"/>
              </a:solidFill>
              <a:latin typeface="Calibri Light" panose="020F0302020204030204" pitchFamily="34" charset="0"/>
              <a:ea typeface="Calibri" panose="020F0502020204030204" pitchFamily="34" charset="0"/>
              <a:cs typeface="Calibri Light" panose="020F0302020204030204" pitchFamily="34" charset="0"/>
            </a:endParaRPr>
          </a:p>
        </p:txBody>
      </p:sp>
      <p:pic>
        <p:nvPicPr>
          <p:cNvPr id="6" name="Picture 6" descr="The Beijing Declaration &amp; Platform for Action | John Jay College of  Criminal Justice">
            <a:extLst>
              <a:ext uri="{FF2B5EF4-FFF2-40B4-BE49-F238E27FC236}">
                <a16:creationId xmlns:a16="http://schemas.microsoft.com/office/drawing/2014/main" id="{D617F944-E06F-4536-864F-210508B2E1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1100" y="6512953"/>
            <a:ext cx="3853227" cy="256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87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A9CD5E2-4725-4F7A-99B5-521EB9A14739}"/>
              </a:ext>
            </a:extLst>
          </p:cNvPr>
          <p:cNvSpPr/>
          <p:nvPr/>
        </p:nvSpPr>
        <p:spPr>
          <a:xfrm>
            <a:off x="990600" y="285236"/>
            <a:ext cx="9430632" cy="1200329"/>
          </a:xfrm>
          <a:prstGeom prst="rect">
            <a:avLst/>
          </a:prstGeom>
        </p:spPr>
        <p:txBody>
          <a:bodyPr wrap="square">
            <a:spAutoFit/>
          </a:bodyPr>
          <a:lstStyle/>
          <a:p>
            <a:pPr algn="r"/>
            <a:r>
              <a:rPr lang="ar-EG" sz="3600" b="1" dirty="0">
                <a:solidFill>
                  <a:schemeClr val="tx2"/>
                </a:solidFill>
                <a:ea typeface="Calibri" panose="020F0502020204030204" pitchFamily="34" charset="0"/>
                <a:cs typeface="Simplified Arabic" panose="02020603050405020304" pitchFamily="18" charset="-78"/>
              </a:rPr>
              <a:t>أ. التقرير الإقليمي بعنوان "المراجعة الإقليمية الأولى لأجندة تنمية المرأة في المنطقة العربية 2030 بعد خمس سنوات"</a:t>
            </a:r>
            <a:endParaRPr lang="en-US" sz="3600" dirty="0">
              <a:solidFill>
                <a:schemeClr val="tx2"/>
              </a:solidFill>
            </a:endParaRPr>
          </a:p>
        </p:txBody>
      </p:sp>
      <p:pic>
        <p:nvPicPr>
          <p:cNvPr id="2" name="Picture 1">
            <a:extLst>
              <a:ext uri="{FF2B5EF4-FFF2-40B4-BE49-F238E27FC236}">
                <a16:creationId xmlns:a16="http://schemas.microsoft.com/office/drawing/2014/main" id="{105C1546-4907-4D91-83C7-82E0916834DE}"/>
              </a:ext>
            </a:extLst>
          </p:cNvPr>
          <p:cNvPicPr>
            <a:picLocks noChangeAspect="1"/>
          </p:cNvPicPr>
          <p:nvPr/>
        </p:nvPicPr>
        <p:blipFill>
          <a:blip r:embed="rId3"/>
          <a:stretch>
            <a:fillRect/>
          </a:stretch>
        </p:blipFill>
        <p:spPr>
          <a:xfrm>
            <a:off x="11203761" y="1300316"/>
            <a:ext cx="6145755" cy="8754460"/>
          </a:xfrm>
          <a:prstGeom prst="rect">
            <a:avLst/>
          </a:prstGeom>
        </p:spPr>
      </p:pic>
      <p:pic>
        <p:nvPicPr>
          <p:cNvPr id="3" name="Picture 2">
            <a:extLst>
              <a:ext uri="{FF2B5EF4-FFF2-40B4-BE49-F238E27FC236}">
                <a16:creationId xmlns:a16="http://schemas.microsoft.com/office/drawing/2014/main" id="{4A280621-7A0D-4381-AD0F-B64577DC87AE}"/>
              </a:ext>
            </a:extLst>
          </p:cNvPr>
          <p:cNvPicPr>
            <a:picLocks noChangeAspect="1"/>
          </p:cNvPicPr>
          <p:nvPr/>
        </p:nvPicPr>
        <p:blipFill>
          <a:blip r:embed="rId4"/>
          <a:stretch>
            <a:fillRect/>
          </a:stretch>
        </p:blipFill>
        <p:spPr>
          <a:xfrm>
            <a:off x="5644716" y="1457274"/>
            <a:ext cx="4776516" cy="3057949"/>
          </a:xfrm>
          <a:prstGeom prst="rect">
            <a:avLst/>
          </a:prstGeom>
        </p:spPr>
      </p:pic>
      <p:pic>
        <p:nvPicPr>
          <p:cNvPr id="4" name="Picture 3">
            <a:extLst>
              <a:ext uri="{FF2B5EF4-FFF2-40B4-BE49-F238E27FC236}">
                <a16:creationId xmlns:a16="http://schemas.microsoft.com/office/drawing/2014/main" id="{15430D59-2515-41F1-B1B1-81C6F2A32527}"/>
              </a:ext>
            </a:extLst>
          </p:cNvPr>
          <p:cNvPicPr>
            <a:picLocks noChangeAspect="1"/>
          </p:cNvPicPr>
          <p:nvPr/>
        </p:nvPicPr>
        <p:blipFill>
          <a:blip r:embed="rId5"/>
          <a:stretch>
            <a:fillRect/>
          </a:stretch>
        </p:blipFill>
        <p:spPr>
          <a:xfrm>
            <a:off x="636044" y="1396744"/>
            <a:ext cx="4563792" cy="3060880"/>
          </a:xfrm>
          <a:prstGeom prst="rect">
            <a:avLst/>
          </a:prstGeom>
        </p:spPr>
      </p:pic>
      <p:pic>
        <p:nvPicPr>
          <p:cNvPr id="6" name="Picture 5">
            <a:extLst>
              <a:ext uri="{FF2B5EF4-FFF2-40B4-BE49-F238E27FC236}">
                <a16:creationId xmlns:a16="http://schemas.microsoft.com/office/drawing/2014/main" id="{B2A49CE6-E84C-4702-9392-10395CE8E382}"/>
              </a:ext>
            </a:extLst>
          </p:cNvPr>
          <p:cNvPicPr>
            <a:picLocks noChangeAspect="1"/>
          </p:cNvPicPr>
          <p:nvPr/>
        </p:nvPicPr>
        <p:blipFill>
          <a:blip r:embed="rId6"/>
          <a:stretch>
            <a:fillRect/>
          </a:stretch>
        </p:blipFill>
        <p:spPr>
          <a:xfrm>
            <a:off x="5644716" y="4581155"/>
            <a:ext cx="4776516" cy="3060880"/>
          </a:xfrm>
          <a:prstGeom prst="rect">
            <a:avLst/>
          </a:prstGeom>
        </p:spPr>
      </p:pic>
      <p:pic>
        <p:nvPicPr>
          <p:cNvPr id="7" name="Picture 6">
            <a:extLst>
              <a:ext uri="{FF2B5EF4-FFF2-40B4-BE49-F238E27FC236}">
                <a16:creationId xmlns:a16="http://schemas.microsoft.com/office/drawing/2014/main" id="{A46E9232-EFE4-4DCB-926C-4C2B62914E66}"/>
              </a:ext>
            </a:extLst>
          </p:cNvPr>
          <p:cNvPicPr>
            <a:picLocks noChangeAspect="1"/>
          </p:cNvPicPr>
          <p:nvPr/>
        </p:nvPicPr>
        <p:blipFill>
          <a:blip r:embed="rId7"/>
          <a:stretch>
            <a:fillRect/>
          </a:stretch>
        </p:blipFill>
        <p:spPr>
          <a:xfrm>
            <a:off x="636044" y="4516836"/>
            <a:ext cx="4563792" cy="3057949"/>
          </a:xfrm>
          <a:prstGeom prst="rect">
            <a:avLst/>
          </a:prstGeom>
        </p:spPr>
      </p:pic>
      <p:pic>
        <p:nvPicPr>
          <p:cNvPr id="8" name="Picture 7">
            <a:extLst>
              <a:ext uri="{FF2B5EF4-FFF2-40B4-BE49-F238E27FC236}">
                <a16:creationId xmlns:a16="http://schemas.microsoft.com/office/drawing/2014/main" id="{2F771CBC-F5C8-41A5-8E45-1CFC06778669}"/>
              </a:ext>
            </a:extLst>
          </p:cNvPr>
          <p:cNvPicPr>
            <a:picLocks noChangeAspect="1"/>
          </p:cNvPicPr>
          <p:nvPr/>
        </p:nvPicPr>
        <p:blipFill>
          <a:blip r:embed="rId8"/>
          <a:stretch>
            <a:fillRect/>
          </a:stretch>
        </p:blipFill>
        <p:spPr>
          <a:xfrm>
            <a:off x="636045" y="7633997"/>
            <a:ext cx="4563792" cy="2653003"/>
          </a:xfrm>
          <a:prstGeom prst="rect">
            <a:avLst/>
          </a:prstGeom>
        </p:spPr>
      </p:pic>
      <p:pic>
        <p:nvPicPr>
          <p:cNvPr id="10" name="Picture 9">
            <a:extLst>
              <a:ext uri="{FF2B5EF4-FFF2-40B4-BE49-F238E27FC236}">
                <a16:creationId xmlns:a16="http://schemas.microsoft.com/office/drawing/2014/main" id="{5A4B8B33-5B38-465D-8243-2BCCE65858C9}"/>
              </a:ext>
            </a:extLst>
          </p:cNvPr>
          <p:cNvPicPr>
            <a:picLocks noChangeAspect="1"/>
          </p:cNvPicPr>
          <p:nvPr/>
        </p:nvPicPr>
        <p:blipFill>
          <a:blip r:embed="rId9"/>
          <a:stretch>
            <a:fillRect/>
          </a:stretch>
        </p:blipFill>
        <p:spPr>
          <a:xfrm>
            <a:off x="5644716" y="7781940"/>
            <a:ext cx="4776516" cy="2505060"/>
          </a:xfrm>
          <a:prstGeom prst="rect">
            <a:avLst/>
          </a:prstGeom>
        </p:spPr>
      </p:pic>
    </p:spTree>
    <p:extLst>
      <p:ext uri="{BB962C8B-B14F-4D97-AF65-F5344CB8AC3E}">
        <p14:creationId xmlns:p14="http://schemas.microsoft.com/office/powerpoint/2010/main" val="355056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7B675D8F-3B14-4BCB-8E1B-03963ED29AC3}"/>
              </a:ext>
            </a:extLst>
          </p:cNvPr>
          <p:cNvPicPr>
            <a:picLocks noChangeAspect="1"/>
          </p:cNvPicPr>
          <p:nvPr/>
        </p:nvPicPr>
        <p:blipFill>
          <a:blip r:embed="rId3">
            <a:alphaModFix amt="19999"/>
          </a:blip>
          <a:srcRect t="24942" b="24942"/>
          <a:stretch>
            <a:fillRect/>
          </a:stretch>
        </p:blipFill>
        <p:spPr>
          <a:xfrm>
            <a:off x="0" y="0"/>
            <a:ext cx="18288000" cy="514350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703">
            <a:off x="6336778" y="6351909"/>
            <a:ext cx="5104719" cy="3956157"/>
          </a:xfrm>
          <a:prstGeom prst="rect">
            <a:avLst/>
          </a:prstGeom>
        </p:spPr>
      </p:pic>
      <p:sp>
        <p:nvSpPr>
          <p:cNvPr id="13" name="Rectangle 12">
            <a:extLst>
              <a:ext uri="{FF2B5EF4-FFF2-40B4-BE49-F238E27FC236}">
                <a16:creationId xmlns:a16="http://schemas.microsoft.com/office/drawing/2014/main" id="{DEF89C26-8430-4368-8633-61B5364B7813}"/>
              </a:ext>
            </a:extLst>
          </p:cNvPr>
          <p:cNvSpPr/>
          <p:nvPr/>
        </p:nvSpPr>
        <p:spPr>
          <a:xfrm>
            <a:off x="3447865" y="1136231"/>
            <a:ext cx="12443146" cy="938719"/>
          </a:xfrm>
          <a:prstGeom prst="rect">
            <a:avLst/>
          </a:prstGeom>
        </p:spPr>
        <p:txBody>
          <a:bodyPr wrap="square">
            <a:spAutoFit/>
          </a:bodyPr>
          <a:lstStyle/>
          <a:p>
            <a:pPr marL="359410" marR="57150" algn="just" rtl="1">
              <a:lnSpc>
                <a:spcPct val="150000"/>
              </a:lnSpc>
              <a:spcBef>
                <a:spcPts val="600"/>
              </a:spcBef>
              <a:spcAft>
                <a:spcPts val="600"/>
              </a:spcAft>
            </a:pPr>
            <a:r>
              <a:rPr lang="ar-EG" sz="4000" b="1" dirty="0">
                <a:solidFill>
                  <a:schemeClr val="tx2"/>
                </a:solidFill>
                <a:latin typeface="Times New Roman" panose="02020603050405020304" pitchFamily="18" charset="0"/>
                <a:ea typeface="Times New Roman" panose="02020603050405020304" pitchFamily="18" charset="0"/>
                <a:cs typeface="Simplified Arabic" panose="02020603050405020304" pitchFamily="18" charset="-78"/>
              </a:rPr>
              <a:t>ج. الملفات القطرية للدول الأعضاء التي شاركت في المراجعة الإقليمية. </a:t>
            </a:r>
            <a:endParaRPr lang="en-US" sz="4000" dirty="0">
              <a:solidFill>
                <a:schemeClr val="tx2"/>
              </a:solidFill>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8BC4F36E-BB91-45F9-B245-98C0DCE27B16}"/>
              </a:ext>
            </a:extLst>
          </p:cNvPr>
          <p:cNvSpPr txBox="1"/>
          <p:nvPr/>
        </p:nvSpPr>
        <p:spPr>
          <a:xfrm>
            <a:off x="6192883" y="7103648"/>
            <a:ext cx="4935911" cy="2800767"/>
          </a:xfrm>
          <a:prstGeom prst="rect">
            <a:avLst/>
          </a:prstGeom>
          <a:noFill/>
        </p:spPr>
        <p:txBody>
          <a:bodyPr wrap="square" rtlCol="0">
            <a:spAutoFit/>
          </a:bodyPr>
          <a:lstStyle/>
          <a:p>
            <a:pPr algn="ctr"/>
            <a:r>
              <a:rPr lang="ar-EG" sz="8800" dirty="0"/>
              <a:t>15 دولة عربية</a:t>
            </a:r>
            <a:endParaRPr lang="en-US" sz="8800" dirty="0"/>
          </a:p>
        </p:txBody>
      </p:sp>
      <p:pic>
        <p:nvPicPr>
          <p:cNvPr id="8" name="Picture 7">
            <a:extLst>
              <a:ext uri="{FF2B5EF4-FFF2-40B4-BE49-F238E27FC236}">
                <a16:creationId xmlns:a16="http://schemas.microsoft.com/office/drawing/2014/main" id="{6970755F-949D-4F78-B664-CAF591A3D799}"/>
              </a:ext>
            </a:extLst>
          </p:cNvPr>
          <p:cNvPicPr>
            <a:picLocks noChangeAspect="1"/>
          </p:cNvPicPr>
          <p:nvPr/>
        </p:nvPicPr>
        <p:blipFill>
          <a:blip r:embed="rId6"/>
          <a:stretch>
            <a:fillRect/>
          </a:stretch>
        </p:blipFill>
        <p:spPr>
          <a:xfrm>
            <a:off x="1236538" y="2716598"/>
            <a:ext cx="2492356" cy="3537228"/>
          </a:xfrm>
          <a:prstGeom prst="rect">
            <a:avLst/>
          </a:prstGeom>
        </p:spPr>
      </p:pic>
      <p:pic>
        <p:nvPicPr>
          <p:cNvPr id="9" name="Picture 8">
            <a:extLst>
              <a:ext uri="{FF2B5EF4-FFF2-40B4-BE49-F238E27FC236}">
                <a16:creationId xmlns:a16="http://schemas.microsoft.com/office/drawing/2014/main" id="{2D43584C-BD02-42B0-80B7-7A5F35DA96FB}"/>
              </a:ext>
            </a:extLst>
          </p:cNvPr>
          <p:cNvPicPr>
            <a:picLocks noChangeAspect="1"/>
          </p:cNvPicPr>
          <p:nvPr/>
        </p:nvPicPr>
        <p:blipFill>
          <a:blip r:embed="rId7"/>
          <a:stretch>
            <a:fillRect/>
          </a:stretch>
        </p:blipFill>
        <p:spPr>
          <a:xfrm>
            <a:off x="4349224" y="2839074"/>
            <a:ext cx="2404798" cy="3414752"/>
          </a:xfrm>
          <a:prstGeom prst="rect">
            <a:avLst/>
          </a:prstGeom>
        </p:spPr>
      </p:pic>
      <p:pic>
        <p:nvPicPr>
          <p:cNvPr id="11" name="Picture 10">
            <a:extLst>
              <a:ext uri="{FF2B5EF4-FFF2-40B4-BE49-F238E27FC236}">
                <a16:creationId xmlns:a16="http://schemas.microsoft.com/office/drawing/2014/main" id="{3B2D7A37-77C7-4F89-9CF5-9B0C026C15DE}"/>
              </a:ext>
            </a:extLst>
          </p:cNvPr>
          <p:cNvPicPr>
            <a:picLocks noChangeAspect="1"/>
          </p:cNvPicPr>
          <p:nvPr/>
        </p:nvPicPr>
        <p:blipFill>
          <a:blip r:embed="rId8"/>
          <a:stretch>
            <a:fillRect/>
          </a:stretch>
        </p:blipFill>
        <p:spPr>
          <a:xfrm>
            <a:off x="7458440" y="2870580"/>
            <a:ext cx="2404798" cy="3389970"/>
          </a:xfrm>
          <a:prstGeom prst="rect">
            <a:avLst/>
          </a:prstGeom>
        </p:spPr>
      </p:pic>
      <p:pic>
        <p:nvPicPr>
          <p:cNvPr id="12" name="Picture 11">
            <a:extLst>
              <a:ext uri="{FF2B5EF4-FFF2-40B4-BE49-F238E27FC236}">
                <a16:creationId xmlns:a16="http://schemas.microsoft.com/office/drawing/2014/main" id="{02857CF8-AB16-4811-9ADD-321010BBC258}"/>
              </a:ext>
            </a:extLst>
          </p:cNvPr>
          <p:cNvPicPr>
            <a:picLocks noChangeAspect="1"/>
          </p:cNvPicPr>
          <p:nvPr/>
        </p:nvPicPr>
        <p:blipFill>
          <a:blip r:embed="rId9"/>
          <a:stretch>
            <a:fillRect/>
          </a:stretch>
        </p:blipFill>
        <p:spPr>
          <a:xfrm>
            <a:off x="10462355" y="2863856"/>
            <a:ext cx="2416013" cy="3405223"/>
          </a:xfrm>
          <a:prstGeom prst="rect">
            <a:avLst/>
          </a:prstGeom>
        </p:spPr>
      </p:pic>
      <p:pic>
        <p:nvPicPr>
          <p:cNvPr id="14" name="Picture 13">
            <a:extLst>
              <a:ext uri="{FF2B5EF4-FFF2-40B4-BE49-F238E27FC236}">
                <a16:creationId xmlns:a16="http://schemas.microsoft.com/office/drawing/2014/main" id="{24EE165B-298F-4C93-939D-88957D62F352}"/>
              </a:ext>
            </a:extLst>
          </p:cNvPr>
          <p:cNvPicPr>
            <a:picLocks noChangeAspect="1"/>
          </p:cNvPicPr>
          <p:nvPr/>
        </p:nvPicPr>
        <p:blipFill>
          <a:blip r:embed="rId10"/>
          <a:stretch>
            <a:fillRect/>
          </a:stretch>
        </p:blipFill>
        <p:spPr>
          <a:xfrm>
            <a:off x="13304049" y="2870580"/>
            <a:ext cx="2416013" cy="3451001"/>
          </a:xfrm>
          <a:prstGeom prst="rect">
            <a:avLst/>
          </a:prstGeom>
        </p:spPr>
      </p:pic>
    </p:spTree>
    <p:extLst>
      <p:ext uri="{BB962C8B-B14F-4D97-AF65-F5344CB8AC3E}">
        <p14:creationId xmlns:p14="http://schemas.microsoft.com/office/powerpoint/2010/main" val="3964831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48AF4B5-5C9C-4F7A-9E54-B66CED8B7204}"/>
              </a:ext>
            </a:extLst>
          </p:cNvPr>
          <p:cNvPicPr>
            <a:picLocks noChangeAspect="1"/>
          </p:cNvPicPr>
          <p:nvPr/>
        </p:nvPicPr>
        <p:blipFill>
          <a:blip r:embed="rId3">
            <a:alphaModFix amt="19999"/>
          </a:blip>
          <a:srcRect t="24942" b="24942"/>
          <a:stretch>
            <a:fillRect/>
          </a:stretch>
        </p:blipFill>
        <p:spPr>
          <a:xfrm>
            <a:off x="0" y="0"/>
            <a:ext cx="18288000" cy="5143500"/>
          </a:xfrm>
          <a:prstGeom prst="rect">
            <a:avLst/>
          </a:prstGeom>
        </p:spPr>
      </p:pic>
      <p:pic>
        <p:nvPicPr>
          <p:cNvPr id="3" name="Content Placeholder 3">
            <a:extLst>
              <a:ext uri="{FF2B5EF4-FFF2-40B4-BE49-F238E27FC236}">
                <a16:creationId xmlns:a16="http://schemas.microsoft.com/office/drawing/2014/main" id="{2B27000E-915A-42CC-96CB-C0ABC1949029}"/>
              </a:ext>
            </a:extLst>
          </p:cNvPr>
          <p:cNvPicPr>
            <a:picLocks noChangeAspect="1"/>
          </p:cNvPicPr>
          <p:nvPr/>
        </p:nvPicPr>
        <p:blipFill>
          <a:blip r:embed="rId4"/>
          <a:stretch>
            <a:fillRect/>
          </a:stretch>
        </p:blipFill>
        <p:spPr>
          <a:xfrm>
            <a:off x="976171" y="2247900"/>
            <a:ext cx="5058057" cy="6553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a:extLst>
              <a:ext uri="{FF2B5EF4-FFF2-40B4-BE49-F238E27FC236}">
                <a16:creationId xmlns:a16="http://schemas.microsoft.com/office/drawing/2014/main" id="{21F4E843-2CD7-409C-BAF8-3A5BACBA532D}"/>
              </a:ext>
            </a:extLst>
          </p:cNvPr>
          <p:cNvSpPr/>
          <p:nvPr/>
        </p:nvSpPr>
        <p:spPr>
          <a:xfrm>
            <a:off x="7924800" y="7048500"/>
            <a:ext cx="6858000" cy="830997"/>
          </a:xfrm>
          <a:prstGeom prst="rect">
            <a:avLst/>
          </a:prstGeom>
        </p:spPr>
        <p:txBody>
          <a:bodyPr wrap="square">
            <a:spAutoFit/>
          </a:bodyPr>
          <a:lstStyle/>
          <a:p>
            <a:pPr algn="ctr" rtl="1"/>
            <a:r>
              <a:rPr lang="ar-EG" sz="2400" b="1" dirty="0"/>
              <a:t>تم اعتماد الإعلان الوزاري  على مستوى القمة العربية بموجب القرار (</a:t>
            </a:r>
            <a:r>
              <a:rPr lang="ar-EG" sz="2400" b="1" dirty="0" err="1"/>
              <a:t>ق.ق</a:t>
            </a:r>
            <a:r>
              <a:rPr lang="ar-EG" sz="2400" b="1" dirty="0"/>
              <a:t>. 808 د.ع (31)- ج3-2</a:t>
            </a:r>
            <a:r>
              <a:rPr lang="en-US" sz="2400" b="1" dirty="0"/>
              <a:t>/</a:t>
            </a:r>
            <a:r>
              <a:rPr lang="ar-EG" sz="2400" b="1" dirty="0"/>
              <a:t>11</a:t>
            </a:r>
            <a:r>
              <a:rPr lang="en-US" sz="2400" b="1" dirty="0"/>
              <a:t>/</a:t>
            </a:r>
            <a:r>
              <a:rPr lang="ar-EG" sz="2400" b="1" dirty="0"/>
              <a:t>2022</a:t>
            </a:r>
            <a:r>
              <a:rPr lang="en-US" sz="2400" b="1" dirty="0"/>
              <a:t> (</a:t>
            </a:r>
          </a:p>
        </p:txBody>
      </p:sp>
      <p:sp>
        <p:nvSpPr>
          <p:cNvPr id="6" name="Rectangle 5">
            <a:extLst>
              <a:ext uri="{FF2B5EF4-FFF2-40B4-BE49-F238E27FC236}">
                <a16:creationId xmlns:a16="http://schemas.microsoft.com/office/drawing/2014/main" id="{2A039A19-4B02-4B42-B75D-DE1F4F7C1BE2}"/>
              </a:ext>
            </a:extLst>
          </p:cNvPr>
          <p:cNvSpPr/>
          <p:nvPr/>
        </p:nvSpPr>
        <p:spPr>
          <a:xfrm>
            <a:off x="6705600" y="3238500"/>
            <a:ext cx="9753600" cy="1323439"/>
          </a:xfrm>
          <a:prstGeom prst="rect">
            <a:avLst/>
          </a:prstGeom>
        </p:spPr>
        <p:txBody>
          <a:bodyPr wrap="square">
            <a:spAutoFit/>
          </a:bodyPr>
          <a:lstStyle/>
          <a:p>
            <a:pPr algn="ctr"/>
            <a:r>
              <a:rPr lang="ar-EG" sz="4000" dirty="0"/>
              <a:t>المخرج الرئيسي للمراجعة الإقليمية والأجندة المحدثة لتنمية المرأة في المنطقة العربية 2023-2028</a:t>
            </a:r>
            <a:endParaRPr lang="en-US" sz="4000" dirty="0"/>
          </a:p>
        </p:txBody>
      </p:sp>
    </p:spTree>
    <p:extLst>
      <p:ext uri="{BB962C8B-B14F-4D97-AF65-F5344CB8AC3E}">
        <p14:creationId xmlns:p14="http://schemas.microsoft.com/office/powerpoint/2010/main" val="327786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F438500-488C-4845-A863-22E78EBC3000}"/>
              </a:ext>
            </a:extLst>
          </p:cNvPr>
          <p:cNvPicPr>
            <a:picLocks noChangeAspect="1"/>
          </p:cNvPicPr>
          <p:nvPr/>
        </p:nvPicPr>
        <p:blipFill>
          <a:blip r:embed="rId3">
            <a:alphaModFix amt="19999"/>
          </a:blip>
          <a:srcRect t="24942" b="24942"/>
          <a:stretch>
            <a:fillRect/>
          </a:stretch>
        </p:blipFill>
        <p:spPr>
          <a:xfrm>
            <a:off x="0" y="0"/>
            <a:ext cx="18288000" cy="5143500"/>
          </a:xfrm>
          <a:prstGeom prst="rect">
            <a:avLst/>
          </a:prstGeom>
        </p:spPr>
      </p:pic>
      <p:sp>
        <p:nvSpPr>
          <p:cNvPr id="2" name="Rectangle 1">
            <a:extLst>
              <a:ext uri="{FF2B5EF4-FFF2-40B4-BE49-F238E27FC236}">
                <a16:creationId xmlns:a16="http://schemas.microsoft.com/office/drawing/2014/main" id="{D75F9163-AE90-4FF1-A885-48B78E8DFB28}"/>
              </a:ext>
            </a:extLst>
          </p:cNvPr>
          <p:cNvSpPr/>
          <p:nvPr/>
        </p:nvSpPr>
        <p:spPr>
          <a:xfrm>
            <a:off x="3582996" y="1028700"/>
            <a:ext cx="14095404" cy="1200329"/>
          </a:xfrm>
          <a:prstGeom prst="rect">
            <a:avLst/>
          </a:prstGeom>
        </p:spPr>
        <p:txBody>
          <a:bodyPr wrap="square">
            <a:spAutoFit/>
          </a:bodyPr>
          <a:lstStyle/>
          <a:p>
            <a:pPr algn="just" rtl="1"/>
            <a:r>
              <a:rPr lang="ar-EG" sz="3600" b="1" dirty="0">
                <a:latin typeface="+mj-lt"/>
                <a:cs typeface="Times New Roman" panose="02020603050405020304" pitchFamily="18" charset="0"/>
              </a:rPr>
              <a:t>تم تحديد عدد من الأولويات على المستوى العربي لخمس أعوام </a:t>
            </a:r>
            <a:r>
              <a:rPr lang="ar-EG" sz="3600" b="1" dirty="0">
                <a:solidFill>
                  <a:srgbClr val="C00000"/>
                </a:solidFill>
                <a:latin typeface="+mj-lt"/>
                <a:cs typeface="Times New Roman" panose="02020603050405020304" pitchFamily="18" charset="0"/>
              </a:rPr>
              <a:t>2023 -  2028 </a:t>
            </a:r>
            <a:r>
              <a:rPr lang="ar-EG" sz="3600" b="1" dirty="0">
                <a:latin typeface="+mj-lt"/>
                <a:cs typeface="Times New Roman" panose="02020603050405020304" pitchFamily="18" charset="0"/>
              </a:rPr>
              <a:t>كان أبرزها البنود التالية والتي تتسق مع  الأولويات المحددة بالتقرير العربي لبيجين + 30 :</a:t>
            </a:r>
            <a:endParaRPr lang="en-US" sz="3600" b="1" dirty="0">
              <a:latin typeface="+mj-lt"/>
              <a:cs typeface="Times New Roman" panose="02020603050405020304" pitchFamily="18" charset="0"/>
            </a:endParaRPr>
          </a:p>
        </p:txBody>
      </p:sp>
      <p:pic>
        <p:nvPicPr>
          <p:cNvPr id="3" name="Picture 3">
            <a:extLst>
              <a:ext uri="{FF2B5EF4-FFF2-40B4-BE49-F238E27FC236}">
                <a16:creationId xmlns:a16="http://schemas.microsoft.com/office/drawing/2014/main" id="{174CE12E-C28B-45F4-BB0F-1D33353592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3818" y="6063789"/>
            <a:ext cx="2927199" cy="2091616"/>
          </a:xfrm>
          <a:prstGeom prst="rect">
            <a:avLst/>
          </a:prstGeom>
        </p:spPr>
      </p:pic>
      <p:sp>
        <p:nvSpPr>
          <p:cNvPr id="6" name="Rectangle 5">
            <a:extLst>
              <a:ext uri="{FF2B5EF4-FFF2-40B4-BE49-F238E27FC236}">
                <a16:creationId xmlns:a16="http://schemas.microsoft.com/office/drawing/2014/main" id="{30367276-8B97-482F-A285-F53753D0115F}"/>
              </a:ext>
            </a:extLst>
          </p:cNvPr>
          <p:cNvSpPr/>
          <p:nvPr/>
        </p:nvSpPr>
        <p:spPr>
          <a:xfrm>
            <a:off x="4495800" y="3066814"/>
            <a:ext cx="12769192" cy="5993949"/>
          </a:xfrm>
          <a:prstGeom prst="rect">
            <a:avLst/>
          </a:prstGeom>
        </p:spPr>
        <p:txBody>
          <a:bodyPr wrap="square">
            <a:spAutoFit/>
          </a:bodyPr>
          <a:lstStyle/>
          <a:p>
            <a:pPr marL="342900" marR="0" lvl="0" indent="-342900" algn="just" rtl="1">
              <a:lnSpc>
                <a:spcPct val="107000"/>
              </a:lnSpc>
              <a:spcBef>
                <a:spcPts val="0"/>
              </a:spcBef>
              <a:spcAft>
                <a:spcPts val="0"/>
              </a:spcAft>
              <a:buFont typeface="+mj-lt"/>
              <a:buAutoNum type="arabicPeriod"/>
            </a:pPr>
            <a:r>
              <a:rPr lang="ar-SA" sz="3600" dirty="0">
                <a:solidFill>
                  <a:srgbClr val="000000"/>
                </a:solidFill>
                <a:ea typeface="Calibri" panose="020F0502020204030204" pitchFamily="34" charset="0"/>
                <a:cs typeface="Calibri Light" panose="020F0302020204030204" pitchFamily="34" charset="0"/>
              </a:rPr>
              <a:t>الاستمرار في تطوير التشريعات الوطنية، وسن القوانين اللازمة التي تتيح المشاركة الآمنة للنساء في المجال العام. ودعم النساء للمشاركة بالانتخابات الوطنية والبرلمانية وتبوئها لمناصب قيادية عليا في المؤسسات الرسمية للدولة.</a:t>
            </a:r>
            <a:endParaRPr lang="ar-EG" sz="3600" dirty="0">
              <a:solidFill>
                <a:srgbClr val="000000"/>
              </a:solidFill>
              <a:ea typeface="Calibri" panose="020F0502020204030204" pitchFamily="34" charset="0"/>
              <a:cs typeface="Calibri Light" panose="020F0302020204030204" pitchFamily="34" charset="0"/>
            </a:endParaRPr>
          </a:p>
          <a:p>
            <a:pPr marL="342900" marR="0" lvl="0" indent="-342900" algn="just" rtl="1">
              <a:lnSpc>
                <a:spcPct val="107000"/>
              </a:lnSpc>
              <a:spcBef>
                <a:spcPts val="0"/>
              </a:spcBef>
              <a:spcAft>
                <a:spcPts val="0"/>
              </a:spcAft>
              <a:buFont typeface="+mj-lt"/>
              <a:buAutoNum type="arabicPeriod"/>
            </a:pPr>
            <a:endParaRPr lang="en-US" sz="3600" dirty="0">
              <a:solidFill>
                <a:srgbClr val="000000"/>
              </a:solidFill>
              <a:ea typeface="Calibri" panose="020F0502020204030204" pitchFamily="34" charset="0"/>
            </a:endParaRPr>
          </a:p>
          <a:p>
            <a:pPr marL="342900" marR="0" lvl="0" indent="-342900" algn="just" rtl="1">
              <a:lnSpc>
                <a:spcPct val="107000"/>
              </a:lnSpc>
              <a:spcBef>
                <a:spcPts val="0"/>
              </a:spcBef>
              <a:spcAft>
                <a:spcPts val="0"/>
              </a:spcAft>
              <a:buFont typeface="+mj-lt"/>
              <a:buAutoNum type="arabicPeriod"/>
            </a:pPr>
            <a:r>
              <a:rPr lang="en-US" sz="3600" dirty="0">
                <a:solidFill>
                  <a:srgbClr val="000000"/>
                </a:solidFill>
                <a:ea typeface="Calibri" panose="020F0502020204030204" pitchFamily="34" charset="0"/>
              </a:rPr>
              <a:t> </a:t>
            </a:r>
            <a:r>
              <a:rPr lang="ar-SA" sz="3600" dirty="0">
                <a:solidFill>
                  <a:srgbClr val="000000"/>
                </a:solidFill>
                <a:ea typeface="Calibri" panose="020F0502020204030204" pitchFamily="34" charset="0"/>
              </a:rPr>
              <a:t>الاستمرار في تطوير السياسات غير التمييزيّة لتعزيز حقّ المرأة في المشاركة في كافة مستويات الإدارة للسلطات الثلاث التنفيذية والتشريعية والقضائية تمثيلاً عادلاً.</a:t>
            </a:r>
            <a:endParaRPr lang="ar-EG" sz="3600" dirty="0">
              <a:solidFill>
                <a:srgbClr val="000000"/>
              </a:solidFill>
              <a:ea typeface="Calibri" panose="020F0502020204030204" pitchFamily="34" charset="0"/>
            </a:endParaRPr>
          </a:p>
          <a:p>
            <a:pPr marL="342900" marR="0" lvl="0" indent="-342900" algn="just" rtl="1">
              <a:lnSpc>
                <a:spcPct val="107000"/>
              </a:lnSpc>
              <a:spcBef>
                <a:spcPts val="0"/>
              </a:spcBef>
              <a:spcAft>
                <a:spcPts val="0"/>
              </a:spcAft>
              <a:buFont typeface="+mj-lt"/>
              <a:buAutoNum type="arabicPeriod"/>
            </a:pPr>
            <a:endParaRPr lang="en-US" sz="3600" dirty="0">
              <a:solidFill>
                <a:srgbClr val="000000"/>
              </a:solidFill>
              <a:ea typeface="Calibri" panose="020F0502020204030204" pitchFamily="34" charset="0"/>
            </a:endParaRPr>
          </a:p>
          <a:p>
            <a:pPr marL="342900" marR="0" lvl="0" indent="-342900" algn="just" rtl="1">
              <a:lnSpc>
                <a:spcPct val="107000"/>
              </a:lnSpc>
              <a:spcBef>
                <a:spcPts val="0"/>
              </a:spcBef>
              <a:spcAft>
                <a:spcPts val="800"/>
              </a:spcAft>
              <a:buFont typeface="+mj-lt"/>
              <a:buAutoNum type="arabicPeriod"/>
            </a:pPr>
            <a:r>
              <a:rPr lang="ar-SA" sz="3600" dirty="0">
                <a:solidFill>
                  <a:srgbClr val="000000"/>
                </a:solidFill>
                <a:ea typeface="Calibri" panose="020F0502020204030204" pitchFamily="34" charset="0"/>
                <a:cs typeface="Calibri Light" panose="020F0302020204030204" pitchFamily="34" charset="0"/>
              </a:rPr>
              <a:t>العمل على تعزيز مشاركة المرأة في العمل الدبلوماسي وفي البعثات الخارجية للدولة في المجالات السياسية والاقتصادية والاجتماعية والعلمية والبيئية وفي الوفود الرسمية المشاركة في عمليات التفاوض وحفظ السلام.</a:t>
            </a:r>
            <a:endParaRPr lang="en-US" sz="3600" dirty="0">
              <a:solidFill>
                <a:srgbClr val="000000"/>
              </a:solidFill>
              <a:effectLst/>
              <a:ea typeface="Calibri" panose="020F0502020204030204" pitchFamily="34" charset="0"/>
            </a:endParaRPr>
          </a:p>
        </p:txBody>
      </p:sp>
      <p:pic>
        <p:nvPicPr>
          <p:cNvPr id="7" name="Picture 17">
            <a:extLst>
              <a:ext uri="{FF2B5EF4-FFF2-40B4-BE49-F238E27FC236}">
                <a16:creationId xmlns:a16="http://schemas.microsoft.com/office/drawing/2014/main" id="{941FC8F9-2DE9-4EA8-8E22-F5BBA2CC9C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703">
            <a:off x="177429" y="2582415"/>
            <a:ext cx="3715978" cy="2879883"/>
          </a:xfrm>
          <a:prstGeom prst="rect">
            <a:avLst/>
          </a:prstGeom>
        </p:spPr>
      </p:pic>
      <p:sp>
        <p:nvSpPr>
          <p:cNvPr id="8" name="TextBox 7">
            <a:extLst>
              <a:ext uri="{FF2B5EF4-FFF2-40B4-BE49-F238E27FC236}">
                <a16:creationId xmlns:a16="http://schemas.microsoft.com/office/drawing/2014/main" id="{33030D5D-AE56-42CC-87FD-27941CC7B793}"/>
              </a:ext>
            </a:extLst>
          </p:cNvPr>
          <p:cNvSpPr txBox="1"/>
          <p:nvPr/>
        </p:nvSpPr>
        <p:spPr>
          <a:xfrm>
            <a:off x="663818" y="3686329"/>
            <a:ext cx="2743200" cy="646331"/>
          </a:xfrm>
          <a:prstGeom prst="rect">
            <a:avLst/>
          </a:prstGeom>
          <a:noFill/>
        </p:spPr>
        <p:txBody>
          <a:bodyPr wrap="square" rtlCol="0">
            <a:spAutoFit/>
          </a:bodyPr>
          <a:lstStyle/>
          <a:p>
            <a:pPr algn="ctr"/>
            <a:r>
              <a:rPr lang="ar-EG" sz="3600" b="1" dirty="0">
                <a:solidFill>
                  <a:srgbClr val="C00000"/>
                </a:solidFill>
              </a:rPr>
              <a:t>المسار السياسي </a:t>
            </a:r>
            <a:endParaRPr lang="en-US" sz="3600" b="1" dirty="0">
              <a:solidFill>
                <a:srgbClr val="C00000"/>
              </a:solidFill>
            </a:endParaRPr>
          </a:p>
        </p:txBody>
      </p:sp>
    </p:spTree>
    <p:extLst>
      <p:ext uri="{BB962C8B-B14F-4D97-AF65-F5344CB8AC3E}">
        <p14:creationId xmlns:p14="http://schemas.microsoft.com/office/powerpoint/2010/main" val="2839101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E128184-DD49-4122-BD8C-A1F310293041}"/>
              </a:ext>
            </a:extLst>
          </p:cNvPr>
          <p:cNvPicPr>
            <a:picLocks noChangeAspect="1"/>
          </p:cNvPicPr>
          <p:nvPr/>
        </p:nvPicPr>
        <p:blipFill>
          <a:blip r:embed="rId3">
            <a:alphaModFix amt="19999"/>
          </a:blip>
          <a:srcRect t="24942" b="24942"/>
          <a:stretch>
            <a:fillRect/>
          </a:stretch>
        </p:blipFill>
        <p:spPr>
          <a:xfrm>
            <a:off x="0" y="0"/>
            <a:ext cx="18288000" cy="5143500"/>
          </a:xfrm>
          <a:prstGeom prst="rect">
            <a:avLst/>
          </a:prstGeom>
        </p:spPr>
      </p:pic>
      <p:pic>
        <p:nvPicPr>
          <p:cNvPr id="2" name="Content Placeholder 5">
            <a:extLst>
              <a:ext uri="{FF2B5EF4-FFF2-40B4-BE49-F238E27FC236}">
                <a16:creationId xmlns:a16="http://schemas.microsoft.com/office/drawing/2014/main" id="{D26E91BA-0730-40EC-9371-558DEFA59226}"/>
              </a:ext>
            </a:extLst>
          </p:cNvPr>
          <p:cNvPicPr>
            <a:picLocks noChangeAspect="1"/>
          </p:cNvPicPr>
          <p:nvPr/>
        </p:nvPicPr>
        <p:blipFill>
          <a:blip r:embed="rId4"/>
          <a:stretch>
            <a:fillRect/>
          </a:stretch>
        </p:blipFill>
        <p:spPr>
          <a:xfrm>
            <a:off x="0" y="5372100"/>
            <a:ext cx="5334000" cy="4584266"/>
          </a:xfrm>
          <a:prstGeom prst="rect">
            <a:avLst/>
          </a:prstGeom>
        </p:spPr>
      </p:pic>
      <p:sp>
        <p:nvSpPr>
          <p:cNvPr id="3" name="Rectangle 2">
            <a:extLst>
              <a:ext uri="{FF2B5EF4-FFF2-40B4-BE49-F238E27FC236}">
                <a16:creationId xmlns:a16="http://schemas.microsoft.com/office/drawing/2014/main" id="{A37B8E5A-CEE7-4BD8-B61D-8ED555048853}"/>
              </a:ext>
            </a:extLst>
          </p:cNvPr>
          <p:cNvSpPr/>
          <p:nvPr/>
        </p:nvSpPr>
        <p:spPr>
          <a:xfrm>
            <a:off x="5181600" y="1421743"/>
            <a:ext cx="12115800" cy="7443513"/>
          </a:xfrm>
          <a:prstGeom prst="rect">
            <a:avLst/>
          </a:prstGeom>
        </p:spPr>
        <p:txBody>
          <a:bodyPr wrap="square">
            <a:spAutoFit/>
          </a:bodyPr>
          <a:lstStyle/>
          <a:p>
            <a:pPr marL="342900" marR="0" lvl="0" indent="-342900" algn="just" rtl="1">
              <a:lnSpc>
                <a:spcPct val="107000"/>
              </a:lnSpc>
              <a:spcBef>
                <a:spcPts val="0"/>
              </a:spcBef>
              <a:spcAft>
                <a:spcPts val="0"/>
              </a:spcAft>
              <a:buFont typeface="+mj-lt"/>
              <a:buAutoNum type="arabicPeriod"/>
            </a:pPr>
            <a:r>
              <a:rPr lang="ar-EG" sz="3200" dirty="0">
                <a:solidFill>
                  <a:srgbClr val="000000"/>
                </a:solidFill>
                <a:ea typeface="Calibri" panose="020F0502020204030204" pitchFamily="34" charset="0"/>
                <a:cs typeface="+mj-cs"/>
              </a:rPr>
              <a:t>استمرار </a:t>
            </a:r>
            <a:r>
              <a:rPr lang="ar-SA" sz="3200" b="1" dirty="0">
                <a:solidFill>
                  <a:srgbClr val="000000"/>
                </a:solidFill>
                <a:ea typeface="Calibri" panose="020F0502020204030204" pitchFamily="34" charset="0"/>
                <a:cs typeface="+mj-cs"/>
              </a:rPr>
              <a:t>تمكين النساء للمشاركة في الاقتصاد الوطني </a:t>
            </a:r>
            <a:r>
              <a:rPr lang="ar-EG" sz="3200" dirty="0">
                <a:solidFill>
                  <a:srgbClr val="000000"/>
                </a:solidFill>
                <a:ea typeface="Calibri" panose="020F0502020204030204" pitchFamily="34" charset="0"/>
                <a:cs typeface="+mj-cs"/>
              </a:rPr>
              <a:t>وتسهيل</a:t>
            </a:r>
            <a:r>
              <a:rPr lang="ar-SA" sz="3200" dirty="0">
                <a:solidFill>
                  <a:srgbClr val="000000"/>
                </a:solidFill>
                <a:ea typeface="Calibri" panose="020F0502020204030204" pitchFamily="34" charset="0"/>
                <a:cs typeface="+mj-cs"/>
              </a:rPr>
              <a:t> وصولهن إلى خدمات الشمول المالي التي توفرها الدولة لخلق فرص اقتصادية لهن ودعم برامج محو الأمية المالية، و تعديل التشريعات والقوانين الوطنية للحد من التمي</a:t>
            </a:r>
            <a:r>
              <a:rPr lang="ar-EG" sz="3200" dirty="0">
                <a:solidFill>
                  <a:srgbClr val="000000"/>
                </a:solidFill>
                <a:ea typeface="Calibri" panose="020F0502020204030204" pitchFamily="34" charset="0"/>
                <a:cs typeface="+mj-cs"/>
              </a:rPr>
              <a:t>ي</a:t>
            </a:r>
            <a:r>
              <a:rPr lang="ar-SA" sz="3200" dirty="0">
                <a:solidFill>
                  <a:srgbClr val="000000"/>
                </a:solidFill>
                <a:ea typeface="Calibri" panose="020F0502020204030204" pitchFamily="34" charset="0"/>
                <a:cs typeface="+mj-cs"/>
              </a:rPr>
              <a:t>ز ضد المرأة وضمان استقلاليتها التامة عند التقدم لطلب الحصول على هذه الخدمات والاستفادة منها.</a:t>
            </a:r>
            <a:endParaRPr lang="ar-EG" sz="3200" dirty="0">
              <a:solidFill>
                <a:srgbClr val="000000"/>
              </a:solidFill>
              <a:ea typeface="Calibri" panose="020F0502020204030204" pitchFamily="34" charset="0"/>
              <a:cs typeface="+mj-cs"/>
            </a:endParaRPr>
          </a:p>
          <a:p>
            <a:pPr marL="342900" marR="0" lvl="0" indent="-342900" algn="just" rtl="1">
              <a:lnSpc>
                <a:spcPct val="107000"/>
              </a:lnSpc>
              <a:spcBef>
                <a:spcPts val="0"/>
              </a:spcBef>
              <a:spcAft>
                <a:spcPts val="0"/>
              </a:spcAft>
              <a:buFont typeface="+mj-lt"/>
              <a:buAutoNum type="arabicPeriod"/>
            </a:pPr>
            <a:endParaRPr lang="en-US" sz="3200" dirty="0">
              <a:solidFill>
                <a:srgbClr val="000000"/>
              </a:solidFill>
              <a:ea typeface="Calibri" panose="020F0502020204030204" pitchFamily="34" charset="0"/>
              <a:cs typeface="+mj-cs"/>
            </a:endParaRPr>
          </a:p>
          <a:p>
            <a:pPr marL="342900" marR="0" lvl="0" indent="-342900" algn="just" rtl="1">
              <a:lnSpc>
                <a:spcPct val="107000"/>
              </a:lnSpc>
              <a:spcBef>
                <a:spcPts val="0"/>
              </a:spcBef>
              <a:spcAft>
                <a:spcPts val="0"/>
              </a:spcAft>
              <a:buFont typeface="+mj-lt"/>
              <a:buAutoNum type="arabicPeriod"/>
            </a:pPr>
            <a:r>
              <a:rPr lang="ar-SA" sz="3200" dirty="0">
                <a:solidFill>
                  <a:srgbClr val="000000"/>
                </a:solidFill>
                <a:ea typeface="Calibri" panose="020F0502020204030204" pitchFamily="34" charset="0"/>
                <a:cs typeface="+mj-cs"/>
              </a:rPr>
              <a:t>تطوير قوانين عمل تضمن حقوق النساء في العمل بأجر متساوي مع الرجال وضمان توفير </a:t>
            </a:r>
            <a:r>
              <a:rPr lang="ar-SA" sz="3200" b="1" dirty="0">
                <a:solidFill>
                  <a:srgbClr val="000000"/>
                </a:solidFill>
                <a:ea typeface="Calibri" panose="020F0502020204030204" pitchFamily="34" charset="0"/>
                <a:cs typeface="+mj-cs"/>
              </a:rPr>
              <a:t>بيئة عمل عادلة تتوفر بها معايير السلامة والأمن، وتخلو من العنف والتمييز </a:t>
            </a:r>
            <a:r>
              <a:rPr lang="ar-SA" sz="3200" dirty="0">
                <a:solidFill>
                  <a:srgbClr val="000000"/>
                </a:solidFill>
                <a:ea typeface="Calibri" panose="020F0502020204030204" pitchFamily="34" charset="0"/>
                <a:cs typeface="+mj-cs"/>
              </a:rPr>
              <a:t>المبني على نوع الجنس أو العمر أو الحالة الاجتماعية أو الوضع الاقتصادي أو الإعاقة إن وُجدت. </a:t>
            </a:r>
            <a:endParaRPr lang="ar-EG" sz="3200" dirty="0">
              <a:solidFill>
                <a:srgbClr val="000000"/>
              </a:solidFill>
              <a:ea typeface="Calibri" panose="020F0502020204030204" pitchFamily="34" charset="0"/>
              <a:cs typeface="+mj-cs"/>
            </a:endParaRPr>
          </a:p>
          <a:p>
            <a:pPr marL="342900" marR="0" lvl="0" indent="-342900" algn="just" rtl="1">
              <a:lnSpc>
                <a:spcPct val="107000"/>
              </a:lnSpc>
              <a:spcBef>
                <a:spcPts val="0"/>
              </a:spcBef>
              <a:spcAft>
                <a:spcPts val="0"/>
              </a:spcAft>
              <a:buFont typeface="+mj-lt"/>
              <a:buAutoNum type="arabicPeriod"/>
            </a:pPr>
            <a:endParaRPr lang="en-US" sz="3200" dirty="0">
              <a:solidFill>
                <a:srgbClr val="000000"/>
              </a:solidFill>
              <a:ea typeface="Calibri" panose="020F0502020204030204" pitchFamily="34" charset="0"/>
              <a:cs typeface="+mj-cs"/>
            </a:endParaRPr>
          </a:p>
          <a:p>
            <a:pPr marL="342900" marR="0" lvl="0" indent="-342900" algn="just" rtl="1">
              <a:lnSpc>
                <a:spcPct val="107000"/>
              </a:lnSpc>
              <a:spcBef>
                <a:spcPts val="0"/>
              </a:spcBef>
              <a:spcAft>
                <a:spcPts val="800"/>
              </a:spcAft>
              <a:buFont typeface="+mj-lt"/>
              <a:buAutoNum type="arabicPeriod"/>
            </a:pPr>
            <a:r>
              <a:rPr lang="en-US" sz="3200" dirty="0">
                <a:solidFill>
                  <a:srgbClr val="000000"/>
                </a:solidFill>
                <a:ea typeface="Calibri" panose="020F0502020204030204" pitchFamily="34" charset="0"/>
                <a:cs typeface="+mj-cs"/>
              </a:rPr>
              <a:t> </a:t>
            </a:r>
            <a:r>
              <a:rPr lang="ar-SA" sz="3200" dirty="0">
                <a:solidFill>
                  <a:srgbClr val="000000"/>
                </a:solidFill>
                <a:ea typeface="Calibri" panose="020F0502020204030204" pitchFamily="34" charset="0"/>
                <a:cs typeface="+mj-cs"/>
              </a:rPr>
              <a:t>دعم الاستثمار في برامج تعليم </a:t>
            </a:r>
            <a:r>
              <a:rPr lang="ar-SA" sz="3200" b="1" dirty="0">
                <a:solidFill>
                  <a:srgbClr val="000000"/>
                </a:solidFill>
                <a:ea typeface="Calibri" panose="020F0502020204030204" pitchFamily="34" charset="0"/>
                <a:cs typeface="+mj-cs"/>
              </a:rPr>
              <a:t>ريادة الأعمال للنساء</a:t>
            </a:r>
            <a:r>
              <a:rPr lang="ar-SA" sz="3200" dirty="0">
                <a:solidFill>
                  <a:srgbClr val="000000"/>
                </a:solidFill>
                <a:ea typeface="Calibri" panose="020F0502020204030204" pitchFamily="34" charset="0"/>
                <a:cs typeface="+mj-cs"/>
              </a:rPr>
              <a:t> لتشجيعهن على تنفيذ مشاريع صغيرة ومتوسطة تحسن من دخلهن والاستثمار في المؤسسات النسائية</a:t>
            </a:r>
            <a:r>
              <a:rPr lang="ar-EG" sz="3200" dirty="0">
                <a:solidFill>
                  <a:srgbClr val="000000"/>
                </a:solidFill>
                <a:ea typeface="Calibri" panose="020F0502020204030204" pitchFamily="34" charset="0"/>
                <a:cs typeface="+mj-cs"/>
              </a:rPr>
              <a:t>،</a:t>
            </a:r>
            <a:r>
              <a:rPr lang="ar-SA" sz="3200" dirty="0">
                <a:solidFill>
                  <a:srgbClr val="000000"/>
                </a:solidFill>
                <a:ea typeface="Calibri" panose="020F0502020204030204" pitchFamily="34" charset="0"/>
                <a:cs typeface="+mj-cs"/>
              </a:rPr>
              <a:t> وتوجيه عدد من </a:t>
            </a:r>
            <a:r>
              <a:rPr lang="ar-SA" sz="3200" b="1" dirty="0">
                <a:solidFill>
                  <a:srgbClr val="000000"/>
                </a:solidFill>
                <a:ea typeface="Calibri" panose="020F0502020204030204" pitchFamily="34" charset="0"/>
                <a:cs typeface="+mj-cs"/>
              </a:rPr>
              <a:t>البرامج لدعم </a:t>
            </a:r>
            <a:r>
              <a:rPr lang="ar-SA" sz="3200" b="1" dirty="0" err="1">
                <a:solidFill>
                  <a:srgbClr val="000000"/>
                </a:solidFill>
                <a:ea typeface="Calibri" panose="020F0502020204030204" pitchFamily="34" charset="0"/>
                <a:cs typeface="+mj-cs"/>
              </a:rPr>
              <a:t>الغارمات</a:t>
            </a:r>
            <a:r>
              <a:rPr lang="ar-SA" sz="3200" b="1" dirty="0">
                <a:solidFill>
                  <a:srgbClr val="000000"/>
                </a:solidFill>
                <a:ea typeface="Calibri" panose="020F0502020204030204" pitchFamily="34" charset="0"/>
                <a:cs typeface="+mj-cs"/>
              </a:rPr>
              <a:t> </a:t>
            </a:r>
            <a:r>
              <a:rPr lang="ar-SA" sz="3200" b="1" dirty="0" err="1">
                <a:solidFill>
                  <a:srgbClr val="000000"/>
                </a:solidFill>
                <a:ea typeface="Calibri" panose="020F0502020204030204" pitchFamily="34" charset="0"/>
                <a:cs typeface="+mj-cs"/>
              </a:rPr>
              <a:t>والمعنفات</a:t>
            </a:r>
            <a:r>
              <a:rPr lang="ar-SA" sz="3200" b="1" dirty="0">
                <a:solidFill>
                  <a:srgbClr val="000000"/>
                </a:solidFill>
                <a:ea typeface="Calibri" panose="020F0502020204030204" pitchFamily="34" charset="0"/>
                <a:cs typeface="+mj-cs"/>
              </a:rPr>
              <a:t> والنساء ضحايا النزاعات المسلحة والنساء في وضع اللجوء </a:t>
            </a:r>
            <a:r>
              <a:rPr lang="ar-SA" sz="3200" dirty="0">
                <a:solidFill>
                  <a:srgbClr val="000000"/>
                </a:solidFill>
                <a:ea typeface="Calibri" panose="020F0502020204030204" pitchFamily="34" charset="0"/>
                <a:cs typeface="+mj-cs"/>
              </a:rPr>
              <a:t>في بعض الدول العربية لتشجيعهم على الاندماج في المجتمع والحصول على استقلالهن المادي مما يدعم رفاهية أسرهن بالتشارك لتحقيق الاستقرار الأسري. </a:t>
            </a:r>
            <a:endParaRPr lang="en-US" sz="3200" dirty="0">
              <a:solidFill>
                <a:srgbClr val="000000"/>
              </a:solidFill>
              <a:effectLst/>
              <a:ea typeface="Calibri" panose="020F0502020204030204" pitchFamily="34" charset="0"/>
              <a:cs typeface="+mj-cs"/>
            </a:endParaRPr>
          </a:p>
        </p:txBody>
      </p:sp>
      <p:pic>
        <p:nvPicPr>
          <p:cNvPr id="4" name="Picture 17">
            <a:extLst>
              <a:ext uri="{FF2B5EF4-FFF2-40B4-BE49-F238E27FC236}">
                <a16:creationId xmlns:a16="http://schemas.microsoft.com/office/drawing/2014/main" id="{87BFB0D0-631D-4F3D-8C57-EA3A60FFA8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9703">
            <a:off x="389836" y="2647518"/>
            <a:ext cx="3715978" cy="2879883"/>
          </a:xfrm>
          <a:prstGeom prst="rect">
            <a:avLst/>
          </a:prstGeom>
        </p:spPr>
      </p:pic>
      <p:sp>
        <p:nvSpPr>
          <p:cNvPr id="5" name="TextBox 4">
            <a:extLst>
              <a:ext uri="{FF2B5EF4-FFF2-40B4-BE49-F238E27FC236}">
                <a16:creationId xmlns:a16="http://schemas.microsoft.com/office/drawing/2014/main" id="{DA749036-14A2-449B-BCCC-5C6C769734D6}"/>
              </a:ext>
            </a:extLst>
          </p:cNvPr>
          <p:cNvSpPr txBox="1"/>
          <p:nvPr/>
        </p:nvSpPr>
        <p:spPr>
          <a:xfrm>
            <a:off x="663818" y="3686329"/>
            <a:ext cx="3222382" cy="646331"/>
          </a:xfrm>
          <a:prstGeom prst="rect">
            <a:avLst/>
          </a:prstGeom>
          <a:noFill/>
        </p:spPr>
        <p:txBody>
          <a:bodyPr wrap="square" rtlCol="0">
            <a:spAutoFit/>
          </a:bodyPr>
          <a:lstStyle/>
          <a:p>
            <a:pPr algn="ctr"/>
            <a:r>
              <a:rPr lang="ar-EG" sz="3600" b="1" dirty="0">
                <a:solidFill>
                  <a:srgbClr val="C00000"/>
                </a:solidFill>
              </a:rPr>
              <a:t>المسار الاقتصادي  </a:t>
            </a:r>
            <a:endParaRPr lang="en-US" sz="3600" b="1" dirty="0">
              <a:solidFill>
                <a:srgbClr val="C00000"/>
              </a:solidFill>
            </a:endParaRPr>
          </a:p>
        </p:txBody>
      </p:sp>
    </p:spTree>
    <p:extLst>
      <p:ext uri="{BB962C8B-B14F-4D97-AF65-F5344CB8AC3E}">
        <p14:creationId xmlns:p14="http://schemas.microsoft.com/office/powerpoint/2010/main" val="116141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9AD93-ABCA-45AE-9B04-9461E3392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01" y="4679811"/>
            <a:ext cx="5641077"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a:extLst>
              <a:ext uri="{FF2B5EF4-FFF2-40B4-BE49-F238E27FC236}">
                <a16:creationId xmlns:a16="http://schemas.microsoft.com/office/drawing/2014/main" id="{0F38539D-68AB-4FFD-A1D1-4C8442EF9CF2}"/>
              </a:ext>
            </a:extLst>
          </p:cNvPr>
          <p:cNvPicPr>
            <a:picLocks noChangeAspect="1"/>
          </p:cNvPicPr>
          <p:nvPr/>
        </p:nvPicPr>
        <p:blipFill>
          <a:blip r:embed="rId4">
            <a:alphaModFix amt="19999"/>
          </a:blip>
          <a:srcRect t="24942" b="24942"/>
          <a:stretch>
            <a:fillRect/>
          </a:stretch>
        </p:blipFill>
        <p:spPr>
          <a:xfrm>
            <a:off x="0" y="-1"/>
            <a:ext cx="18288000" cy="5143501"/>
          </a:xfrm>
          <a:prstGeom prst="rect">
            <a:avLst/>
          </a:prstGeom>
        </p:spPr>
      </p:pic>
      <p:sp>
        <p:nvSpPr>
          <p:cNvPr id="3" name="Rectangle 2">
            <a:extLst>
              <a:ext uri="{FF2B5EF4-FFF2-40B4-BE49-F238E27FC236}">
                <a16:creationId xmlns:a16="http://schemas.microsoft.com/office/drawing/2014/main" id="{87F99CD0-1EE9-4505-B1E1-E44BCCDA4501}"/>
              </a:ext>
            </a:extLst>
          </p:cNvPr>
          <p:cNvSpPr/>
          <p:nvPr/>
        </p:nvSpPr>
        <p:spPr>
          <a:xfrm>
            <a:off x="6040587" y="2933700"/>
            <a:ext cx="11734800" cy="5632311"/>
          </a:xfrm>
          <a:prstGeom prst="rect">
            <a:avLst/>
          </a:prstGeom>
        </p:spPr>
        <p:txBody>
          <a:bodyPr wrap="square">
            <a:spAutoFit/>
          </a:bodyPr>
          <a:lstStyle/>
          <a:p>
            <a:pPr marR="0" lvl="0" algn="just" rtl="1">
              <a:spcBef>
                <a:spcPts val="0"/>
              </a:spcBef>
              <a:spcAft>
                <a:spcPts val="0"/>
              </a:spcAft>
            </a:pPr>
            <a:endParaRPr lang="ar-EG" sz="3600" dirty="0">
              <a:solidFill>
                <a:srgbClr val="000000"/>
              </a:solidFill>
              <a:latin typeface="Calibri" panose="020F0502020204030204" pitchFamily="34" charset="0"/>
              <a:ea typeface="Calibri" panose="020F0502020204030204" pitchFamily="34" charset="0"/>
              <a:cs typeface="+mj-cs"/>
            </a:endParaRPr>
          </a:p>
          <a:p>
            <a:pPr marR="0" lvl="0" algn="just" rtl="1">
              <a:spcBef>
                <a:spcPts val="0"/>
              </a:spcBef>
              <a:spcAft>
                <a:spcPts val="0"/>
              </a:spcAft>
            </a:pPr>
            <a:r>
              <a:rPr lang="ar-SA" sz="3600" dirty="0">
                <a:solidFill>
                  <a:srgbClr val="000000"/>
                </a:solidFill>
                <a:latin typeface="Calibri" panose="020F0502020204030204" pitchFamily="34" charset="0"/>
                <a:ea typeface="Calibri" panose="020F0502020204030204" pitchFamily="34" charset="0"/>
                <a:cs typeface="+mj-cs"/>
              </a:rPr>
              <a:t>وضع وتطوير السياسات وأنظمة الحماية الاجتماعية والضمان الاجتماعي في القطاعين الرسمي -العام والخاص- وغير الرسمي بما في ذلك التأمينات الاجتماعية</a:t>
            </a:r>
            <a:r>
              <a:rPr lang="ar-EG" sz="3600" dirty="0">
                <a:solidFill>
                  <a:srgbClr val="000000"/>
                </a:solidFill>
                <a:latin typeface="Calibri" panose="020F0502020204030204" pitchFamily="34" charset="0"/>
                <a:ea typeface="Calibri" panose="020F0502020204030204" pitchFamily="34" charset="0"/>
                <a:cs typeface="+mj-cs"/>
              </a:rPr>
              <a:t>،</a:t>
            </a:r>
            <a:r>
              <a:rPr lang="ar-SA" sz="3600" dirty="0">
                <a:solidFill>
                  <a:srgbClr val="000000"/>
                </a:solidFill>
                <a:latin typeface="Calibri" panose="020F0502020204030204" pitchFamily="34" charset="0"/>
                <a:ea typeface="Calibri" panose="020F0502020204030204" pitchFamily="34" charset="0"/>
                <a:cs typeface="+mj-cs"/>
              </a:rPr>
              <a:t> والتغطية الصحية الشاملة</a:t>
            </a:r>
            <a:r>
              <a:rPr lang="ar-EG" sz="3600" dirty="0">
                <a:solidFill>
                  <a:srgbClr val="000000"/>
                </a:solidFill>
                <a:latin typeface="Calibri" panose="020F0502020204030204" pitchFamily="34" charset="0"/>
                <a:ea typeface="Calibri" panose="020F0502020204030204" pitchFamily="34" charset="0"/>
                <a:cs typeface="+mj-cs"/>
              </a:rPr>
              <a:t>،</a:t>
            </a:r>
            <a:r>
              <a:rPr lang="ar-SA" sz="3600" dirty="0">
                <a:solidFill>
                  <a:srgbClr val="000000"/>
                </a:solidFill>
                <a:latin typeface="Calibri" panose="020F0502020204030204" pitchFamily="34" charset="0"/>
                <a:ea typeface="Calibri" panose="020F0502020204030204" pitchFamily="34" charset="0"/>
                <a:cs typeface="+mj-cs"/>
              </a:rPr>
              <a:t> والتعويضات النقدية في حالة المرض</a:t>
            </a:r>
            <a:r>
              <a:rPr lang="ar-EG" sz="3600" dirty="0">
                <a:solidFill>
                  <a:srgbClr val="000000"/>
                </a:solidFill>
                <a:latin typeface="Calibri" panose="020F0502020204030204" pitchFamily="34" charset="0"/>
                <a:ea typeface="Calibri" panose="020F0502020204030204" pitchFamily="34" charset="0"/>
                <a:cs typeface="+mj-cs"/>
              </a:rPr>
              <a:t>،</a:t>
            </a:r>
            <a:r>
              <a:rPr lang="ar-SA" sz="3600" dirty="0">
                <a:solidFill>
                  <a:srgbClr val="000000"/>
                </a:solidFill>
                <a:latin typeface="Calibri" panose="020F0502020204030204" pitchFamily="34" charset="0"/>
                <a:ea typeface="Calibri" panose="020F0502020204030204" pitchFamily="34" charset="0"/>
                <a:cs typeface="+mj-cs"/>
              </a:rPr>
              <a:t> واستحقاقات الأمومة من إجازات مدفوعة الأجر</a:t>
            </a:r>
            <a:r>
              <a:rPr lang="ar-EG" sz="3600" dirty="0">
                <a:solidFill>
                  <a:srgbClr val="000000"/>
                </a:solidFill>
                <a:latin typeface="Calibri" panose="020F0502020204030204" pitchFamily="34" charset="0"/>
                <a:ea typeface="Calibri" panose="020F0502020204030204" pitchFamily="34" charset="0"/>
                <a:cs typeface="+mj-cs"/>
              </a:rPr>
              <a:t>،</a:t>
            </a:r>
            <a:r>
              <a:rPr lang="ar-SA" sz="3600" dirty="0">
                <a:solidFill>
                  <a:srgbClr val="000000"/>
                </a:solidFill>
                <a:latin typeface="Calibri" panose="020F0502020204030204" pitchFamily="34" charset="0"/>
                <a:ea typeface="Calibri" panose="020F0502020204030204" pitchFamily="34" charset="0"/>
                <a:cs typeface="+mj-cs"/>
              </a:rPr>
              <a:t> والمعاشات التقاعدية</a:t>
            </a:r>
            <a:r>
              <a:rPr lang="ar-EG" sz="3600" dirty="0">
                <a:solidFill>
                  <a:srgbClr val="000000"/>
                </a:solidFill>
                <a:latin typeface="Calibri" panose="020F0502020204030204" pitchFamily="34" charset="0"/>
                <a:ea typeface="Calibri" panose="020F0502020204030204" pitchFamily="34" charset="0"/>
                <a:cs typeface="+mj-cs"/>
              </a:rPr>
              <a:t>،</a:t>
            </a:r>
            <a:r>
              <a:rPr lang="ar-SA" sz="3600" dirty="0">
                <a:solidFill>
                  <a:srgbClr val="000000"/>
                </a:solidFill>
                <a:latin typeface="Calibri" panose="020F0502020204030204" pitchFamily="34" charset="0"/>
                <a:ea typeface="Calibri" panose="020F0502020204030204" pitchFamily="34" charset="0"/>
                <a:cs typeface="+mj-cs"/>
              </a:rPr>
              <a:t> والمعاش والتعويضات عن إصابات العمل</a:t>
            </a:r>
            <a:r>
              <a:rPr lang="ar-EG" sz="3600" dirty="0">
                <a:solidFill>
                  <a:srgbClr val="000000"/>
                </a:solidFill>
                <a:latin typeface="Calibri" panose="020F0502020204030204" pitchFamily="34" charset="0"/>
                <a:ea typeface="Calibri" panose="020F0502020204030204" pitchFamily="34" charset="0"/>
                <a:cs typeface="+mj-cs"/>
              </a:rPr>
              <a:t>،</a:t>
            </a:r>
            <a:r>
              <a:rPr lang="ar-SA" sz="3600" dirty="0">
                <a:solidFill>
                  <a:srgbClr val="000000"/>
                </a:solidFill>
                <a:latin typeface="Calibri" panose="020F0502020204030204" pitchFamily="34" charset="0"/>
                <a:ea typeface="Calibri" panose="020F0502020204030204" pitchFamily="34" charset="0"/>
                <a:cs typeface="+mj-cs"/>
              </a:rPr>
              <a:t>وإعانات البطالة والمخصصات العائلية، وضمان توفير </a:t>
            </a:r>
            <a:r>
              <a:rPr lang="ar-EG" sz="3600" dirty="0">
                <a:solidFill>
                  <a:srgbClr val="000000"/>
                </a:solidFill>
                <a:latin typeface="Calibri" panose="020F0502020204030204" pitchFamily="34" charset="0"/>
                <a:ea typeface="Calibri" panose="020F0502020204030204" pitchFamily="34" charset="0"/>
                <a:cs typeface="+mj-cs"/>
              </a:rPr>
              <a:t> وتطوير نظم </a:t>
            </a:r>
            <a:r>
              <a:rPr lang="ar-SA" sz="3600" dirty="0">
                <a:solidFill>
                  <a:srgbClr val="000000"/>
                </a:solidFill>
                <a:latin typeface="Calibri" panose="020F0502020204030204" pitchFamily="34" charset="0"/>
                <a:ea typeface="Calibri" panose="020F0502020204030204" pitchFamily="34" charset="0"/>
                <a:cs typeface="+mj-cs"/>
              </a:rPr>
              <a:t>التغطية الصحية الشاملة وبصفة خاصة للعمالة الغير منظمة </a:t>
            </a:r>
            <a:endParaRPr lang="ar-EG" sz="3600" dirty="0">
              <a:solidFill>
                <a:srgbClr val="000000"/>
              </a:solidFill>
              <a:latin typeface="Calibri" panose="020F0502020204030204" pitchFamily="34" charset="0"/>
              <a:ea typeface="Calibri" panose="020F0502020204030204" pitchFamily="34" charset="0"/>
              <a:cs typeface="+mj-cs"/>
            </a:endParaRPr>
          </a:p>
          <a:p>
            <a:pPr marR="0" lvl="0" algn="just" rtl="1">
              <a:spcBef>
                <a:spcPts val="0"/>
              </a:spcBef>
              <a:spcAft>
                <a:spcPts val="0"/>
              </a:spcAft>
            </a:pPr>
            <a:r>
              <a:rPr lang="ar-SA" sz="3600" dirty="0">
                <a:solidFill>
                  <a:srgbClr val="000000"/>
                </a:solidFill>
                <a:latin typeface="Calibri" panose="020F0502020204030204" pitchFamily="34" charset="0"/>
                <a:ea typeface="Calibri" panose="020F0502020204030204" pitchFamily="34" charset="0"/>
                <a:cs typeface="+mj-cs"/>
              </a:rPr>
              <a:t>و</a:t>
            </a:r>
            <a:r>
              <a:rPr lang="ar-EG" sz="3600" dirty="0" err="1">
                <a:solidFill>
                  <a:srgbClr val="000000"/>
                </a:solidFill>
                <a:latin typeface="Calibri" panose="020F0502020204030204" pitchFamily="34" charset="0"/>
                <a:ea typeface="Calibri" panose="020F0502020204030204" pitchFamily="34" charset="0"/>
                <a:cs typeface="+mj-cs"/>
              </a:rPr>
              <a:t>لل</a:t>
            </a:r>
            <a:r>
              <a:rPr lang="ar-SA" sz="3600" dirty="0">
                <a:solidFill>
                  <a:srgbClr val="000000"/>
                </a:solidFill>
                <a:latin typeface="Calibri" panose="020F0502020204030204" pitchFamily="34" charset="0"/>
                <a:ea typeface="Calibri" panose="020F0502020204030204" pitchFamily="34" charset="0"/>
                <a:cs typeface="+mj-cs"/>
              </a:rPr>
              <a:t>عاملات الوافدات والمهاجرات لضمان وصول المرأة </a:t>
            </a:r>
            <a:r>
              <a:rPr lang="ar-EG" sz="3600" dirty="0">
                <a:solidFill>
                  <a:srgbClr val="000000"/>
                </a:solidFill>
                <a:latin typeface="Calibri" panose="020F0502020204030204" pitchFamily="34" charset="0"/>
                <a:ea typeface="Calibri" panose="020F0502020204030204" pitchFamily="34" charset="0"/>
                <a:cs typeface="+mj-cs"/>
              </a:rPr>
              <a:t>وال</a:t>
            </a:r>
            <a:r>
              <a:rPr lang="ar-SA" sz="3600" dirty="0">
                <a:solidFill>
                  <a:srgbClr val="000000"/>
                </a:solidFill>
                <a:latin typeface="Calibri" panose="020F0502020204030204" pitchFamily="34" charset="0"/>
                <a:ea typeface="Calibri" panose="020F0502020204030204" pitchFamily="34" charset="0"/>
                <a:cs typeface="+mj-cs"/>
              </a:rPr>
              <a:t>فتاة للخدمات القانونية المجانية وللقضاء العادل وخدمات الشرطة دون تمييز .</a:t>
            </a:r>
            <a:endParaRPr lang="ar-EG" sz="3600" dirty="0">
              <a:solidFill>
                <a:srgbClr val="000000"/>
              </a:solidFill>
              <a:latin typeface="Calibri" panose="020F0502020204030204" pitchFamily="34" charset="0"/>
              <a:ea typeface="Calibri" panose="020F0502020204030204" pitchFamily="34" charset="0"/>
              <a:cs typeface="+mj-cs"/>
            </a:endParaRPr>
          </a:p>
          <a:p>
            <a:pPr marL="342900" marR="0" lvl="0" indent="-342900" algn="just" rtl="1">
              <a:spcBef>
                <a:spcPts val="0"/>
              </a:spcBef>
              <a:spcAft>
                <a:spcPts val="0"/>
              </a:spcAft>
              <a:buFont typeface="+mj-lt"/>
              <a:buAutoNum type="arabicPeriod" startAt="18"/>
            </a:pPr>
            <a:endParaRPr lang="en-US" sz="3600" dirty="0">
              <a:solidFill>
                <a:srgbClr val="000000"/>
              </a:solidFill>
              <a:latin typeface="Calibri" panose="020F0502020204030204" pitchFamily="34" charset="0"/>
              <a:ea typeface="Calibri" panose="020F0502020204030204" pitchFamily="34" charset="0"/>
              <a:cs typeface="+mj-cs"/>
            </a:endParaRPr>
          </a:p>
        </p:txBody>
      </p:sp>
      <p:pic>
        <p:nvPicPr>
          <p:cNvPr id="4" name="Picture 17">
            <a:extLst>
              <a:ext uri="{FF2B5EF4-FFF2-40B4-BE49-F238E27FC236}">
                <a16:creationId xmlns:a16="http://schemas.microsoft.com/office/drawing/2014/main" id="{BED717BD-DE2B-4C09-92EE-E6195B0992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9703">
            <a:off x="636804" y="1558669"/>
            <a:ext cx="4461870" cy="3457949"/>
          </a:xfrm>
          <a:prstGeom prst="rect">
            <a:avLst/>
          </a:prstGeom>
        </p:spPr>
      </p:pic>
      <p:sp>
        <p:nvSpPr>
          <p:cNvPr id="5" name="Rectangle 4">
            <a:extLst>
              <a:ext uri="{FF2B5EF4-FFF2-40B4-BE49-F238E27FC236}">
                <a16:creationId xmlns:a16="http://schemas.microsoft.com/office/drawing/2014/main" id="{E69003CB-7336-410D-A2DD-D9EE7CAEB8F5}"/>
              </a:ext>
            </a:extLst>
          </p:cNvPr>
          <p:cNvSpPr/>
          <p:nvPr/>
        </p:nvSpPr>
        <p:spPr>
          <a:xfrm>
            <a:off x="431895" y="2933700"/>
            <a:ext cx="4532010" cy="646331"/>
          </a:xfrm>
          <a:prstGeom prst="rect">
            <a:avLst/>
          </a:prstGeom>
        </p:spPr>
        <p:txBody>
          <a:bodyPr wrap="none">
            <a:spAutoFit/>
          </a:bodyPr>
          <a:lstStyle/>
          <a:p>
            <a:pPr algn="ctr"/>
            <a:r>
              <a:rPr lang="ar-EG" sz="3600" b="1" dirty="0">
                <a:solidFill>
                  <a:srgbClr val="C00000"/>
                </a:solidFill>
              </a:rPr>
              <a:t>المسار الاجتماعي والثقافي   </a:t>
            </a:r>
            <a:endParaRPr lang="en-US" sz="3600" b="1" dirty="0">
              <a:solidFill>
                <a:srgbClr val="C00000"/>
              </a:solidFill>
            </a:endParaRPr>
          </a:p>
        </p:txBody>
      </p:sp>
    </p:spTree>
    <p:extLst>
      <p:ext uri="{BB962C8B-B14F-4D97-AF65-F5344CB8AC3E}">
        <p14:creationId xmlns:p14="http://schemas.microsoft.com/office/powerpoint/2010/main" val="1199517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8A4562B-9B4E-4746-832B-A595C9FD447F}"/>
              </a:ext>
            </a:extLst>
          </p:cNvPr>
          <p:cNvPicPr>
            <a:picLocks noChangeAspect="1"/>
          </p:cNvPicPr>
          <p:nvPr/>
        </p:nvPicPr>
        <p:blipFill>
          <a:blip r:embed="rId3">
            <a:alphaModFix amt="19999"/>
          </a:blip>
          <a:srcRect t="24942" b="24942"/>
          <a:stretch>
            <a:fillRect/>
          </a:stretch>
        </p:blipFill>
        <p:spPr>
          <a:xfrm>
            <a:off x="0" y="-1"/>
            <a:ext cx="18288000" cy="5143501"/>
          </a:xfrm>
          <a:prstGeom prst="rect">
            <a:avLst/>
          </a:prstGeom>
        </p:spPr>
      </p:pic>
      <p:pic>
        <p:nvPicPr>
          <p:cNvPr id="2" name="Picture 1">
            <a:extLst>
              <a:ext uri="{FF2B5EF4-FFF2-40B4-BE49-F238E27FC236}">
                <a16:creationId xmlns:a16="http://schemas.microsoft.com/office/drawing/2014/main" id="{89C30A8D-50AE-4D2D-B169-AE51BB3E5908}"/>
              </a:ext>
            </a:extLst>
          </p:cNvPr>
          <p:cNvPicPr>
            <a:picLocks noChangeAspect="1"/>
          </p:cNvPicPr>
          <p:nvPr/>
        </p:nvPicPr>
        <p:blipFill rotWithShape="1">
          <a:blip r:embed="rId4">
            <a:extLst>
              <a:ext uri="{28A0092B-C50C-407E-A947-70E740481C1C}">
                <a14:useLocalDpi xmlns:a14="http://schemas.microsoft.com/office/drawing/2010/main" val="0"/>
              </a:ext>
            </a:extLst>
          </a:blip>
          <a:srcRect l="-4852" t="2859" r="10955" b="3244"/>
          <a:stretch/>
        </p:blipFill>
        <p:spPr>
          <a:xfrm>
            <a:off x="-152400" y="4874229"/>
            <a:ext cx="4530436" cy="4874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04BB0006-DA17-4CE8-9C27-BF4F2AC8422F}"/>
              </a:ext>
            </a:extLst>
          </p:cNvPr>
          <p:cNvSpPr/>
          <p:nvPr/>
        </p:nvSpPr>
        <p:spPr>
          <a:xfrm>
            <a:off x="4800600" y="2518355"/>
            <a:ext cx="12268200" cy="4528099"/>
          </a:xfrm>
          <a:prstGeom prst="rect">
            <a:avLst/>
          </a:prstGeom>
        </p:spPr>
        <p:txBody>
          <a:bodyPr wrap="square">
            <a:spAutoFit/>
          </a:bodyPr>
          <a:lstStyle/>
          <a:p>
            <a:pPr marL="514350" marR="0" lvl="0" indent="-514350" algn="just" rtl="1">
              <a:lnSpc>
                <a:spcPct val="107000"/>
              </a:lnSpc>
              <a:spcBef>
                <a:spcPts val="0"/>
              </a:spcBef>
              <a:spcAft>
                <a:spcPts val="0"/>
              </a:spcAft>
              <a:buFont typeface="+mj-lt"/>
              <a:buAutoNum type="arabicPeriod"/>
            </a:pPr>
            <a:r>
              <a:rPr lang="ar-SA" sz="3200" dirty="0">
                <a:solidFill>
                  <a:srgbClr val="000000"/>
                </a:solidFill>
                <a:latin typeface="Calibri" panose="020F0502020204030204" pitchFamily="34" charset="0"/>
                <a:ea typeface="Calibri" panose="020F0502020204030204" pitchFamily="34" charset="0"/>
                <a:cs typeface="+mj-cs"/>
              </a:rPr>
              <a:t>وضع وتطوير استراتيجيات </a:t>
            </a:r>
            <a:r>
              <a:rPr lang="ar-SA" sz="3200" b="1" dirty="0">
                <a:solidFill>
                  <a:srgbClr val="000000"/>
                </a:solidFill>
                <a:latin typeface="Calibri" panose="020F0502020204030204" pitchFamily="34" charset="0"/>
                <a:ea typeface="Calibri" panose="020F0502020204030204" pitchFamily="34" charset="0"/>
                <a:cs typeface="+mj-cs"/>
              </a:rPr>
              <a:t>وقوانين وتشريعات وطنية شاملة لمكافحة كافة أشكال العنف ضد المرأة والفتاة</a:t>
            </a:r>
            <a:r>
              <a:rPr lang="ar-SA" sz="3200" dirty="0">
                <a:solidFill>
                  <a:srgbClr val="000000"/>
                </a:solidFill>
                <a:latin typeface="Calibri" panose="020F0502020204030204" pitchFamily="34" charset="0"/>
                <a:ea typeface="Calibri" panose="020F0502020204030204" pitchFamily="34" charset="0"/>
                <a:cs typeface="+mj-cs"/>
              </a:rPr>
              <a:t>، بحيث تشمل هذه الاستراتيجية توفير شبكة خدمات وقائية وحمائية وقانونية للنساء والفتيات الناجيات من العنف، وتنفيذ برامج تستهدف النساء والفتيات الناجيات من العنف في مجال الدعم النفسي والاجتماعي والدعم الصحي والتمكين الاقتصادي.</a:t>
            </a:r>
            <a:endParaRPr lang="en-US" sz="3200" dirty="0">
              <a:solidFill>
                <a:srgbClr val="000000"/>
              </a:solidFill>
              <a:latin typeface="Calibri" panose="020F0502020204030204" pitchFamily="34" charset="0"/>
              <a:ea typeface="Calibri" panose="020F0502020204030204" pitchFamily="34" charset="0"/>
              <a:cs typeface="+mj-cs"/>
            </a:endParaRPr>
          </a:p>
          <a:p>
            <a:pPr marL="631190" marR="0" algn="just" rtl="1">
              <a:lnSpc>
                <a:spcPct val="50000"/>
              </a:lnSpc>
              <a:spcBef>
                <a:spcPts val="0"/>
              </a:spcBef>
              <a:spcAft>
                <a:spcPts val="0"/>
              </a:spcAft>
            </a:pPr>
            <a:r>
              <a:rPr lang="en-US" sz="3200" dirty="0">
                <a:solidFill>
                  <a:srgbClr val="000000"/>
                </a:solidFill>
                <a:latin typeface="Calibri Light" panose="020F0302020204030204" pitchFamily="34" charset="0"/>
                <a:ea typeface="Calibri" panose="020F0502020204030204" pitchFamily="34" charset="0"/>
                <a:cs typeface="+mj-cs"/>
              </a:rPr>
              <a:t> </a:t>
            </a:r>
            <a:endParaRPr lang="ar-EG" sz="3200" dirty="0">
              <a:solidFill>
                <a:srgbClr val="000000"/>
              </a:solidFill>
              <a:latin typeface="Calibri" panose="020F0502020204030204" pitchFamily="34" charset="0"/>
              <a:ea typeface="Calibri" panose="020F0502020204030204" pitchFamily="34" charset="0"/>
              <a:cs typeface="+mj-cs"/>
            </a:endParaRPr>
          </a:p>
          <a:p>
            <a:pPr marR="0" lvl="0" algn="just" rtl="1">
              <a:lnSpc>
                <a:spcPct val="107000"/>
              </a:lnSpc>
              <a:spcBef>
                <a:spcPts val="0"/>
              </a:spcBef>
              <a:spcAft>
                <a:spcPts val="800"/>
              </a:spcAft>
            </a:pPr>
            <a:r>
              <a:rPr lang="ar-EG" sz="3200" b="1" dirty="0">
                <a:solidFill>
                  <a:srgbClr val="000000"/>
                </a:solidFill>
                <a:latin typeface="Calibri" panose="020F0502020204030204" pitchFamily="34" charset="0"/>
                <a:ea typeface="Calibri" panose="020F0502020204030204" pitchFamily="34" charset="0"/>
                <a:cs typeface="+mj-cs"/>
              </a:rPr>
              <a:t>2.  </a:t>
            </a:r>
            <a:r>
              <a:rPr lang="ar-SA" sz="3200" b="1" dirty="0">
                <a:solidFill>
                  <a:srgbClr val="000000"/>
                </a:solidFill>
                <a:latin typeface="Calibri" panose="020F0502020204030204" pitchFamily="34" charset="0"/>
                <a:ea typeface="Calibri" panose="020F0502020204030204" pitchFamily="34" charset="0"/>
                <a:cs typeface="+mj-cs"/>
              </a:rPr>
              <a:t>تدريب طواقم العمل الحكومية في مجال التعامل مع قضايا العنف ضد النساء والفتيات </a:t>
            </a:r>
            <a:r>
              <a:rPr lang="ar-SA" sz="3200" dirty="0">
                <a:solidFill>
                  <a:srgbClr val="000000"/>
                </a:solidFill>
                <a:latin typeface="Calibri" panose="020F0502020204030204" pitchFamily="34" charset="0"/>
                <a:ea typeface="Calibri" panose="020F0502020204030204" pitchFamily="34" charset="0"/>
                <a:cs typeface="+mj-cs"/>
              </a:rPr>
              <a:t>من حيث إدارة الحالة وتوفير الرعاية الشاملة للنساء والفتيات الناجيات من العنف وتوفير خدمات الرعاية النفسية لهم.</a:t>
            </a:r>
            <a:endParaRPr lang="en-US" sz="3200" dirty="0">
              <a:solidFill>
                <a:srgbClr val="000000"/>
              </a:solidFill>
              <a:latin typeface="Calibri" panose="020F0502020204030204" pitchFamily="34" charset="0"/>
              <a:ea typeface="Calibri" panose="020F0502020204030204" pitchFamily="34" charset="0"/>
              <a:cs typeface="+mj-cs"/>
            </a:endParaRPr>
          </a:p>
        </p:txBody>
      </p:sp>
      <p:pic>
        <p:nvPicPr>
          <p:cNvPr id="5" name="Picture 17">
            <a:extLst>
              <a:ext uri="{FF2B5EF4-FFF2-40B4-BE49-F238E27FC236}">
                <a16:creationId xmlns:a16="http://schemas.microsoft.com/office/drawing/2014/main" id="{9D633BFB-BDF1-43D1-B049-33CECD751A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9703">
            <a:off x="264952" y="1608932"/>
            <a:ext cx="4146614" cy="3213626"/>
          </a:xfrm>
          <a:prstGeom prst="rect">
            <a:avLst/>
          </a:prstGeom>
        </p:spPr>
      </p:pic>
      <p:sp>
        <p:nvSpPr>
          <p:cNvPr id="6" name="Rectangle 5">
            <a:extLst>
              <a:ext uri="{FF2B5EF4-FFF2-40B4-BE49-F238E27FC236}">
                <a16:creationId xmlns:a16="http://schemas.microsoft.com/office/drawing/2014/main" id="{8C100BE5-9E2A-4D9D-AE29-7DF316B0392C}"/>
              </a:ext>
            </a:extLst>
          </p:cNvPr>
          <p:cNvSpPr/>
          <p:nvPr/>
        </p:nvSpPr>
        <p:spPr>
          <a:xfrm>
            <a:off x="286851" y="3086100"/>
            <a:ext cx="4091185" cy="584775"/>
          </a:xfrm>
          <a:prstGeom prst="rect">
            <a:avLst/>
          </a:prstGeom>
        </p:spPr>
        <p:txBody>
          <a:bodyPr wrap="none">
            <a:spAutoFit/>
          </a:bodyPr>
          <a:lstStyle/>
          <a:p>
            <a:pPr algn="ctr"/>
            <a:r>
              <a:rPr lang="ar-EG" sz="3200" b="1" dirty="0">
                <a:solidFill>
                  <a:srgbClr val="C00000"/>
                </a:solidFill>
              </a:rPr>
              <a:t>القضاء على العنف ضد المرأة</a:t>
            </a:r>
            <a:endParaRPr lang="en-US" sz="3200" b="1" dirty="0">
              <a:solidFill>
                <a:srgbClr val="C00000"/>
              </a:solidFill>
            </a:endParaRPr>
          </a:p>
        </p:txBody>
      </p:sp>
    </p:spTree>
    <p:extLst>
      <p:ext uri="{BB962C8B-B14F-4D97-AF65-F5344CB8AC3E}">
        <p14:creationId xmlns:p14="http://schemas.microsoft.com/office/powerpoint/2010/main" val="3123737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2C203EE-D088-415D-891A-077BCE931496}"/>
              </a:ext>
            </a:extLst>
          </p:cNvPr>
          <p:cNvPicPr>
            <a:picLocks noChangeAspect="1"/>
          </p:cNvPicPr>
          <p:nvPr/>
        </p:nvPicPr>
        <p:blipFill>
          <a:blip r:embed="rId3">
            <a:alphaModFix amt="19999"/>
          </a:blip>
          <a:srcRect t="24942" b="24942"/>
          <a:stretch>
            <a:fillRect/>
          </a:stretch>
        </p:blipFill>
        <p:spPr>
          <a:xfrm>
            <a:off x="0" y="-1"/>
            <a:ext cx="18288000" cy="5143501"/>
          </a:xfrm>
          <a:prstGeom prst="rect">
            <a:avLst/>
          </a:prstGeom>
        </p:spPr>
      </p:pic>
      <p:pic>
        <p:nvPicPr>
          <p:cNvPr id="2" name="Picture 1">
            <a:extLst>
              <a:ext uri="{FF2B5EF4-FFF2-40B4-BE49-F238E27FC236}">
                <a16:creationId xmlns:a16="http://schemas.microsoft.com/office/drawing/2014/main" id="{3C5CE285-C048-45D3-A576-B4616A997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424" y="6346659"/>
            <a:ext cx="3776169" cy="2457169"/>
          </a:xfrm>
          <a:prstGeom prst="rect">
            <a:avLst/>
          </a:prstGeom>
        </p:spPr>
      </p:pic>
      <p:sp>
        <p:nvSpPr>
          <p:cNvPr id="3" name="Rectangle 2">
            <a:extLst>
              <a:ext uri="{FF2B5EF4-FFF2-40B4-BE49-F238E27FC236}">
                <a16:creationId xmlns:a16="http://schemas.microsoft.com/office/drawing/2014/main" id="{6366D5F6-5FEB-44BA-B590-7603F1F59BAF}"/>
              </a:ext>
            </a:extLst>
          </p:cNvPr>
          <p:cNvSpPr/>
          <p:nvPr/>
        </p:nvSpPr>
        <p:spPr>
          <a:xfrm>
            <a:off x="5032062" y="1104900"/>
            <a:ext cx="12517317" cy="7308154"/>
          </a:xfrm>
          <a:prstGeom prst="rect">
            <a:avLst/>
          </a:prstGeom>
        </p:spPr>
        <p:txBody>
          <a:bodyPr wrap="square">
            <a:spAutoFit/>
          </a:bodyPr>
          <a:lstStyle/>
          <a:p>
            <a:pPr marL="742950" marR="0" lvl="0" indent="-742950" algn="just" rtl="1">
              <a:lnSpc>
                <a:spcPct val="107000"/>
              </a:lnSpc>
              <a:spcBef>
                <a:spcPts val="0"/>
              </a:spcBef>
              <a:spcAft>
                <a:spcPts val="0"/>
              </a:spcAft>
              <a:buAutoNum type="arabicPeriod"/>
              <a:tabLst>
                <a:tab pos="199390" algn="r"/>
                <a:tab pos="542290" algn="r"/>
              </a:tabLst>
            </a:pPr>
            <a:r>
              <a:rPr lang="ar-SA"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العمل على توفير </a:t>
            </a:r>
            <a:r>
              <a:rPr lang="ar-SA" sz="4000" b="1" dirty="0">
                <a:solidFill>
                  <a:srgbClr val="000000"/>
                </a:solidFill>
                <a:latin typeface="Calibri" panose="020F0502020204030204" pitchFamily="34" charset="0"/>
                <a:ea typeface="Calibri" panose="020F0502020204030204" pitchFamily="34" charset="0"/>
                <a:cs typeface="Calibri Light" panose="020F0302020204030204" pitchFamily="34" charset="0"/>
              </a:rPr>
              <a:t>أدوات فعالة لرصد أعمال العنف ضد النساء والفتيات </a:t>
            </a:r>
            <a:r>
              <a:rPr lang="ar-SA"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أثناء فترة الحروب والنزاعات المسلحة والاحتلال. </a:t>
            </a:r>
            <a:endParaRPr lang="ar-EG" sz="4000" dirty="0">
              <a:solidFill>
                <a:srgbClr val="000000"/>
              </a:solidFill>
              <a:latin typeface="Calibri" panose="020F0502020204030204" pitchFamily="34" charset="0"/>
              <a:ea typeface="Calibri" panose="020F0502020204030204" pitchFamily="34" charset="0"/>
              <a:cs typeface="Calibri Light" panose="020F0302020204030204" pitchFamily="34" charset="0"/>
            </a:endParaRPr>
          </a:p>
          <a:p>
            <a:pPr marL="742950" marR="0" lvl="0" indent="-742950" algn="just" rtl="1">
              <a:lnSpc>
                <a:spcPct val="107000"/>
              </a:lnSpc>
              <a:spcBef>
                <a:spcPts val="0"/>
              </a:spcBef>
              <a:spcAft>
                <a:spcPts val="0"/>
              </a:spcAft>
              <a:buAutoNum type="arabicPeriod"/>
              <a:tabLst>
                <a:tab pos="199390" algn="r"/>
                <a:tab pos="542290" algn="r"/>
              </a:tabLst>
            </a:pPr>
            <a:endParaRPr lang="en-US" sz="4000" dirty="0">
              <a:solidFill>
                <a:srgbClr val="000000"/>
              </a:solidFill>
              <a:latin typeface="Calibri" panose="020F0502020204030204" pitchFamily="34" charset="0"/>
              <a:ea typeface="Calibri" panose="020F0502020204030204" pitchFamily="34" charset="0"/>
            </a:endParaRPr>
          </a:p>
          <a:p>
            <a:pPr marR="0" lvl="0" algn="just" rtl="1">
              <a:lnSpc>
                <a:spcPct val="107000"/>
              </a:lnSpc>
              <a:spcBef>
                <a:spcPts val="0"/>
              </a:spcBef>
              <a:spcAft>
                <a:spcPts val="0"/>
              </a:spcAft>
              <a:tabLst>
                <a:tab pos="199390" algn="r"/>
                <a:tab pos="542290" algn="r"/>
              </a:tabLst>
            </a:pPr>
            <a:r>
              <a:rPr lang="ar-EG"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2. </a:t>
            </a:r>
            <a:r>
              <a:rPr lang="ar-SA"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تصميم برامج </a:t>
            </a:r>
            <a:r>
              <a:rPr lang="ar-SA" sz="4000" b="1" dirty="0">
                <a:solidFill>
                  <a:srgbClr val="000000"/>
                </a:solidFill>
                <a:latin typeface="Calibri" panose="020F0502020204030204" pitchFamily="34" charset="0"/>
                <a:ea typeface="Calibri" panose="020F0502020204030204" pitchFamily="34" charset="0"/>
                <a:cs typeface="Calibri Light" panose="020F0302020204030204" pitchFamily="34" charset="0"/>
              </a:rPr>
              <a:t>بناء قدرات للنساء والفتيات حول قرار مجلس الأمن 132</a:t>
            </a:r>
            <a:r>
              <a:rPr lang="ar-SA"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5، وفي مجال حل النزاعات والتفاوض وبناء السلام، ودعم برامج وطنية تشجع النساء والفتيات على المشاركة في المؤتمرات العربية والدولية التي تناقش قضايا المرأة والأمن والسلام.</a:t>
            </a:r>
            <a:endParaRPr lang="ar-EG" sz="4000" dirty="0">
              <a:solidFill>
                <a:srgbClr val="000000"/>
              </a:solidFill>
              <a:latin typeface="Calibri" panose="020F0502020204030204" pitchFamily="34" charset="0"/>
              <a:ea typeface="Calibri" panose="020F0502020204030204" pitchFamily="34" charset="0"/>
              <a:cs typeface="Calibri Light" panose="020F0302020204030204" pitchFamily="34" charset="0"/>
            </a:endParaRPr>
          </a:p>
          <a:p>
            <a:pPr marR="0" lvl="0" algn="just" rtl="1">
              <a:lnSpc>
                <a:spcPct val="107000"/>
              </a:lnSpc>
              <a:spcBef>
                <a:spcPts val="0"/>
              </a:spcBef>
              <a:spcAft>
                <a:spcPts val="0"/>
              </a:spcAft>
              <a:tabLst>
                <a:tab pos="199390" algn="r"/>
                <a:tab pos="542290" algn="r"/>
              </a:tabLst>
            </a:pPr>
            <a:endParaRPr lang="en-US" sz="4000" dirty="0">
              <a:solidFill>
                <a:srgbClr val="000000"/>
              </a:solidFill>
              <a:latin typeface="Calibri" panose="020F0502020204030204" pitchFamily="34" charset="0"/>
              <a:ea typeface="Calibri" panose="020F0502020204030204" pitchFamily="34" charset="0"/>
            </a:endParaRPr>
          </a:p>
          <a:p>
            <a:pPr marR="0" lvl="0" algn="just" rtl="1">
              <a:lnSpc>
                <a:spcPct val="107000"/>
              </a:lnSpc>
              <a:spcBef>
                <a:spcPts val="0"/>
              </a:spcBef>
              <a:spcAft>
                <a:spcPts val="800"/>
              </a:spcAft>
              <a:tabLst>
                <a:tab pos="199390" algn="r"/>
                <a:tab pos="542290" algn="r"/>
              </a:tabLst>
            </a:pPr>
            <a:r>
              <a:rPr lang="ar-EG"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3. </a:t>
            </a:r>
            <a:r>
              <a:rPr lang="ar-SA"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العمل على </a:t>
            </a:r>
            <a:r>
              <a:rPr lang="ar-SA" sz="4000" b="1" dirty="0">
                <a:solidFill>
                  <a:srgbClr val="000000"/>
                </a:solidFill>
                <a:latin typeface="Calibri" panose="020F0502020204030204" pitchFamily="34" charset="0"/>
                <a:ea typeface="Calibri" panose="020F0502020204030204" pitchFamily="34" charset="0"/>
                <a:cs typeface="Calibri Light" panose="020F0302020204030204" pitchFamily="34" charset="0"/>
              </a:rPr>
              <a:t>تعزيز دور المرأة على جميع مستويات صنع القرار </a:t>
            </a:r>
            <a:r>
              <a:rPr lang="ar-SA"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في جميع المؤسسات العاملة في مجال السلام والأمن، بما في ذلك حفظ السلام وإدارة الأزمات والدبلوماسية الوقائية وفي جميع مراحل وساطة السلام والتفاوض.</a:t>
            </a:r>
            <a:endParaRPr lang="en-US" sz="4000" dirty="0">
              <a:solidFill>
                <a:srgbClr val="000000"/>
              </a:solidFill>
              <a:effectLst/>
              <a:latin typeface="Calibri" panose="020F0502020204030204" pitchFamily="34" charset="0"/>
              <a:ea typeface="Calibri" panose="020F0502020204030204" pitchFamily="34" charset="0"/>
            </a:endParaRPr>
          </a:p>
        </p:txBody>
      </p:sp>
      <p:pic>
        <p:nvPicPr>
          <p:cNvPr id="5" name="Picture 17">
            <a:extLst>
              <a:ext uri="{FF2B5EF4-FFF2-40B4-BE49-F238E27FC236}">
                <a16:creationId xmlns:a16="http://schemas.microsoft.com/office/drawing/2014/main" id="{A5B64FD3-B8DC-4BE6-86BE-B68266CE3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9703">
            <a:off x="281084" y="2510402"/>
            <a:ext cx="4461870" cy="3457949"/>
          </a:xfrm>
          <a:prstGeom prst="rect">
            <a:avLst/>
          </a:prstGeom>
        </p:spPr>
      </p:pic>
      <p:sp>
        <p:nvSpPr>
          <p:cNvPr id="6" name="Rectangle 5">
            <a:extLst>
              <a:ext uri="{FF2B5EF4-FFF2-40B4-BE49-F238E27FC236}">
                <a16:creationId xmlns:a16="http://schemas.microsoft.com/office/drawing/2014/main" id="{641633AF-C24F-48D4-9A1D-AC5DFF64968F}"/>
              </a:ext>
            </a:extLst>
          </p:cNvPr>
          <p:cNvSpPr/>
          <p:nvPr/>
        </p:nvSpPr>
        <p:spPr>
          <a:xfrm>
            <a:off x="710409" y="4057107"/>
            <a:ext cx="3583032" cy="707886"/>
          </a:xfrm>
          <a:prstGeom prst="rect">
            <a:avLst/>
          </a:prstGeom>
        </p:spPr>
        <p:txBody>
          <a:bodyPr wrap="none">
            <a:spAutoFit/>
          </a:bodyPr>
          <a:lstStyle/>
          <a:p>
            <a:pPr algn="ctr"/>
            <a:r>
              <a:rPr lang="ar-EG" sz="4000" b="1" dirty="0">
                <a:solidFill>
                  <a:srgbClr val="C00000"/>
                </a:solidFill>
              </a:rPr>
              <a:t>المرأة والسلم والأمن</a:t>
            </a:r>
            <a:endParaRPr lang="en-US" sz="4000" b="1" dirty="0">
              <a:solidFill>
                <a:srgbClr val="C00000"/>
              </a:solidFill>
            </a:endParaRPr>
          </a:p>
        </p:txBody>
      </p:sp>
    </p:spTree>
    <p:extLst>
      <p:ext uri="{BB962C8B-B14F-4D97-AF65-F5344CB8AC3E}">
        <p14:creationId xmlns:p14="http://schemas.microsoft.com/office/powerpoint/2010/main" val="991157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C35251F-7782-4BC2-9355-C95F1FA8CAF3}"/>
              </a:ext>
            </a:extLst>
          </p:cNvPr>
          <p:cNvPicPr>
            <a:picLocks noChangeAspect="1"/>
          </p:cNvPicPr>
          <p:nvPr/>
        </p:nvPicPr>
        <p:blipFill>
          <a:blip r:embed="rId3">
            <a:alphaModFix amt="19999"/>
          </a:blip>
          <a:srcRect t="24942" b="24942"/>
          <a:stretch>
            <a:fillRect/>
          </a:stretch>
        </p:blipFill>
        <p:spPr>
          <a:xfrm>
            <a:off x="0" y="-1"/>
            <a:ext cx="18288000" cy="5143501"/>
          </a:xfrm>
          <a:prstGeom prst="rect">
            <a:avLst/>
          </a:prstGeom>
        </p:spPr>
      </p:pic>
      <p:pic>
        <p:nvPicPr>
          <p:cNvPr id="6" name="Picture 17">
            <a:extLst>
              <a:ext uri="{FF2B5EF4-FFF2-40B4-BE49-F238E27FC236}">
                <a16:creationId xmlns:a16="http://schemas.microsoft.com/office/drawing/2014/main" id="{16DFD42D-64BB-42B2-8CB3-1051AF2183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703">
            <a:off x="4096144" y="1357923"/>
            <a:ext cx="4501568" cy="3488715"/>
          </a:xfrm>
          <a:prstGeom prst="rect">
            <a:avLst/>
          </a:prstGeom>
        </p:spPr>
      </p:pic>
      <p:pic>
        <p:nvPicPr>
          <p:cNvPr id="2" name="Picture 15">
            <a:extLst>
              <a:ext uri="{FF2B5EF4-FFF2-40B4-BE49-F238E27FC236}">
                <a16:creationId xmlns:a16="http://schemas.microsoft.com/office/drawing/2014/main" id="{4418E256-B61D-48D4-99DB-32422AC3BF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930" y="1291013"/>
            <a:ext cx="3094269" cy="2914650"/>
          </a:xfrm>
          <a:prstGeom prst="rect">
            <a:avLst/>
          </a:prstGeom>
        </p:spPr>
      </p:pic>
      <p:sp>
        <p:nvSpPr>
          <p:cNvPr id="3" name="Rectangle 2">
            <a:extLst>
              <a:ext uri="{FF2B5EF4-FFF2-40B4-BE49-F238E27FC236}">
                <a16:creationId xmlns:a16="http://schemas.microsoft.com/office/drawing/2014/main" id="{3F5CAB4A-88BE-4D06-8700-E62EA0F4271B}"/>
              </a:ext>
            </a:extLst>
          </p:cNvPr>
          <p:cNvSpPr/>
          <p:nvPr/>
        </p:nvSpPr>
        <p:spPr>
          <a:xfrm>
            <a:off x="2286000" y="5506703"/>
            <a:ext cx="15466447" cy="3356303"/>
          </a:xfrm>
          <a:prstGeom prst="rect">
            <a:avLst/>
          </a:prstGeom>
        </p:spPr>
        <p:txBody>
          <a:bodyPr wrap="square">
            <a:spAutoFit/>
          </a:bodyPr>
          <a:lstStyle/>
          <a:p>
            <a:pPr marR="0" lvl="0" algn="just" rtl="1">
              <a:lnSpc>
                <a:spcPct val="107000"/>
              </a:lnSpc>
              <a:spcBef>
                <a:spcPts val="0"/>
              </a:spcBef>
              <a:spcAft>
                <a:spcPts val="0"/>
              </a:spcAft>
            </a:pPr>
            <a:r>
              <a:rPr lang="ar-SA"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ضمان </a:t>
            </a:r>
            <a:r>
              <a:rPr lang="ar-SA" sz="4000" b="1" dirty="0">
                <a:solidFill>
                  <a:srgbClr val="000000"/>
                </a:solidFill>
                <a:latin typeface="Calibri" panose="020F0502020204030204" pitchFamily="34" charset="0"/>
                <a:ea typeface="Calibri" panose="020F0502020204030204" pitchFamily="34" charset="0"/>
                <a:cs typeface="Calibri Light" panose="020F0302020204030204" pitchFamily="34" charset="0"/>
              </a:rPr>
              <a:t>مشاركة النساء والفتيات بالأبحاث البيئية والمؤتمرات العلمية </a:t>
            </a:r>
            <a:r>
              <a:rPr lang="ar-SA"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المختصة بتغير المناخ، </a:t>
            </a:r>
            <a:r>
              <a:rPr lang="ar-SA" sz="4000" b="1" dirty="0">
                <a:solidFill>
                  <a:srgbClr val="000000"/>
                </a:solidFill>
                <a:latin typeface="Calibri" panose="020F0502020204030204" pitchFamily="34" charset="0"/>
                <a:ea typeface="Calibri" panose="020F0502020204030204" pitchFamily="34" charset="0"/>
                <a:cs typeface="Calibri Light" panose="020F0302020204030204" pitchFamily="34" charset="0"/>
              </a:rPr>
              <a:t>وتشجيع النساء والفتيات للتخصص في مجال العلوم الحيوية والبيئية والهندسة والتكنولوجيا </a:t>
            </a:r>
            <a:r>
              <a:rPr lang="ar-SA" sz="4000" dirty="0">
                <a:solidFill>
                  <a:srgbClr val="000000"/>
                </a:solidFill>
                <a:latin typeface="Calibri" panose="020F0502020204030204" pitchFamily="34" charset="0"/>
                <a:ea typeface="Calibri" panose="020F0502020204030204" pitchFamily="34" charset="0"/>
                <a:cs typeface="Calibri Light" panose="020F0302020204030204" pitchFamily="34" charset="0"/>
              </a:rPr>
              <a:t>لطرح حلول ابداعية لقضية التدهور البيئي وتغير المناخ، وللاستجابة لمتطلبات التطور العلمي في مجال التعامل مع الآثار البيئية لتغير المناخ. </a:t>
            </a:r>
            <a:endParaRPr lang="ar-EG" sz="4000" dirty="0">
              <a:solidFill>
                <a:srgbClr val="000000"/>
              </a:solidFill>
              <a:latin typeface="Calibri" panose="020F0502020204030204" pitchFamily="34" charset="0"/>
              <a:ea typeface="Calibri" panose="020F0502020204030204" pitchFamily="34" charset="0"/>
              <a:cs typeface="Calibri Light" panose="020F0302020204030204" pitchFamily="34" charset="0"/>
            </a:endParaRPr>
          </a:p>
          <a:p>
            <a:pPr marR="0" lvl="0" algn="just" rtl="1">
              <a:lnSpc>
                <a:spcPct val="107000"/>
              </a:lnSpc>
              <a:spcBef>
                <a:spcPts val="0"/>
              </a:spcBef>
              <a:spcAft>
                <a:spcPts val="0"/>
              </a:spcAft>
            </a:pPr>
            <a:endParaRPr lang="en-US" sz="4000" dirty="0">
              <a:solidFill>
                <a:srgbClr val="000000"/>
              </a:solidFill>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16B5F4D8-CCB8-4E55-BE44-FD64387534A7}"/>
              </a:ext>
            </a:extLst>
          </p:cNvPr>
          <p:cNvSpPr/>
          <p:nvPr/>
        </p:nvSpPr>
        <p:spPr>
          <a:xfrm>
            <a:off x="4008669" y="2748338"/>
            <a:ext cx="4676518" cy="707886"/>
          </a:xfrm>
          <a:prstGeom prst="rect">
            <a:avLst/>
          </a:prstGeom>
        </p:spPr>
        <p:txBody>
          <a:bodyPr wrap="square">
            <a:spAutoFit/>
          </a:bodyPr>
          <a:lstStyle/>
          <a:p>
            <a:pPr algn="ctr"/>
            <a:r>
              <a:rPr lang="ar-EG" sz="4000" b="1" dirty="0">
                <a:solidFill>
                  <a:srgbClr val="C00000"/>
                </a:solidFill>
              </a:rPr>
              <a:t>مسار البيئة وتغير المناخ</a:t>
            </a:r>
            <a:endParaRPr lang="en-US" sz="4000" b="1" dirty="0">
              <a:solidFill>
                <a:srgbClr val="C00000"/>
              </a:solidFill>
            </a:endParaRPr>
          </a:p>
        </p:txBody>
      </p:sp>
    </p:spTree>
    <p:extLst>
      <p:ext uri="{BB962C8B-B14F-4D97-AF65-F5344CB8AC3E}">
        <p14:creationId xmlns:p14="http://schemas.microsoft.com/office/powerpoint/2010/main" val="268629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234B180-F017-49D0-90BF-55869BDC5607}"/>
              </a:ext>
            </a:extLst>
          </p:cNvPr>
          <p:cNvPicPr>
            <a:picLocks noChangeAspect="1"/>
          </p:cNvPicPr>
          <p:nvPr/>
        </p:nvPicPr>
        <p:blipFill>
          <a:blip r:embed="rId3">
            <a:alphaModFix amt="19999"/>
          </a:blip>
          <a:srcRect t="24942" b="24942"/>
          <a:stretch>
            <a:fillRect/>
          </a:stretch>
        </p:blipFill>
        <p:spPr>
          <a:xfrm>
            <a:off x="0" y="-1"/>
            <a:ext cx="18288000" cy="5143501"/>
          </a:xfrm>
          <a:prstGeom prst="rect">
            <a:avLst/>
          </a:prstGeom>
        </p:spPr>
      </p:pic>
      <p:sp>
        <p:nvSpPr>
          <p:cNvPr id="2" name="Freeform 3">
            <a:extLst>
              <a:ext uri="{FF2B5EF4-FFF2-40B4-BE49-F238E27FC236}">
                <a16:creationId xmlns:a16="http://schemas.microsoft.com/office/drawing/2014/main" id="{A6C0D84E-5AA9-48B4-8217-E9488B9CBA56}"/>
              </a:ext>
            </a:extLst>
          </p:cNvPr>
          <p:cNvSpPr/>
          <p:nvPr/>
        </p:nvSpPr>
        <p:spPr>
          <a:xfrm>
            <a:off x="2743200" y="3041421"/>
            <a:ext cx="4038600" cy="3573726"/>
          </a:xfrm>
          <a:custGeom>
            <a:avLst/>
            <a:gdLst/>
            <a:ahLst/>
            <a:cxnLst/>
            <a:rect l="l" t="t" r="r" b="b"/>
            <a:pathLst>
              <a:path w="4958262" h="4573996">
                <a:moveTo>
                  <a:pt x="0" y="0"/>
                </a:moveTo>
                <a:lnTo>
                  <a:pt x="4958262" y="0"/>
                </a:lnTo>
                <a:lnTo>
                  <a:pt x="4958262" y="4573996"/>
                </a:lnTo>
                <a:lnTo>
                  <a:pt x="0" y="4573996"/>
                </a:lnTo>
                <a:lnTo>
                  <a:pt x="0" y="0"/>
                </a:lnTo>
                <a:close/>
              </a:path>
            </a:pathLst>
          </a:custGeom>
          <a:blipFill>
            <a:blip r:embed="rId4"/>
            <a:stretch>
              <a:fillRect/>
            </a:stretch>
          </a:blipFill>
        </p:spPr>
        <p:txBody>
          <a:bodyPr/>
          <a:lstStyle/>
          <a:p>
            <a:endParaRPr lang="en-US"/>
          </a:p>
        </p:txBody>
      </p:sp>
      <p:sp>
        <p:nvSpPr>
          <p:cNvPr id="3" name="TextBox 2">
            <a:extLst>
              <a:ext uri="{FF2B5EF4-FFF2-40B4-BE49-F238E27FC236}">
                <a16:creationId xmlns:a16="http://schemas.microsoft.com/office/drawing/2014/main" id="{E308B09D-1C54-49CC-A24F-E0FCF61D53DC}"/>
              </a:ext>
            </a:extLst>
          </p:cNvPr>
          <p:cNvSpPr txBox="1"/>
          <p:nvPr/>
        </p:nvSpPr>
        <p:spPr>
          <a:xfrm>
            <a:off x="6553200" y="4166565"/>
            <a:ext cx="7162800" cy="1323439"/>
          </a:xfrm>
          <a:prstGeom prst="rect">
            <a:avLst/>
          </a:prstGeom>
          <a:noFill/>
        </p:spPr>
        <p:txBody>
          <a:bodyPr wrap="square" rtlCol="0">
            <a:spAutoFit/>
          </a:bodyPr>
          <a:lstStyle/>
          <a:p>
            <a:pPr algn="ctr"/>
            <a:r>
              <a:rPr lang="ar-EG" sz="8000" dirty="0">
                <a:cs typeface="Akhbar MT" pitchFamily="2" charset="-78"/>
              </a:rPr>
              <a:t>شكرا</a:t>
            </a:r>
            <a:endParaRPr lang="en-US" sz="8000" dirty="0">
              <a:cs typeface="Akhbar MT" pitchFamily="2" charset="-78"/>
            </a:endParaRPr>
          </a:p>
        </p:txBody>
      </p:sp>
    </p:spTree>
    <p:extLst>
      <p:ext uri="{BB962C8B-B14F-4D97-AF65-F5344CB8AC3E}">
        <p14:creationId xmlns:p14="http://schemas.microsoft.com/office/powerpoint/2010/main" val="3004741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blip>
          <a:srcRect t="24942" b="24942"/>
          <a:stretch>
            <a:fillRect/>
          </a:stretch>
        </p:blipFill>
        <p:spPr>
          <a:xfrm>
            <a:off x="0" y="0"/>
            <a:ext cx="18288000" cy="6112034"/>
          </a:xfrm>
          <a:prstGeom prst="rect">
            <a:avLst/>
          </a:prstGeom>
        </p:spPr>
      </p:pic>
      <p:sp>
        <p:nvSpPr>
          <p:cNvPr id="3" name="AutoShape 3"/>
          <p:cNvSpPr/>
          <p:nvPr/>
        </p:nvSpPr>
        <p:spPr>
          <a:xfrm rot="-5400000">
            <a:off x="559969" y="6069022"/>
            <a:ext cx="837248" cy="0"/>
          </a:xfrm>
          <a:prstGeom prst="line">
            <a:avLst/>
          </a:prstGeom>
          <a:ln w="76200" cap="flat">
            <a:solidFill>
              <a:srgbClr val="3EDAD8"/>
            </a:solidFill>
            <a:prstDash val="solid"/>
            <a:headEnd type="none" w="sm" len="sm"/>
            <a:tailEnd type="none" w="sm" len="sm"/>
          </a:ln>
        </p:spPr>
        <p:txBody>
          <a:bodyPr/>
          <a:lstStyle/>
          <a:p>
            <a:endParaRPr lang="en-US"/>
          </a:p>
        </p:txBody>
      </p:sp>
      <p:sp>
        <p:nvSpPr>
          <p:cNvPr id="4" name="AutoShape 4"/>
          <p:cNvSpPr/>
          <p:nvPr/>
        </p:nvSpPr>
        <p:spPr>
          <a:xfrm>
            <a:off x="228599" y="6094883"/>
            <a:ext cx="17754597" cy="19181"/>
          </a:xfrm>
          <a:prstGeom prst="line">
            <a:avLst/>
          </a:prstGeom>
          <a:ln w="76200" cap="flat">
            <a:solidFill>
              <a:srgbClr val="3EDAD8"/>
            </a:solidFill>
            <a:prstDash val="solid"/>
            <a:headEnd type="none" w="sm" len="sm"/>
            <a:tailEnd type="none" w="sm" len="sm"/>
          </a:ln>
        </p:spPr>
        <p:txBody>
          <a:bodyPr/>
          <a:lstStyle/>
          <a:p>
            <a:endParaRPr lang="en-US"/>
          </a:p>
        </p:txBody>
      </p:sp>
      <p:sp>
        <p:nvSpPr>
          <p:cNvPr id="5" name="TextBox 5"/>
          <p:cNvSpPr txBox="1"/>
          <p:nvPr/>
        </p:nvSpPr>
        <p:spPr>
          <a:xfrm>
            <a:off x="-418361" y="6714354"/>
            <a:ext cx="2676631" cy="381579"/>
          </a:xfrm>
          <a:prstGeom prst="rect">
            <a:avLst/>
          </a:prstGeom>
        </p:spPr>
        <p:txBody>
          <a:bodyPr lIns="0" tIns="0" rIns="0" bIns="0" rtlCol="0" anchor="t">
            <a:spAutoFit/>
          </a:bodyPr>
          <a:lstStyle/>
          <a:p>
            <a:pPr algn="ctr">
              <a:lnSpc>
                <a:spcPts val="3299"/>
              </a:lnSpc>
            </a:pPr>
            <a:r>
              <a:rPr lang="ar-EG" sz="2199" b="1" spc="65" dirty="0">
                <a:latin typeface="Aileron Regular"/>
              </a:rPr>
              <a:t>2017</a:t>
            </a:r>
            <a:endParaRPr lang="en-US" sz="2199" b="1" spc="65" dirty="0">
              <a:latin typeface="Aileron Regular"/>
            </a:endParaRPr>
          </a:p>
        </p:txBody>
      </p:sp>
      <p:sp>
        <p:nvSpPr>
          <p:cNvPr id="6" name="TextBox 6"/>
          <p:cNvSpPr txBox="1"/>
          <p:nvPr/>
        </p:nvSpPr>
        <p:spPr>
          <a:xfrm>
            <a:off x="935899" y="7951721"/>
            <a:ext cx="2678438" cy="804772"/>
          </a:xfrm>
          <a:prstGeom prst="rect">
            <a:avLst/>
          </a:prstGeom>
        </p:spPr>
        <p:txBody>
          <a:bodyPr lIns="0" tIns="0" rIns="0" bIns="0" rtlCol="0" anchor="t">
            <a:spAutoFit/>
          </a:bodyPr>
          <a:lstStyle/>
          <a:p>
            <a:pPr algn="ctr" rtl="1">
              <a:lnSpc>
                <a:spcPts val="3299"/>
              </a:lnSpc>
            </a:pPr>
            <a:r>
              <a:rPr lang="ar-EG" sz="2199" b="1" spc="65" dirty="0">
                <a:latin typeface="Aileron Regular"/>
              </a:rPr>
              <a:t>2018</a:t>
            </a:r>
          </a:p>
          <a:p>
            <a:pPr algn="ctr" rtl="1">
              <a:lnSpc>
                <a:spcPts val="3299"/>
              </a:lnSpc>
            </a:pPr>
            <a:endParaRPr lang="en-US" sz="2199" b="1" spc="65" dirty="0">
              <a:solidFill>
                <a:schemeClr val="accent5"/>
              </a:solidFill>
              <a:latin typeface="Aileron Regular"/>
            </a:endParaRPr>
          </a:p>
        </p:txBody>
      </p:sp>
      <p:sp>
        <p:nvSpPr>
          <p:cNvPr id="7" name="TextBox 7"/>
          <p:cNvSpPr txBox="1"/>
          <p:nvPr/>
        </p:nvSpPr>
        <p:spPr>
          <a:xfrm>
            <a:off x="2654570" y="6608780"/>
            <a:ext cx="2676631" cy="382905"/>
          </a:xfrm>
          <a:prstGeom prst="rect">
            <a:avLst/>
          </a:prstGeom>
        </p:spPr>
        <p:txBody>
          <a:bodyPr lIns="0" tIns="0" rIns="0" bIns="0" rtlCol="0" anchor="t">
            <a:spAutoFit/>
          </a:bodyPr>
          <a:lstStyle/>
          <a:p>
            <a:pPr algn="ctr">
              <a:lnSpc>
                <a:spcPts val="3299"/>
              </a:lnSpc>
            </a:pPr>
            <a:r>
              <a:rPr lang="ar-EG" sz="2199" b="1" spc="65" dirty="0">
                <a:solidFill>
                  <a:srgbClr val="00B050"/>
                </a:solidFill>
                <a:latin typeface="Aileron Regular"/>
              </a:rPr>
              <a:t>2019</a:t>
            </a:r>
            <a:endParaRPr lang="en-US" sz="2199" b="1" spc="65" dirty="0">
              <a:solidFill>
                <a:srgbClr val="00B050"/>
              </a:solidFill>
              <a:latin typeface="Aileron Regular"/>
            </a:endParaRPr>
          </a:p>
        </p:txBody>
      </p:sp>
      <p:sp>
        <p:nvSpPr>
          <p:cNvPr id="8" name="TextBox 8"/>
          <p:cNvSpPr txBox="1"/>
          <p:nvPr/>
        </p:nvSpPr>
        <p:spPr>
          <a:xfrm>
            <a:off x="4276190" y="5172335"/>
            <a:ext cx="2676631" cy="381579"/>
          </a:xfrm>
          <a:prstGeom prst="rect">
            <a:avLst/>
          </a:prstGeom>
        </p:spPr>
        <p:txBody>
          <a:bodyPr lIns="0" tIns="0" rIns="0" bIns="0" rtlCol="0" anchor="t">
            <a:spAutoFit/>
          </a:bodyPr>
          <a:lstStyle/>
          <a:p>
            <a:pPr algn="ctr">
              <a:lnSpc>
                <a:spcPts val="3299"/>
              </a:lnSpc>
            </a:pPr>
            <a:r>
              <a:rPr lang="ar-EG" sz="2199" b="1" spc="65" dirty="0">
                <a:solidFill>
                  <a:srgbClr val="00B050"/>
                </a:solidFill>
                <a:latin typeface="Aileron Regular"/>
              </a:rPr>
              <a:t>2020</a:t>
            </a:r>
            <a:endParaRPr lang="en-US" sz="2199" b="1" spc="65" dirty="0">
              <a:solidFill>
                <a:srgbClr val="00B050"/>
              </a:solidFill>
              <a:latin typeface="Aileron Regular"/>
            </a:endParaRPr>
          </a:p>
        </p:txBody>
      </p:sp>
      <p:sp>
        <p:nvSpPr>
          <p:cNvPr id="9" name="TextBox 9"/>
          <p:cNvSpPr txBox="1"/>
          <p:nvPr/>
        </p:nvSpPr>
        <p:spPr>
          <a:xfrm>
            <a:off x="7603524" y="6725916"/>
            <a:ext cx="2676631" cy="381579"/>
          </a:xfrm>
          <a:prstGeom prst="rect">
            <a:avLst/>
          </a:prstGeom>
        </p:spPr>
        <p:txBody>
          <a:bodyPr lIns="0" tIns="0" rIns="0" bIns="0" rtlCol="0" anchor="t">
            <a:spAutoFit/>
          </a:bodyPr>
          <a:lstStyle/>
          <a:p>
            <a:pPr algn="ctr">
              <a:lnSpc>
                <a:spcPts val="3299"/>
              </a:lnSpc>
            </a:pPr>
            <a:r>
              <a:rPr lang="ar-EG" sz="2199" b="1" spc="65" dirty="0">
                <a:solidFill>
                  <a:srgbClr val="00B050"/>
                </a:solidFill>
                <a:latin typeface="Aileron Regular"/>
              </a:rPr>
              <a:t>2021</a:t>
            </a:r>
            <a:endParaRPr lang="en-US" sz="2199" b="1" spc="65" dirty="0">
              <a:solidFill>
                <a:srgbClr val="00B050"/>
              </a:solidFill>
              <a:latin typeface="Aileron Regular"/>
            </a:endParaRPr>
          </a:p>
        </p:txBody>
      </p:sp>
      <p:sp>
        <p:nvSpPr>
          <p:cNvPr id="10" name="TextBox 10"/>
          <p:cNvSpPr txBox="1"/>
          <p:nvPr/>
        </p:nvSpPr>
        <p:spPr>
          <a:xfrm>
            <a:off x="10303347" y="5079464"/>
            <a:ext cx="2676631" cy="382905"/>
          </a:xfrm>
          <a:prstGeom prst="rect">
            <a:avLst/>
          </a:prstGeom>
        </p:spPr>
        <p:txBody>
          <a:bodyPr lIns="0" tIns="0" rIns="0" bIns="0" rtlCol="0" anchor="t">
            <a:spAutoFit/>
          </a:bodyPr>
          <a:lstStyle/>
          <a:p>
            <a:pPr algn="ctr">
              <a:lnSpc>
                <a:spcPts val="3299"/>
              </a:lnSpc>
            </a:pPr>
            <a:r>
              <a:rPr lang="ar-EG" sz="2199" b="1" spc="65" dirty="0">
                <a:solidFill>
                  <a:srgbClr val="00B050"/>
                </a:solidFill>
                <a:latin typeface="Aileron Regular"/>
              </a:rPr>
              <a:t>2022</a:t>
            </a:r>
            <a:endParaRPr lang="en-US" sz="2199" b="1" spc="65" dirty="0">
              <a:solidFill>
                <a:srgbClr val="00B050"/>
              </a:solidFill>
              <a:latin typeface="Aileron Regular"/>
            </a:endParaRPr>
          </a:p>
        </p:txBody>
      </p:sp>
      <p:sp>
        <p:nvSpPr>
          <p:cNvPr id="11" name="TextBox 11"/>
          <p:cNvSpPr txBox="1"/>
          <p:nvPr/>
        </p:nvSpPr>
        <p:spPr>
          <a:xfrm>
            <a:off x="12264315" y="6538054"/>
            <a:ext cx="2676631" cy="2074350"/>
          </a:xfrm>
          <a:prstGeom prst="rect">
            <a:avLst/>
          </a:prstGeom>
        </p:spPr>
        <p:txBody>
          <a:bodyPr lIns="0" tIns="0" rIns="0" bIns="0" rtlCol="0" anchor="t">
            <a:spAutoFit/>
          </a:bodyPr>
          <a:lstStyle/>
          <a:p>
            <a:pPr algn="ctr">
              <a:lnSpc>
                <a:spcPts val="3299"/>
              </a:lnSpc>
            </a:pPr>
            <a:r>
              <a:rPr lang="ar-EG" sz="2199" b="1" spc="65" dirty="0">
                <a:solidFill>
                  <a:srgbClr val="C00000"/>
                </a:solidFill>
                <a:latin typeface="Aileron Regular"/>
              </a:rPr>
              <a:t>2023</a:t>
            </a:r>
          </a:p>
          <a:p>
            <a:pPr algn="ctr">
              <a:lnSpc>
                <a:spcPts val="3299"/>
              </a:lnSpc>
            </a:pPr>
            <a:r>
              <a:rPr lang="ar-EG" sz="2199" b="1" spc="65" dirty="0">
                <a:latin typeface="Aileron Regular"/>
              </a:rPr>
              <a:t>إطلاق نتائج إعداد المراجعة الإقليمية الأولى وتحديث أجندة تنمية المرأة في المنطقة العربية</a:t>
            </a:r>
            <a:endParaRPr lang="en-US" sz="2199" b="1" spc="65" dirty="0">
              <a:latin typeface="Aileron Regular"/>
            </a:endParaRPr>
          </a:p>
        </p:txBody>
      </p:sp>
      <p:sp>
        <p:nvSpPr>
          <p:cNvPr id="13" name="TextBox 13"/>
          <p:cNvSpPr txBox="1"/>
          <p:nvPr/>
        </p:nvSpPr>
        <p:spPr>
          <a:xfrm>
            <a:off x="3048847" y="1599247"/>
            <a:ext cx="12246346" cy="1205458"/>
          </a:xfrm>
          <a:prstGeom prst="rect">
            <a:avLst/>
          </a:prstGeom>
        </p:spPr>
        <p:txBody>
          <a:bodyPr lIns="0" tIns="0" rIns="0" bIns="0" rtlCol="0" anchor="t">
            <a:spAutoFit/>
          </a:bodyPr>
          <a:lstStyle/>
          <a:p>
            <a:pPr algn="ctr">
              <a:lnSpc>
                <a:spcPts val="4680"/>
              </a:lnSpc>
            </a:pPr>
            <a:r>
              <a:rPr lang="ar-EG" sz="4400" b="1" spc="107" dirty="0">
                <a:solidFill>
                  <a:schemeClr val="tx2">
                    <a:lumMod val="75000"/>
                  </a:schemeClr>
                </a:solidFill>
                <a:latin typeface="Aileron Heavy Bold"/>
              </a:rPr>
              <a:t>الفترة التي تغطيها مراجعة بيجين+30 </a:t>
            </a:r>
          </a:p>
          <a:p>
            <a:pPr algn="ctr">
              <a:lnSpc>
                <a:spcPts val="4680"/>
              </a:lnSpc>
            </a:pPr>
            <a:r>
              <a:rPr lang="ar-EG" sz="4400" b="1" spc="107" dirty="0">
                <a:solidFill>
                  <a:schemeClr val="tx2">
                    <a:lumMod val="75000"/>
                  </a:schemeClr>
                </a:solidFill>
                <a:latin typeface="Aileron Heavy Bold"/>
              </a:rPr>
              <a:t>و المراجعة الإقليمية الأولى لأجندة تنمية المرأة العربية +5</a:t>
            </a:r>
            <a:endParaRPr lang="en-US" sz="4400" b="1" spc="107" dirty="0">
              <a:solidFill>
                <a:schemeClr val="tx2">
                  <a:lumMod val="75000"/>
                </a:schemeClr>
              </a:solidFill>
              <a:latin typeface="Aileron Heavy Bold"/>
            </a:endParaRPr>
          </a:p>
        </p:txBody>
      </p:sp>
      <p:grpSp>
        <p:nvGrpSpPr>
          <p:cNvPr id="15" name="Group 15"/>
          <p:cNvGrpSpPr/>
          <p:nvPr/>
        </p:nvGrpSpPr>
        <p:grpSpPr>
          <a:xfrm>
            <a:off x="16192500" y="10137246"/>
            <a:ext cx="2283181" cy="167947"/>
            <a:chOff x="0" y="0"/>
            <a:chExt cx="601332" cy="44233"/>
          </a:xfrm>
        </p:grpSpPr>
        <p:sp>
          <p:nvSpPr>
            <p:cNvPr id="16" name="Freeform 16"/>
            <p:cNvSpPr/>
            <p:nvPr/>
          </p:nvSpPr>
          <p:spPr>
            <a:xfrm>
              <a:off x="0" y="0"/>
              <a:ext cx="601332" cy="44233"/>
            </a:xfrm>
            <a:custGeom>
              <a:avLst/>
              <a:gdLst/>
              <a:ahLst/>
              <a:cxnLst/>
              <a:rect l="l" t="t" r="r" b="b"/>
              <a:pathLst>
                <a:path w="601332" h="44233">
                  <a:moveTo>
                    <a:pt x="0" y="0"/>
                  </a:moveTo>
                  <a:lnTo>
                    <a:pt x="601332" y="0"/>
                  </a:lnTo>
                  <a:lnTo>
                    <a:pt x="601332" y="44233"/>
                  </a:lnTo>
                  <a:lnTo>
                    <a:pt x="0" y="44233"/>
                  </a:lnTo>
                  <a:close/>
                </a:path>
              </a:pathLst>
            </a:custGeom>
            <a:solidFill>
              <a:srgbClr val="3EDAD8"/>
            </a:solidFill>
          </p:spPr>
          <p:txBody>
            <a:bodyPr/>
            <a:lstStyle/>
            <a:p>
              <a:endParaRPr lang="en-US"/>
            </a:p>
          </p:txBody>
        </p:sp>
        <p:sp>
          <p:nvSpPr>
            <p:cNvPr id="17" name="TextBox 17"/>
            <p:cNvSpPr txBox="1"/>
            <p:nvPr/>
          </p:nvSpPr>
          <p:spPr>
            <a:xfrm>
              <a:off x="0" y="-57150"/>
              <a:ext cx="812800" cy="869950"/>
            </a:xfrm>
            <a:prstGeom prst="rect">
              <a:avLst/>
            </a:prstGeom>
          </p:spPr>
          <p:txBody>
            <a:bodyPr lIns="50800" tIns="50800" rIns="50800" bIns="50800" rtlCol="0" anchor="ctr"/>
            <a:lstStyle/>
            <a:p>
              <a:pPr algn="ctr">
                <a:lnSpc>
                  <a:spcPts val="3299"/>
                </a:lnSpc>
              </a:pPr>
              <a:endParaRPr/>
            </a:p>
          </p:txBody>
        </p:sp>
      </p:grpSp>
      <p:grpSp>
        <p:nvGrpSpPr>
          <p:cNvPr id="18" name="Group 18"/>
          <p:cNvGrpSpPr/>
          <p:nvPr/>
        </p:nvGrpSpPr>
        <p:grpSpPr>
          <a:xfrm>
            <a:off x="0" y="0"/>
            <a:ext cx="16192500" cy="172508"/>
            <a:chOff x="0" y="0"/>
            <a:chExt cx="4264691" cy="45434"/>
          </a:xfrm>
        </p:grpSpPr>
        <p:sp>
          <p:nvSpPr>
            <p:cNvPr id="19" name="Freeform 19"/>
            <p:cNvSpPr/>
            <p:nvPr/>
          </p:nvSpPr>
          <p:spPr>
            <a:xfrm>
              <a:off x="0" y="0"/>
              <a:ext cx="4264691" cy="45434"/>
            </a:xfrm>
            <a:custGeom>
              <a:avLst/>
              <a:gdLst/>
              <a:ahLst/>
              <a:cxnLst/>
              <a:rect l="l" t="t" r="r" b="b"/>
              <a:pathLst>
                <a:path w="4264691" h="45434">
                  <a:moveTo>
                    <a:pt x="0" y="0"/>
                  </a:moveTo>
                  <a:lnTo>
                    <a:pt x="4264691" y="0"/>
                  </a:lnTo>
                  <a:lnTo>
                    <a:pt x="4264691" y="45434"/>
                  </a:lnTo>
                  <a:lnTo>
                    <a:pt x="0" y="45434"/>
                  </a:lnTo>
                  <a:close/>
                </a:path>
              </a:pathLst>
            </a:custGeom>
            <a:solidFill>
              <a:srgbClr val="3EDAD8"/>
            </a:solidFill>
          </p:spPr>
          <p:txBody>
            <a:bodyPr/>
            <a:lstStyle/>
            <a:p>
              <a:endParaRPr lang="en-US"/>
            </a:p>
          </p:txBody>
        </p:sp>
        <p:sp>
          <p:nvSpPr>
            <p:cNvPr id="20" name="TextBox 20"/>
            <p:cNvSpPr txBox="1"/>
            <p:nvPr/>
          </p:nvSpPr>
          <p:spPr>
            <a:xfrm>
              <a:off x="0" y="-57150"/>
              <a:ext cx="812800" cy="869950"/>
            </a:xfrm>
            <a:prstGeom prst="rect">
              <a:avLst/>
            </a:prstGeom>
          </p:spPr>
          <p:txBody>
            <a:bodyPr lIns="50800" tIns="50800" rIns="50800" bIns="50800" rtlCol="0" anchor="ctr"/>
            <a:lstStyle/>
            <a:p>
              <a:pPr algn="ctr">
                <a:lnSpc>
                  <a:spcPts val="3299"/>
                </a:lnSpc>
              </a:pPr>
              <a:endParaRPr/>
            </a:p>
          </p:txBody>
        </p:sp>
      </p:grpSp>
      <p:sp>
        <p:nvSpPr>
          <p:cNvPr id="21" name="AutoShape 21"/>
          <p:cNvSpPr/>
          <p:nvPr/>
        </p:nvSpPr>
        <p:spPr>
          <a:xfrm rot="-5400000">
            <a:off x="1839646" y="6508274"/>
            <a:ext cx="837248" cy="0"/>
          </a:xfrm>
          <a:prstGeom prst="line">
            <a:avLst/>
          </a:prstGeom>
          <a:ln w="76200" cap="flat">
            <a:solidFill>
              <a:srgbClr val="3EDAD8"/>
            </a:solidFill>
            <a:prstDash val="solid"/>
            <a:headEnd type="none" w="sm" len="sm"/>
            <a:tailEnd type="none" w="sm" len="sm"/>
          </a:ln>
        </p:spPr>
        <p:txBody>
          <a:bodyPr/>
          <a:lstStyle/>
          <a:p>
            <a:endParaRPr lang="en-US"/>
          </a:p>
        </p:txBody>
      </p:sp>
      <p:sp>
        <p:nvSpPr>
          <p:cNvPr id="22" name="AutoShape 22"/>
          <p:cNvSpPr/>
          <p:nvPr/>
        </p:nvSpPr>
        <p:spPr>
          <a:xfrm rot="-5400000">
            <a:off x="3500021" y="6004976"/>
            <a:ext cx="837248" cy="0"/>
          </a:xfrm>
          <a:prstGeom prst="line">
            <a:avLst/>
          </a:prstGeom>
          <a:ln w="76200" cap="flat">
            <a:solidFill>
              <a:srgbClr val="3EDAD8"/>
            </a:solidFill>
            <a:prstDash val="solid"/>
            <a:headEnd type="none" w="sm" len="sm"/>
            <a:tailEnd type="none" w="sm" len="sm"/>
          </a:ln>
        </p:spPr>
        <p:txBody>
          <a:bodyPr/>
          <a:lstStyle/>
          <a:p>
            <a:endParaRPr lang="en-US"/>
          </a:p>
        </p:txBody>
      </p:sp>
      <p:sp>
        <p:nvSpPr>
          <p:cNvPr id="23" name="AutoShape 23"/>
          <p:cNvSpPr/>
          <p:nvPr/>
        </p:nvSpPr>
        <p:spPr>
          <a:xfrm rot="-5400000">
            <a:off x="5151692" y="6272586"/>
            <a:ext cx="837248" cy="0"/>
          </a:xfrm>
          <a:prstGeom prst="line">
            <a:avLst/>
          </a:prstGeom>
          <a:ln w="76200" cap="flat">
            <a:solidFill>
              <a:srgbClr val="3EDAD8"/>
            </a:solidFill>
            <a:prstDash val="solid"/>
            <a:headEnd type="none" w="sm" len="sm"/>
            <a:tailEnd type="none" w="sm" len="sm"/>
          </a:ln>
        </p:spPr>
        <p:txBody>
          <a:bodyPr/>
          <a:lstStyle/>
          <a:p>
            <a:endParaRPr lang="en-US"/>
          </a:p>
        </p:txBody>
      </p:sp>
      <p:sp>
        <p:nvSpPr>
          <p:cNvPr id="24" name="AutoShape 24"/>
          <p:cNvSpPr/>
          <p:nvPr/>
        </p:nvSpPr>
        <p:spPr>
          <a:xfrm rot="-5400000">
            <a:off x="8543768" y="6270372"/>
            <a:ext cx="837248" cy="0"/>
          </a:xfrm>
          <a:prstGeom prst="line">
            <a:avLst/>
          </a:prstGeom>
          <a:ln w="76200" cap="flat">
            <a:solidFill>
              <a:srgbClr val="3EDAD8"/>
            </a:solidFill>
            <a:prstDash val="solid"/>
            <a:headEnd type="none" w="sm" len="sm"/>
            <a:tailEnd type="none" w="sm" len="sm"/>
          </a:ln>
        </p:spPr>
        <p:txBody>
          <a:bodyPr/>
          <a:lstStyle/>
          <a:p>
            <a:endParaRPr lang="en-US"/>
          </a:p>
        </p:txBody>
      </p:sp>
      <p:sp>
        <p:nvSpPr>
          <p:cNvPr id="25" name="AutoShape 25"/>
          <p:cNvSpPr/>
          <p:nvPr/>
        </p:nvSpPr>
        <p:spPr>
          <a:xfrm rot="-5400000">
            <a:off x="11327051" y="6069022"/>
            <a:ext cx="837248" cy="0"/>
          </a:xfrm>
          <a:prstGeom prst="line">
            <a:avLst/>
          </a:prstGeom>
          <a:ln w="76200" cap="flat">
            <a:solidFill>
              <a:srgbClr val="3EDAD8"/>
            </a:solidFill>
            <a:prstDash val="solid"/>
            <a:headEnd type="none" w="sm" len="sm"/>
            <a:tailEnd type="none" w="sm" len="sm"/>
          </a:ln>
        </p:spPr>
        <p:txBody>
          <a:bodyPr/>
          <a:lstStyle/>
          <a:p>
            <a:endParaRPr lang="en-US"/>
          </a:p>
        </p:txBody>
      </p:sp>
      <p:grpSp>
        <p:nvGrpSpPr>
          <p:cNvPr id="26" name="Group 26"/>
          <p:cNvGrpSpPr/>
          <p:nvPr/>
        </p:nvGrpSpPr>
        <p:grpSpPr>
          <a:xfrm>
            <a:off x="1835064" y="6881451"/>
            <a:ext cx="880110" cy="880110"/>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DAD8"/>
            </a:solidFill>
          </p:spPr>
          <p:txBody>
            <a:bodyPr/>
            <a:lstStyle/>
            <a:p>
              <a:endParaRPr lang="en-US"/>
            </a:p>
          </p:txBody>
        </p:sp>
        <p:sp>
          <p:nvSpPr>
            <p:cNvPr id="28" name="TextBox 28"/>
            <p:cNvSpPr txBox="1"/>
            <p:nvPr/>
          </p:nvSpPr>
          <p:spPr>
            <a:xfrm>
              <a:off x="76200" y="-19050"/>
              <a:ext cx="660400" cy="755650"/>
            </a:xfrm>
            <a:prstGeom prst="rect">
              <a:avLst/>
            </a:prstGeom>
          </p:spPr>
          <p:txBody>
            <a:bodyPr lIns="50800" tIns="50800" rIns="50800" bIns="50800" rtlCol="0" anchor="ctr"/>
            <a:lstStyle/>
            <a:p>
              <a:pPr algn="ctr">
                <a:lnSpc>
                  <a:spcPts val="4800"/>
                </a:lnSpc>
              </a:pPr>
              <a:r>
                <a:rPr lang="en-US" sz="3200" spc="96">
                  <a:solidFill>
                    <a:srgbClr val="FFFFFF"/>
                  </a:solidFill>
                  <a:latin typeface="Aileron Regular"/>
                </a:rPr>
                <a:t>2</a:t>
              </a:r>
            </a:p>
          </p:txBody>
        </p:sp>
      </p:grpSp>
      <p:grpSp>
        <p:nvGrpSpPr>
          <p:cNvPr id="29" name="Group 29"/>
          <p:cNvGrpSpPr/>
          <p:nvPr/>
        </p:nvGrpSpPr>
        <p:grpSpPr>
          <a:xfrm>
            <a:off x="5130262" y="6695979"/>
            <a:ext cx="880110" cy="880110"/>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538A"/>
            </a:solidFill>
          </p:spPr>
          <p:txBody>
            <a:bodyPr/>
            <a:lstStyle/>
            <a:p>
              <a:endParaRPr lang="en-US"/>
            </a:p>
          </p:txBody>
        </p:sp>
        <p:sp>
          <p:nvSpPr>
            <p:cNvPr id="31" name="TextBox 31"/>
            <p:cNvSpPr txBox="1"/>
            <p:nvPr/>
          </p:nvSpPr>
          <p:spPr>
            <a:xfrm>
              <a:off x="76200" y="-19050"/>
              <a:ext cx="660400" cy="755650"/>
            </a:xfrm>
            <a:prstGeom prst="rect">
              <a:avLst/>
            </a:prstGeom>
          </p:spPr>
          <p:txBody>
            <a:bodyPr lIns="50800" tIns="50800" rIns="50800" bIns="50800" rtlCol="0" anchor="ctr"/>
            <a:lstStyle/>
            <a:p>
              <a:pPr algn="ctr">
                <a:lnSpc>
                  <a:spcPts val="4800"/>
                </a:lnSpc>
              </a:pPr>
              <a:r>
                <a:rPr lang="en-US" sz="3200" spc="96" dirty="0">
                  <a:solidFill>
                    <a:srgbClr val="FFFFFF"/>
                  </a:solidFill>
                  <a:latin typeface="Aileron Regular"/>
                </a:rPr>
                <a:t>4</a:t>
              </a:r>
            </a:p>
          </p:txBody>
        </p:sp>
      </p:grpSp>
      <p:grpSp>
        <p:nvGrpSpPr>
          <p:cNvPr id="32" name="Group 32"/>
          <p:cNvGrpSpPr/>
          <p:nvPr/>
        </p:nvGrpSpPr>
        <p:grpSpPr>
          <a:xfrm>
            <a:off x="11307584" y="6551630"/>
            <a:ext cx="876183" cy="880110"/>
            <a:chOff x="1812" y="-39883"/>
            <a:chExt cx="809173" cy="812800"/>
          </a:xfrm>
        </p:grpSpPr>
        <p:sp>
          <p:nvSpPr>
            <p:cNvPr id="33" name="Freeform 33"/>
            <p:cNvSpPr/>
            <p:nvPr/>
          </p:nvSpPr>
          <p:spPr>
            <a:xfrm>
              <a:off x="1812" y="-39883"/>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DAD8"/>
            </a:solidFill>
          </p:spPr>
          <p:txBody>
            <a:bodyPr/>
            <a:lstStyle/>
            <a:p>
              <a:endParaRPr lang="en-US"/>
            </a:p>
          </p:txBody>
        </p:sp>
        <p:sp>
          <p:nvSpPr>
            <p:cNvPr id="34" name="TextBox 34"/>
            <p:cNvSpPr txBox="1"/>
            <p:nvPr/>
          </p:nvSpPr>
          <p:spPr>
            <a:xfrm>
              <a:off x="76200" y="-19050"/>
              <a:ext cx="660400" cy="755650"/>
            </a:xfrm>
            <a:prstGeom prst="rect">
              <a:avLst/>
            </a:prstGeom>
          </p:spPr>
          <p:txBody>
            <a:bodyPr lIns="50800" tIns="50800" rIns="50800" bIns="50800" rtlCol="0" anchor="ctr"/>
            <a:lstStyle/>
            <a:p>
              <a:pPr algn="ctr">
                <a:lnSpc>
                  <a:spcPts val="4800"/>
                </a:lnSpc>
              </a:pPr>
              <a:r>
                <a:rPr lang="en-US" sz="3200" spc="96">
                  <a:solidFill>
                    <a:srgbClr val="FFFFFF"/>
                  </a:solidFill>
                  <a:latin typeface="Aileron Regular"/>
                </a:rPr>
                <a:t>6</a:t>
              </a:r>
            </a:p>
          </p:txBody>
        </p:sp>
      </p:grpSp>
      <p:sp>
        <p:nvSpPr>
          <p:cNvPr id="35" name="AutoShape 35"/>
          <p:cNvSpPr/>
          <p:nvPr/>
        </p:nvSpPr>
        <p:spPr>
          <a:xfrm rot="-5400000">
            <a:off x="13065034" y="6190156"/>
            <a:ext cx="837248" cy="0"/>
          </a:xfrm>
          <a:prstGeom prst="line">
            <a:avLst/>
          </a:prstGeom>
          <a:ln w="76200" cap="flat">
            <a:solidFill>
              <a:srgbClr val="3EDAD8"/>
            </a:solidFill>
            <a:prstDash val="solid"/>
            <a:headEnd type="none" w="sm" len="sm"/>
            <a:tailEnd type="none" w="sm" len="sm"/>
          </a:ln>
        </p:spPr>
        <p:txBody>
          <a:bodyPr/>
          <a:lstStyle/>
          <a:p>
            <a:endParaRPr lang="en-US"/>
          </a:p>
        </p:txBody>
      </p:sp>
      <p:grpSp>
        <p:nvGrpSpPr>
          <p:cNvPr id="36" name="Group 36"/>
          <p:cNvGrpSpPr/>
          <p:nvPr/>
        </p:nvGrpSpPr>
        <p:grpSpPr>
          <a:xfrm>
            <a:off x="538539" y="4789007"/>
            <a:ext cx="880110" cy="880110"/>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DAD8"/>
            </a:solidFill>
          </p:spPr>
          <p:txBody>
            <a:bodyPr/>
            <a:lstStyle/>
            <a:p>
              <a:endParaRPr lang="en-US"/>
            </a:p>
          </p:txBody>
        </p:sp>
        <p:sp>
          <p:nvSpPr>
            <p:cNvPr id="38" name="TextBox 38"/>
            <p:cNvSpPr txBox="1"/>
            <p:nvPr/>
          </p:nvSpPr>
          <p:spPr>
            <a:xfrm>
              <a:off x="76200" y="-19050"/>
              <a:ext cx="660400" cy="755650"/>
            </a:xfrm>
            <a:prstGeom prst="rect">
              <a:avLst/>
            </a:prstGeom>
          </p:spPr>
          <p:txBody>
            <a:bodyPr lIns="50800" tIns="50800" rIns="50800" bIns="50800" rtlCol="0" anchor="ctr"/>
            <a:lstStyle/>
            <a:p>
              <a:pPr algn="ctr">
                <a:lnSpc>
                  <a:spcPts val="4800"/>
                </a:lnSpc>
              </a:pPr>
              <a:r>
                <a:rPr lang="en-US" sz="3200" spc="96" dirty="0">
                  <a:solidFill>
                    <a:srgbClr val="FFFFFF"/>
                  </a:solidFill>
                  <a:latin typeface="Aileron Regular"/>
                </a:rPr>
                <a:t>1</a:t>
              </a:r>
            </a:p>
          </p:txBody>
        </p:sp>
      </p:grpSp>
      <p:grpSp>
        <p:nvGrpSpPr>
          <p:cNvPr id="39" name="Group 39"/>
          <p:cNvGrpSpPr/>
          <p:nvPr/>
        </p:nvGrpSpPr>
        <p:grpSpPr>
          <a:xfrm>
            <a:off x="3478591" y="4788753"/>
            <a:ext cx="880110" cy="880110"/>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92D5"/>
            </a:solidFill>
          </p:spPr>
          <p:txBody>
            <a:bodyPr/>
            <a:lstStyle/>
            <a:p>
              <a:endParaRPr lang="en-US"/>
            </a:p>
          </p:txBody>
        </p:sp>
        <p:sp>
          <p:nvSpPr>
            <p:cNvPr id="41" name="TextBox 41"/>
            <p:cNvSpPr txBox="1"/>
            <p:nvPr/>
          </p:nvSpPr>
          <p:spPr>
            <a:xfrm>
              <a:off x="76200" y="-19050"/>
              <a:ext cx="660400" cy="755650"/>
            </a:xfrm>
            <a:prstGeom prst="rect">
              <a:avLst/>
            </a:prstGeom>
          </p:spPr>
          <p:txBody>
            <a:bodyPr lIns="50800" tIns="50800" rIns="50800" bIns="50800" rtlCol="0" anchor="ctr"/>
            <a:lstStyle/>
            <a:p>
              <a:pPr algn="ctr">
                <a:lnSpc>
                  <a:spcPts val="4800"/>
                </a:lnSpc>
              </a:pPr>
              <a:r>
                <a:rPr lang="en-US" sz="3200" spc="96" dirty="0">
                  <a:solidFill>
                    <a:srgbClr val="FFFFFF"/>
                  </a:solidFill>
                  <a:latin typeface="Aileron Regular"/>
                </a:rPr>
                <a:t>3</a:t>
              </a:r>
            </a:p>
          </p:txBody>
        </p:sp>
      </p:grpSp>
      <p:grpSp>
        <p:nvGrpSpPr>
          <p:cNvPr id="42" name="Group 42"/>
          <p:cNvGrpSpPr/>
          <p:nvPr/>
        </p:nvGrpSpPr>
        <p:grpSpPr>
          <a:xfrm>
            <a:off x="8501786" y="4980245"/>
            <a:ext cx="880110" cy="880110"/>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92D5"/>
            </a:solidFill>
          </p:spPr>
          <p:txBody>
            <a:bodyPr/>
            <a:lstStyle/>
            <a:p>
              <a:endParaRPr lang="en-US"/>
            </a:p>
          </p:txBody>
        </p:sp>
        <p:sp>
          <p:nvSpPr>
            <p:cNvPr id="44" name="TextBox 44"/>
            <p:cNvSpPr txBox="1"/>
            <p:nvPr/>
          </p:nvSpPr>
          <p:spPr>
            <a:xfrm>
              <a:off x="76200" y="-19050"/>
              <a:ext cx="660400" cy="755650"/>
            </a:xfrm>
            <a:prstGeom prst="rect">
              <a:avLst/>
            </a:prstGeom>
          </p:spPr>
          <p:txBody>
            <a:bodyPr lIns="50800" tIns="50800" rIns="50800" bIns="50800" rtlCol="0" anchor="ctr"/>
            <a:lstStyle/>
            <a:p>
              <a:pPr algn="ctr">
                <a:lnSpc>
                  <a:spcPts val="4800"/>
                </a:lnSpc>
              </a:pPr>
              <a:r>
                <a:rPr lang="en-US" sz="3200" spc="96" dirty="0">
                  <a:solidFill>
                    <a:srgbClr val="FFFFFF"/>
                  </a:solidFill>
                  <a:latin typeface="Aileron Regular"/>
                </a:rPr>
                <a:t>5</a:t>
              </a:r>
            </a:p>
          </p:txBody>
        </p:sp>
      </p:grpSp>
      <p:grpSp>
        <p:nvGrpSpPr>
          <p:cNvPr id="45" name="Group 45"/>
          <p:cNvGrpSpPr/>
          <p:nvPr/>
        </p:nvGrpSpPr>
        <p:grpSpPr>
          <a:xfrm>
            <a:off x="13023283" y="4938056"/>
            <a:ext cx="880110" cy="880110"/>
            <a:chOff x="0" y="0"/>
            <a:chExt cx="812800" cy="812800"/>
          </a:xfrm>
        </p:grpSpPr>
        <p:sp>
          <p:nvSpPr>
            <p:cNvPr id="46" name="Freeform 4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DAD8"/>
            </a:solidFill>
          </p:spPr>
          <p:txBody>
            <a:bodyPr/>
            <a:lstStyle/>
            <a:p>
              <a:endParaRPr lang="en-US"/>
            </a:p>
          </p:txBody>
        </p:sp>
        <p:sp>
          <p:nvSpPr>
            <p:cNvPr id="47" name="TextBox 47"/>
            <p:cNvSpPr txBox="1"/>
            <p:nvPr/>
          </p:nvSpPr>
          <p:spPr>
            <a:xfrm>
              <a:off x="76200" y="-19050"/>
              <a:ext cx="660400" cy="755650"/>
            </a:xfrm>
            <a:prstGeom prst="rect">
              <a:avLst/>
            </a:prstGeom>
          </p:spPr>
          <p:txBody>
            <a:bodyPr lIns="50800" tIns="50800" rIns="50800" bIns="50800" rtlCol="0" anchor="ctr"/>
            <a:lstStyle/>
            <a:p>
              <a:pPr algn="ctr">
                <a:lnSpc>
                  <a:spcPts val="4800"/>
                </a:lnSpc>
              </a:pPr>
              <a:r>
                <a:rPr lang="en-US" sz="3200" spc="96" dirty="0">
                  <a:solidFill>
                    <a:srgbClr val="FFFFFF"/>
                  </a:solidFill>
                  <a:latin typeface="Aileron Regular"/>
                </a:rPr>
                <a:t>7</a:t>
              </a:r>
            </a:p>
          </p:txBody>
        </p:sp>
      </p:grpSp>
      <p:pic>
        <p:nvPicPr>
          <p:cNvPr id="48" name="Picture 23">
            <a:extLst>
              <a:ext uri="{FF2B5EF4-FFF2-40B4-BE49-F238E27FC236}">
                <a16:creationId xmlns:a16="http://schemas.microsoft.com/office/drawing/2014/main" id="{6A267764-2F77-434F-98B4-91076C08E1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49923">
            <a:off x="5160208" y="8465820"/>
            <a:ext cx="820215" cy="867535"/>
          </a:xfrm>
          <a:prstGeom prst="rect">
            <a:avLst/>
          </a:prstGeom>
        </p:spPr>
      </p:pic>
      <p:sp>
        <p:nvSpPr>
          <p:cNvPr id="50" name="TextBox 49">
            <a:extLst>
              <a:ext uri="{FF2B5EF4-FFF2-40B4-BE49-F238E27FC236}">
                <a16:creationId xmlns:a16="http://schemas.microsoft.com/office/drawing/2014/main" id="{2B9D31EB-E3E3-49AA-AF2D-06AEE7D2CF02}"/>
              </a:ext>
            </a:extLst>
          </p:cNvPr>
          <p:cNvSpPr txBox="1"/>
          <p:nvPr/>
        </p:nvSpPr>
        <p:spPr>
          <a:xfrm>
            <a:off x="5239552" y="8577373"/>
            <a:ext cx="8554270" cy="523220"/>
          </a:xfrm>
          <a:prstGeom prst="rect">
            <a:avLst/>
          </a:prstGeom>
          <a:noFill/>
        </p:spPr>
        <p:txBody>
          <a:bodyPr wrap="square" rtlCol="0">
            <a:spAutoFit/>
          </a:bodyPr>
          <a:lstStyle/>
          <a:p>
            <a:pPr algn="ctr" rtl="1"/>
            <a:r>
              <a:rPr lang="ar-EG" sz="2800" b="1" dirty="0"/>
              <a:t>الفترة التي تغطيها المراجعة الإقليمية</a:t>
            </a:r>
            <a:r>
              <a:rPr lang="en-US" sz="2800" b="1" dirty="0"/>
              <a:t> </a:t>
            </a:r>
            <a:r>
              <a:rPr lang="ar-EG" sz="2800" b="1" dirty="0"/>
              <a:t>   2017</a:t>
            </a:r>
            <a:r>
              <a:rPr lang="en-US" sz="2800" b="1" dirty="0"/>
              <a:t> </a:t>
            </a:r>
            <a:r>
              <a:rPr lang="ar-EG" sz="2800" b="1" dirty="0"/>
              <a:t>-2022</a:t>
            </a:r>
            <a:endParaRPr lang="en-US" sz="2800" b="1" dirty="0"/>
          </a:p>
        </p:txBody>
      </p:sp>
      <p:sp>
        <p:nvSpPr>
          <p:cNvPr id="51" name="TextBox 50">
            <a:extLst>
              <a:ext uri="{FF2B5EF4-FFF2-40B4-BE49-F238E27FC236}">
                <a16:creationId xmlns:a16="http://schemas.microsoft.com/office/drawing/2014/main" id="{4E6F8F62-73EF-40C5-87C4-C3D8088FADFC}"/>
              </a:ext>
            </a:extLst>
          </p:cNvPr>
          <p:cNvSpPr txBox="1"/>
          <p:nvPr/>
        </p:nvSpPr>
        <p:spPr>
          <a:xfrm>
            <a:off x="5331201" y="9246393"/>
            <a:ext cx="8407488" cy="523220"/>
          </a:xfrm>
          <a:prstGeom prst="rect">
            <a:avLst/>
          </a:prstGeom>
          <a:noFill/>
        </p:spPr>
        <p:txBody>
          <a:bodyPr wrap="square" rtlCol="0">
            <a:spAutoFit/>
          </a:bodyPr>
          <a:lstStyle/>
          <a:p>
            <a:pPr algn="ctr" rtl="1"/>
            <a:r>
              <a:rPr lang="ar-EG" sz="2800" b="1" dirty="0"/>
              <a:t>الفترة التي تغطيها مراجعة بيجين +30   2019-2024</a:t>
            </a:r>
            <a:endParaRPr lang="en-US" sz="2800" b="1" dirty="0"/>
          </a:p>
        </p:txBody>
      </p:sp>
      <p:pic>
        <p:nvPicPr>
          <p:cNvPr id="53" name="Picture 23">
            <a:extLst>
              <a:ext uri="{FF2B5EF4-FFF2-40B4-BE49-F238E27FC236}">
                <a16:creationId xmlns:a16="http://schemas.microsoft.com/office/drawing/2014/main" id="{55003538-8D76-4D7E-8F8B-0756469DCA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49923">
            <a:off x="5138168" y="9147419"/>
            <a:ext cx="820215" cy="867535"/>
          </a:xfrm>
          <a:prstGeom prst="rect">
            <a:avLst/>
          </a:prstGeom>
        </p:spPr>
      </p:pic>
      <p:grpSp>
        <p:nvGrpSpPr>
          <p:cNvPr id="54" name="Group 45">
            <a:extLst>
              <a:ext uri="{FF2B5EF4-FFF2-40B4-BE49-F238E27FC236}">
                <a16:creationId xmlns:a16="http://schemas.microsoft.com/office/drawing/2014/main" id="{64C726C9-2C07-4C5C-8EBB-D6BA00BE75EC}"/>
              </a:ext>
            </a:extLst>
          </p:cNvPr>
          <p:cNvGrpSpPr/>
          <p:nvPr/>
        </p:nvGrpSpPr>
        <p:grpSpPr>
          <a:xfrm>
            <a:off x="15659878" y="6879884"/>
            <a:ext cx="880110" cy="880110"/>
            <a:chOff x="0" y="0"/>
            <a:chExt cx="812800" cy="812800"/>
          </a:xfrm>
        </p:grpSpPr>
        <p:sp>
          <p:nvSpPr>
            <p:cNvPr id="55" name="Freeform 46">
              <a:extLst>
                <a:ext uri="{FF2B5EF4-FFF2-40B4-BE49-F238E27FC236}">
                  <a16:creationId xmlns:a16="http://schemas.microsoft.com/office/drawing/2014/main" id="{13935E35-45EC-4A77-BA18-24A6FF217DB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DAD8"/>
            </a:solidFill>
          </p:spPr>
          <p:txBody>
            <a:bodyPr/>
            <a:lstStyle/>
            <a:p>
              <a:endParaRPr lang="en-US"/>
            </a:p>
          </p:txBody>
        </p:sp>
        <p:sp>
          <p:nvSpPr>
            <p:cNvPr id="56" name="TextBox 47">
              <a:extLst>
                <a:ext uri="{FF2B5EF4-FFF2-40B4-BE49-F238E27FC236}">
                  <a16:creationId xmlns:a16="http://schemas.microsoft.com/office/drawing/2014/main" id="{A0BCD44A-A7AB-465B-99F7-DC6F0F8EF2FA}"/>
                </a:ext>
              </a:extLst>
            </p:cNvPr>
            <p:cNvSpPr txBox="1"/>
            <p:nvPr/>
          </p:nvSpPr>
          <p:spPr>
            <a:xfrm>
              <a:off x="76200" y="-19050"/>
              <a:ext cx="660400" cy="755650"/>
            </a:xfrm>
            <a:prstGeom prst="rect">
              <a:avLst/>
            </a:prstGeom>
          </p:spPr>
          <p:txBody>
            <a:bodyPr lIns="50800" tIns="50800" rIns="50800" bIns="50800" rtlCol="0" anchor="ctr"/>
            <a:lstStyle/>
            <a:p>
              <a:pPr algn="ctr">
                <a:lnSpc>
                  <a:spcPts val="4800"/>
                </a:lnSpc>
              </a:pPr>
              <a:r>
                <a:rPr lang="ar-EG" sz="3200" spc="96" dirty="0">
                  <a:solidFill>
                    <a:srgbClr val="FFFFFF"/>
                  </a:solidFill>
                  <a:latin typeface="Aileron Regular"/>
                </a:rPr>
                <a:t>8</a:t>
              </a:r>
              <a:endParaRPr lang="en-US" sz="3200" spc="96" dirty="0">
                <a:solidFill>
                  <a:srgbClr val="FFFFFF"/>
                </a:solidFill>
                <a:latin typeface="Aileron Regular"/>
              </a:endParaRPr>
            </a:p>
          </p:txBody>
        </p:sp>
      </p:grpSp>
      <p:sp>
        <p:nvSpPr>
          <p:cNvPr id="57" name="AutoShape 35">
            <a:extLst>
              <a:ext uri="{FF2B5EF4-FFF2-40B4-BE49-F238E27FC236}">
                <a16:creationId xmlns:a16="http://schemas.microsoft.com/office/drawing/2014/main" id="{A6A0B10E-AE73-4684-9DB3-0CB49C13CF99}"/>
              </a:ext>
            </a:extLst>
          </p:cNvPr>
          <p:cNvSpPr/>
          <p:nvPr/>
        </p:nvSpPr>
        <p:spPr>
          <a:xfrm rot="-5400000">
            <a:off x="15675108" y="6487646"/>
            <a:ext cx="837248" cy="0"/>
          </a:xfrm>
          <a:prstGeom prst="line">
            <a:avLst/>
          </a:prstGeom>
          <a:ln w="76200" cap="flat">
            <a:solidFill>
              <a:srgbClr val="3EDAD8"/>
            </a:solidFill>
            <a:prstDash val="solid"/>
            <a:headEnd type="none" w="sm" len="sm"/>
            <a:tailEnd type="none" w="sm" len="sm"/>
          </a:ln>
        </p:spPr>
        <p:txBody>
          <a:bodyPr/>
          <a:lstStyle/>
          <a:p>
            <a:endParaRPr lang="en-US"/>
          </a:p>
        </p:txBody>
      </p:sp>
      <p:sp>
        <p:nvSpPr>
          <p:cNvPr id="58" name="TextBox 11">
            <a:extLst>
              <a:ext uri="{FF2B5EF4-FFF2-40B4-BE49-F238E27FC236}">
                <a16:creationId xmlns:a16="http://schemas.microsoft.com/office/drawing/2014/main" id="{62C1E171-7B69-437B-9965-CD03895522BC}"/>
              </a:ext>
            </a:extLst>
          </p:cNvPr>
          <p:cNvSpPr txBox="1"/>
          <p:nvPr/>
        </p:nvSpPr>
        <p:spPr>
          <a:xfrm>
            <a:off x="14795144" y="7792220"/>
            <a:ext cx="2676631" cy="1227965"/>
          </a:xfrm>
          <a:prstGeom prst="rect">
            <a:avLst/>
          </a:prstGeom>
        </p:spPr>
        <p:txBody>
          <a:bodyPr lIns="0" tIns="0" rIns="0" bIns="0" rtlCol="0" anchor="t">
            <a:spAutoFit/>
          </a:bodyPr>
          <a:lstStyle/>
          <a:p>
            <a:pPr algn="ctr">
              <a:lnSpc>
                <a:spcPts val="3299"/>
              </a:lnSpc>
            </a:pPr>
            <a:r>
              <a:rPr lang="ar-EG" sz="2199" b="1" spc="65" dirty="0">
                <a:solidFill>
                  <a:srgbClr val="C00000"/>
                </a:solidFill>
                <a:latin typeface="Aileron Regular"/>
              </a:rPr>
              <a:t>2024</a:t>
            </a:r>
          </a:p>
          <a:p>
            <a:pPr algn="ctr">
              <a:lnSpc>
                <a:spcPts val="3299"/>
              </a:lnSpc>
            </a:pPr>
            <a:r>
              <a:rPr lang="ar-EG" sz="2199" b="1" spc="65" dirty="0">
                <a:latin typeface="Aileron Regular"/>
              </a:rPr>
              <a:t>الانتهاء من إعداد التقرير الشامل </a:t>
            </a:r>
            <a:endParaRPr lang="en-US" sz="2199" b="1" spc="65" dirty="0">
              <a:latin typeface="Aileron Regular"/>
            </a:endParaRPr>
          </a:p>
        </p:txBody>
      </p:sp>
      <p:pic>
        <p:nvPicPr>
          <p:cNvPr id="59" name="Picture 17">
            <a:extLst>
              <a:ext uri="{FF2B5EF4-FFF2-40B4-BE49-F238E27FC236}">
                <a16:creationId xmlns:a16="http://schemas.microsoft.com/office/drawing/2014/main" id="{E96AF26F-09D0-46E6-B312-0FACC6EF70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703">
            <a:off x="2472270" y="4170206"/>
            <a:ext cx="10379929" cy="357434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A8EC6784-5730-4260-B024-A4E059D0482B}"/>
              </a:ext>
            </a:extLst>
          </p:cNvPr>
          <p:cNvPicPr>
            <a:picLocks noChangeAspect="1"/>
          </p:cNvPicPr>
          <p:nvPr/>
        </p:nvPicPr>
        <p:blipFill>
          <a:blip r:embed="rId3">
            <a:alphaModFix amt="19999"/>
          </a:blip>
          <a:srcRect t="24942" b="24942"/>
          <a:stretch>
            <a:fillRect/>
          </a:stretch>
        </p:blipFill>
        <p:spPr>
          <a:xfrm>
            <a:off x="0" y="0"/>
            <a:ext cx="18288000" cy="5516438"/>
          </a:xfrm>
          <a:prstGeom prst="rect">
            <a:avLst/>
          </a:prstGeom>
        </p:spPr>
      </p:pic>
      <p:pic>
        <p:nvPicPr>
          <p:cNvPr id="2" name="Picture 4">
            <a:extLst>
              <a:ext uri="{FF2B5EF4-FFF2-40B4-BE49-F238E27FC236}">
                <a16:creationId xmlns:a16="http://schemas.microsoft.com/office/drawing/2014/main" id="{9541E9E4-C610-4C08-A551-DBD507873E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93028" y="419100"/>
            <a:ext cx="3581400" cy="3386051"/>
          </a:xfrm>
          <a:prstGeom prst="rect">
            <a:avLst/>
          </a:prstGeom>
        </p:spPr>
      </p:pic>
      <p:pic>
        <p:nvPicPr>
          <p:cNvPr id="3" name="Picture 9">
            <a:extLst>
              <a:ext uri="{FF2B5EF4-FFF2-40B4-BE49-F238E27FC236}">
                <a16:creationId xmlns:a16="http://schemas.microsoft.com/office/drawing/2014/main" id="{460BF7E7-DFB7-4EA9-9556-4B26431C09F0}"/>
              </a:ext>
            </a:extLst>
          </p:cNvPr>
          <p:cNvPicPr>
            <a:picLocks noChangeAspect="1"/>
          </p:cNvPicPr>
          <p:nvPr/>
        </p:nvPicPr>
        <p:blipFill>
          <a:blip r:embed="rId6"/>
          <a:srcRect/>
          <a:stretch>
            <a:fillRect/>
          </a:stretch>
        </p:blipFill>
        <p:spPr>
          <a:xfrm>
            <a:off x="13471799" y="5220519"/>
            <a:ext cx="3581400" cy="3656781"/>
          </a:xfrm>
          <a:prstGeom prst="rect">
            <a:avLst/>
          </a:prstGeom>
        </p:spPr>
      </p:pic>
      <p:pic>
        <p:nvPicPr>
          <p:cNvPr id="5" name="Picture 13">
            <a:extLst>
              <a:ext uri="{FF2B5EF4-FFF2-40B4-BE49-F238E27FC236}">
                <a16:creationId xmlns:a16="http://schemas.microsoft.com/office/drawing/2014/main" id="{82B437B1-9A4E-44BE-9C4A-FA92754D10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85637" y="181245"/>
            <a:ext cx="4473416" cy="5643071"/>
          </a:xfrm>
          <a:prstGeom prst="rect">
            <a:avLst/>
          </a:prstGeom>
        </p:spPr>
      </p:pic>
      <p:sp>
        <p:nvSpPr>
          <p:cNvPr id="7" name="TextBox 6">
            <a:extLst>
              <a:ext uri="{FF2B5EF4-FFF2-40B4-BE49-F238E27FC236}">
                <a16:creationId xmlns:a16="http://schemas.microsoft.com/office/drawing/2014/main" id="{098F4A38-AD64-403D-9984-602B9DA64664}"/>
              </a:ext>
            </a:extLst>
          </p:cNvPr>
          <p:cNvSpPr txBox="1"/>
          <p:nvPr/>
        </p:nvSpPr>
        <p:spPr>
          <a:xfrm>
            <a:off x="8141145" y="1509626"/>
            <a:ext cx="3962400" cy="3539430"/>
          </a:xfrm>
          <a:prstGeom prst="rect">
            <a:avLst/>
          </a:prstGeom>
          <a:noFill/>
        </p:spPr>
        <p:txBody>
          <a:bodyPr wrap="square" rtlCol="0">
            <a:spAutoFit/>
          </a:bodyPr>
          <a:lstStyle/>
          <a:p>
            <a:pPr algn="ctr" rtl="1"/>
            <a:r>
              <a:rPr lang="ar-EG" sz="2800" b="1" dirty="0"/>
              <a:t>شهدت </a:t>
            </a:r>
            <a:r>
              <a:rPr lang="ar-EG" sz="2800" b="1" dirty="0">
                <a:solidFill>
                  <a:srgbClr val="C00000"/>
                </a:solidFill>
              </a:rPr>
              <a:t>فترة المراجعة الإقليمية</a:t>
            </a:r>
            <a:r>
              <a:rPr lang="ar-EG" sz="2800" b="1" dirty="0"/>
              <a:t> لأجندة تنمية المرأة العربية ظهور قضايا جديدة وتحديات ناشئة وتطورات على المستوى الدولي والإقليمي تتقاطع مع هدف تحقيق المساواة بين الجنسين وتنفيذ أهداف التنمية المستدامة.</a:t>
            </a:r>
            <a:endParaRPr lang="en-US" sz="2800" b="1" dirty="0"/>
          </a:p>
        </p:txBody>
      </p:sp>
      <p:sp>
        <p:nvSpPr>
          <p:cNvPr id="8" name="TextBox 7">
            <a:extLst>
              <a:ext uri="{FF2B5EF4-FFF2-40B4-BE49-F238E27FC236}">
                <a16:creationId xmlns:a16="http://schemas.microsoft.com/office/drawing/2014/main" id="{C3C145B0-4A90-49DD-82AD-29CE7BF91A4E}"/>
              </a:ext>
            </a:extLst>
          </p:cNvPr>
          <p:cNvSpPr txBox="1"/>
          <p:nvPr/>
        </p:nvSpPr>
        <p:spPr>
          <a:xfrm>
            <a:off x="14446415" y="3983021"/>
            <a:ext cx="2789994" cy="584775"/>
          </a:xfrm>
          <a:prstGeom prst="rect">
            <a:avLst/>
          </a:prstGeom>
          <a:noFill/>
        </p:spPr>
        <p:txBody>
          <a:bodyPr wrap="square" rtlCol="0">
            <a:spAutoFit/>
          </a:bodyPr>
          <a:lstStyle/>
          <a:p>
            <a:r>
              <a:rPr lang="en-US" sz="3200" b="1" dirty="0" err="1">
                <a:solidFill>
                  <a:srgbClr val="C00000"/>
                </a:solidFill>
              </a:rPr>
              <a:t>Covid</a:t>
            </a:r>
            <a:r>
              <a:rPr lang="en-US" sz="3200" b="1" dirty="0">
                <a:solidFill>
                  <a:srgbClr val="C00000"/>
                </a:solidFill>
              </a:rPr>
              <a:t> -19</a:t>
            </a:r>
          </a:p>
        </p:txBody>
      </p:sp>
      <p:sp>
        <p:nvSpPr>
          <p:cNvPr id="9" name="TextBox 8">
            <a:extLst>
              <a:ext uri="{FF2B5EF4-FFF2-40B4-BE49-F238E27FC236}">
                <a16:creationId xmlns:a16="http://schemas.microsoft.com/office/drawing/2014/main" id="{2760B4AA-63D2-49BA-8CA4-0E0F19036056}"/>
              </a:ext>
            </a:extLst>
          </p:cNvPr>
          <p:cNvSpPr txBox="1"/>
          <p:nvPr/>
        </p:nvSpPr>
        <p:spPr>
          <a:xfrm>
            <a:off x="12432139" y="8877300"/>
            <a:ext cx="4649134" cy="461665"/>
          </a:xfrm>
          <a:prstGeom prst="rect">
            <a:avLst/>
          </a:prstGeom>
          <a:noFill/>
        </p:spPr>
        <p:txBody>
          <a:bodyPr wrap="square" rtlCol="0">
            <a:spAutoFit/>
          </a:bodyPr>
          <a:lstStyle/>
          <a:p>
            <a:pPr algn="r"/>
            <a:r>
              <a:rPr lang="ar-EG" sz="2400" b="1" dirty="0">
                <a:solidFill>
                  <a:srgbClr val="C00000"/>
                </a:solidFill>
              </a:rPr>
              <a:t>قضايا تغير المناخ والتكيف البيئي</a:t>
            </a:r>
            <a:endParaRPr lang="en-US" sz="2400" b="1" dirty="0">
              <a:solidFill>
                <a:srgbClr val="C00000"/>
              </a:solidFill>
            </a:endParaRPr>
          </a:p>
        </p:txBody>
      </p:sp>
      <p:sp>
        <p:nvSpPr>
          <p:cNvPr id="10" name="TextBox 9">
            <a:extLst>
              <a:ext uri="{FF2B5EF4-FFF2-40B4-BE49-F238E27FC236}">
                <a16:creationId xmlns:a16="http://schemas.microsoft.com/office/drawing/2014/main" id="{F5D58A9D-0D2B-44B6-8C5B-D5D7490906CF}"/>
              </a:ext>
            </a:extLst>
          </p:cNvPr>
          <p:cNvSpPr txBox="1"/>
          <p:nvPr/>
        </p:nvSpPr>
        <p:spPr>
          <a:xfrm>
            <a:off x="9583555" y="6285682"/>
            <a:ext cx="3581399" cy="830997"/>
          </a:xfrm>
          <a:prstGeom prst="rect">
            <a:avLst/>
          </a:prstGeom>
          <a:noFill/>
        </p:spPr>
        <p:txBody>
          <a:bodyPr wrap="square" rtlCol="0">
            <a:spAutoFit/>
          </a:bodyPr>
          <a:lstStyle/>
          <a:p>
            <a:pPr algn="ctr"/>
            <a:r>
              <a:rPr lang="ar-EG" sz="2400" b="1" dirty="0">
                <a:solidFill>
                  <a:srgbClr val="C00000"/>
                </a:solidFill>
              </a:rPr>
              <a:t>التطور التكنولوجي المتسارع الاتفاق الرقمي العالمي</a:t>
            </a:r>
            <a:endParaRPr lang="en-US" sz="2400" b="1" dirty="0">
              <a:solidFill>
                <a:srgbClr val="C00000"/>
              </a:solidFill>
            </a:endParaRPr>
          </a:p>
        </p:txBody>
      </p:sp>
      <p:sp>
        <p:nvSpPr>
          <p:cNvPr id="11" name="TextBox 10">
            <a:extLst>
              <a:ext uri="{FF2B5EF4-FFF2-40B4-BE49-F238E27FC236}">
                <a16:creationId xmlns:a16="http://schemas.microsoft.com/office/drawing/2014/main" id="{6E18EE0D-7920-4570-B364-6545239E0083}"/>
              </a:ext>
            </a:extLst>
          </p:cNvPr>
          <p:cNvSpPr txBox="1"/>
          <p:nvPr/>
        </p:nvSpPr>
        <p:spPr>
          <a:xfrm>
            <a:off x="457200" y="7193623"/>
            <a:ext cx="3961330" cy="584775"/>
          </a:xfrm>
          <a:prstGeom prst="rect">
            <a:avLst/>
          </a:prstGeom>
          <a:noFill/>
        </p:spPr>
        <p:txBody>
          <a:bodyPr wrap="square" rtlCol="0">
            <a:spAutoFit/>
          </a:bodyPr>
          <a:lstStyle/>
          <a:p>
            <a:pPr algn="ctr"/>
            <a:r>
              <a:rPr lang="ar-EG" sz="3200" b="1" dirty="0">
                <a:solidFill>
                  <a:srgbClr val="C00000"/>
                </a:solidFill>
              </a:rPr>
              <a:t>تحديث أجندة السلم والأمن  </a:t>
            </a:r>
            <a:endParaRPr lang="en-US" sz="3200" b="1" dirty="0">
              <a:solidFill>
                <a:srgbClr val="C00000"/>
              </a:solidFill>
            </a:endParaRPr>
          </a:p>
        </p:txBody>
      </p:sp>
      <p:sp>
        <p:nvSpPr>
          <p:cNvPr id="12" name="TextBox 11">
            <a:extLst>
              <a:ext uri="{FF2B5EF4-FFF2-40B4-BE49-F238E27FC236}">
                <a16:creationId xmlns:a16="http://schemas.microsoft.com/office/drawing/2014/main" id="{5777EA27-1A0B-42FB-834E-9925A2E8CD67}"/>
              </a:ext>
            </a:extLst>
          </p:cNvPr>
          <p:cNvSpPr txBox="1"/>
          <p:nvPr/>
        </p:nvSpPr>
        <p:spPr>
          <a:xfrm>
            <a:off x="153304" y="2487298"/>
            <a:ext cx="3716684" cy="584775"/>
          </a:xfrm>
          <a:prstGeom prst="rect">
            <a:avLst/>
          </a:prstGeom>
          <a:noFill/>
        </p:spPr>
        <p:txBody>
          <a:bodyPr wrap="square" rtlCol="0">
            <a:spAutoFit/>
          </a:bodyPr>
          <a:lstStyle/>
          <a:p>
            <a:pPr algn="ctr"/>
            <a:r>
              <a:rPr lang="ar-EG" sz="3200" b="1" dirty="0">
                <a:solidFill>
                  <a:srgbClr val="C00000"/>
                </a:solidFill>
              </a:rPr>
              <a:t>التحول للاقتصاد الأخضر</a:t>
            </a:r>
            <a:endParaRPr lang="en-US" sz="3200" b="1" dirty="0">
              <a:solidFill>
                <a:srgbClr val="C00000"/>
              </a:solidFill>
            </a:endParaRPr>
          </a:p>
        </p:txBody>
      </p:sp>
      <p:pic>
        <p:nvPicPr>
          <p:cNvPr id="13" name="Picture 3">
            <a:extLst>
              <a:ext uri="{FF2B5EF4-FFF2-40B4-BE49-F238E27FC236}">
                <a16:creationId xmlns:a16="http://schemas.microsoft.com/office/drawing/2014/main" id="{0E094A71-34DF-4574-8140-B086FCF7F3E1}"/>
              </a:ext>
            </a:extLst>
          </p:cNvPr>
          <p:cNvPicPr>
            <a:picLocks noChangeAspect="1"/>
          </p:cNvPicPr>
          <p:nvPr/>
        </p:nvPicPr>
        <p:blipFill>
          <a:blip r:embed="rId9"/>
          <a:srcRect/>
          <a:stretch>
            <a:fillRect/>
          </a:stretch>
        </p:blipFill>
        <p:spPr>
          <a:xfrm>
            <a:off x="5263546" y="5516438"/>
            <a:ext cx="4456061" cy="4523920"/>
          </a:xfrm>
          <a:prstGeom prst="rect">
            <a:avLst/>
          </a:prstGeom>
        </p:spPr>
      </p:pic>
      <p:pic>
        <p:nvPicPr>
          <p:cNvPr id="14" name="Picture 4">
            <a:extLst>
              <a:ext uri="{FF2B5EF4-FFF2-40B4-BE49-F238E27FC236}">
                <a16:creationId xmlns:a16="http://schemas.microsoft.com/office/drawing/2014/main" id="{AB7FF8FE-D1E8-490E-810A-2733E3547EB1}"/>
              </a:ext>
            </a:extLst>
          </p:cNvPr>
          <p:cNvPicPr>
            <a:picLocks noChangeAspect="1"/>
          </p:cNvPicPr>
          <p:nvPr/>
        </p:nvPicPr>
        <p:blipFill>
          <a:blip r:embed="rId10"/>
          <a:srcRect/>
          <a:stretch>
            <a:fillRect/>
          </a:stretch>
        </p:blipFill>
        <p:spPr>
          <a:xfrm>
            <a:off x="3995675" y="1523449"/>
            <a:ext cx="2545595" cy="2507411"/>
          </a:xfrm>
          <a:prstGeom prst="rect">
            <a:avLst/>
          </a:prstGeom>
        </p:spPr>
      </p:pic>
      <p:pic>
        <p:nvPicPr>
          <p:cNvPr id="15" name="Picture 2">
            <a:extLst>
              <a:ext uri="{FF2B5EF4-FFF2-40B4-BE49-F238E27FC236}">
                <a16:creationId xmlns:a16="http://schemas.microsoft.com/office/drawing/2014/main" id="{AEAD6F50-B03A-4214-9F42-0F5ED6DD32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326135" y="5000862"/>
            <a:ext cx="2077143" cy="2192761"/>
          </a:xfrm>
          <a:prstGeom prst="rect">
            <a:avLst/>
          </a:prstGeom>
        </p:spPr>
      </p:pic>
    </p:spTree>
    <p:extLst>
      <p:ext uri="{BB962C8B-B14F-4D97-AF65-F5344CB8AC3E}">
        <p14:creationId xmlns:p14="http://schemas.microsoft.com/office/powerpoint/2010/main" val="679680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48A1582E-7192-440F-BEB0-83515E8A9D7B}"/>
              </a:ext>
            </a:extLst>
          </p:cNvPr>
          <p:cNvPicPr>
            <a:picLocks noChangeAspect="1"/>
          </p:cNvPicPr>
          <p:nvPr/>
        </p:nvPicPr>
        <p:blipFill>
          <a:blip r:embed="rId3">
            <a:alphaModFix amt="19999"/>
          </a:blip>
          <a:srcRect t="24942" b="24942"/>
          <a:stretch>
            <a:fillRect/>
          </a:stretch>
        </p:blipFill>
        <p:spPr>
          <a:xfrm>
            <a:off x="-16043" y="-1119512"/>
            <a:ext cx="19463865" cy="6505020"/>
          </a:xfrm>
          <a:prstGeom prst="rect">
            <a:avLst/>
          </a:prstGeom>
        </p:spPr>
      </p:pic>
      <p:sp>
        <p:nvSpPr>
          <p:cNvPr id="2" name="Rectangle 1">
            <a:extLst>
              <a:ext uri="{FF2B5EF4-FFF2-40B4-BE49-F238E27FC236}">
                <a16:creationId xmlns:a16="http://schemas.microsoft.com/office/drawing/2014/main" id="{9F060471-D7E6-44E1-9701-4DF34D09A130}"/>
              </a:ext>
            </a:extLst>
          </p:cNvPr>
          <p:cNvSpPr/>
          <p:nvPr/>
        </p:nvSpPr>
        <p:spPr>
          <a:xfrm>
            <a:off x="914400" y="1028701"/>
            <a:ext cx="15773400" cy="5016758"/>
          </a:xfrm>
          <a:prstGeom prst="rect">
            <a:avLst/>
          </a:prstGeom>
        </p:spPr>
        <p:txBody>
          <a:bodyPr wrap="square">
            <a:spAutoFit/>
          </a:bodyPr>
          <a:lstStyle/>
          <a:p>
            <a:pPr algn="r" rtl="1"/>
            <a:r>
              <a:rPr lang="ar-EG" sz="3200" b="1" dirty="0">
                <a:solidFill>
                  <a:schemeClr val="accent2">
                    <a:lumMod val="75000"/>
                  </a:schemeClr>
                </a:solidFill>
                <a:latin typeface="Century Gothic" panose="020B0502020202020204"/>
                <a:cs typeface="Times New Roman" panose="02020603050405020304" pitchFamily="18" charset="0"/>
              </a:rPr>
              <a:t>وتماشياً مع أولويات المنطقة العربية في ظل المستجدات الدولية والإقليمية كان من أبرز التوجهات الإقليمية خلال الخمس سنوات الماضية والتي كان من الهام رصدها في </a:t>
            </a:r>
            <a:r>
              <a:rPr lang="ar-EG" sz="3200" b="1" u="sng" dirty="0">
                <a:solidFill>
                  <a:schemeClr val="accent2">
                    <a:lumMod val="75000"/>
                  </a:schemeClr>
                </a:solidFill>
                <a:latin typeface="Century Gothic" panose="020B0502020202020204"/>
                <a:cs typeface="Times New Roman" panose="02020603050405020304" pitchFamily="18" charset="0"/>
              </a:rPr>
              <a:t>التقرير العربي لبيجين +30</a:t>
            </a:r>
            <a:r>
              <a:rPr lang="ar-EG" sz="3200" b="1" dirty="0">
                <a:solidFill>
                  <a:schemeClr val="accent2">
                    <a:lumMod val="75000"/>
                  </a:schemeClr>
                </a:solidFill>
                <a:latin typeface="Century Gothic" panose="020B0502020202020204"/>
                <a:cs typeface="Times New Roman" panose="02020603050405020304" pitchFamily="18" charset="0"/>
              </a:rPr>
              <a:t>:</a:t>
            </a:r>
            <a:endParaRPr lang="en-US" sz="3200" b="1" dirty="0">
              <a:solidFill>
                <a:schemeClr val="accent2">
                  <a:lumMod val="75000"/>
                </a:schemeClr>
              </a:solidFill>
              <a:latin typeface="Century Gothic" panose="020B0502020202020204"/>
              <a:cs typeface="Times New Roman" panose="02020603050405020304" pitchFamily="18" charset="0"/>
            </a:endParaRPr>
          </a:p>
          <a:p>
            <a:pPr algn="r" rtl="1"/>
            <a:endParaRPr lang="ar-EG" sz="2800" dirty="0">
              <a:latin typeface="Century Gothic" panose="020B0502020202020204"/>
              <a:cs typeface="Times New Roman" panose="02020603050405020304" pitchFamily="18" charset="0"/>
            </a:endParaRPr>
          </a:p>
          <a:p>
            <a:pPr marL="457200" indent="-457200" algn="r" rtl="1">
              <a:buFont typeface="+mj-lt"/>
              <a:buAutoNum type="arabicPeriod"/>
            </a:pPr>
            <a:r>
              <a:rPr lang="ar-EG" sz="2800" dirty="0">
                <a:latin typeface="Century Gothic" panose="020B0502020202020204"/>
                <a:cs typeface="Times New Roman" panose="02020603050405020304" pitchFamily="18" charset="0"/>
              </a:rPr>
              <a:t> تحديث أجندة تنمية المرأة في المنطقة العربية.</a:t>
            </a:r>
          </a:p>
          <a:p>
            <a:pPr marL="457200" indent="-457200" algn="r" rtl="1">
              <a:buFont typeface="+mj-lt"/>
              <a:buAutoNum type="arabicPeriod"/>
            </a:pPr>
            <a:r>
              <a:rPr lang="ar-EG" sz="2800" dirty="0">
                <a:latin typeface="Century Gothic" panose="020B0502020202020204"/>
                <a:cs typeface="Times New Roman" panose="02020603050405020304" pitchFamily="18" charset="0"/>
              </a:rPr>
              <a:t>الربط بين أجندتي أهداف التنمية المستدامة و أجندة المرأة والسلم والأمن وفي ضوء ذلك تم تحديث الاستراتيجية العربية حول المرأة العربية والأمن والسلام وربطها بأجندة تنمية المرأة العربية (2023-2028).</a:t>
            </a:r>
          </a:p>
          <a:p>
            <a:pPr algn="ctr" rtl="1"/>
            <a:endParaRPr lang="ar-EG" sz="2400" dirty="0">
              <a:latin typeface="Century Gothic" panose="020B0502020202020204"/>
              <a:cs typeface="Times New Roman" panose="02020603050405020304" pitchFamily="18" charset="0"/>
            </a:endParaRPr>
          </a:p>
          <a:p>
            <a:pPr algn="ctr" rtl="1"/>
            <a:endParaRPr lang="ar-EG" sz="2400" dirty="0">
              <a:latin typeface="Century Gothic" panose="020B0502020202020204"/>
              <a:cs typeface="Times New Roman" panose="02020603050405020304" pitchFamily="18" charset="0"/>
            </a:endParaRPr>
          </a:p>
          <a:p>
            <a:pPr algn="ctr" rtl="1"/>
            <a:endParaRPr lang="ar-EG" sz="2400" dirty="0">
              <a:latin typeface="Century Gothic" panose="020B0502020202020204"/>
              <a:cs typeface="Times New Roman" panose="02020603050405020304" pitchFamily="18" charset="0"/>
            </a:endParaRPr>
          </a:p>
          <a:p>
            <a:pPr algn="ctr" rtl="1"/>
            <a:endParaRPr lang="ar-EG" sz="2400" dirty="0">
              <a:latin typeface="Century Gothic" panose="020B0502020202020204"/>
              <a:cs typeface="Times New Roman" panose="02020603050405020304" pitchFamily="18" charset="0"/>
            </a:endParaRPr>
          </a:p>
          <a:p>
            <a:pPr algn="ctr" rtl="1"/>
            <a:endParaRPr lang="ar-EG" sz="2400" dirty="0">
              <a:latin typeface="Century Gothic" panose="020B0502020202020204"/>
              <a:cs typeface="Times New Roman" panose="02020603050405020304" pitchFamily="18" charset="0"/>
            </a:endParaRPr>
          </a:p>
          <a:p>
            <a:pPr algn="ctr" rtl="1"/>
            <a:r>
              <a:rPr lang="en-US" sz="2400" dirty="0">
                <a:latin typeface="Century Gothic" panose="020B0502020202020204"/>
                <a:cs typeface="Times New Roman" panose="02020603050405020304" pitchFamily="18" charset="0"/>
              </a:rPr>
              <a:t> </a:t>
            </a:r>
          </a:p>
        </p:txBody>
      </p:sp>
      <p:sp>
        <p:nvSpPr>
          <p:cNvPr id="3" name="Freeform 7">
            <a:extLst>
              <a:ext uri="{FF2B5EF4-FFF2-40B4-BE49-F238E27FC236}">
                <a16:creationId xmlns:a16="http://schemas.microsoft.com/office/drawing/2014/main" id="{3A142D8B-C681-4BC2-A39E-22454D164103}"/>
              </a:ext>
            </a:extLst>
          </p:cNvPr>
          <p:cNvSpPr/>
          <p:nvPr/>
        </p:nvSpPr>
        <p:spPr>
          <a:xfrm>
            <a:off x="636430" y="6088137"/>
            <a:ext cx="3048000" cy="3810000"/>
          </a:xfrm>
          <a:custGeom>
            <a:avLst/>
            <a:gdLst/>
            <a:ahLst/>
            <a:cxnLst/>
            <a:rect l="l" t="t" r="r" b="b"/>
            <a:pathLst>
              <a:path w="2985100" h="4114800">
                <a:moveTo>
                  <a:pt x="0" y="0"/>
                </a:moveTo>
                <a:lnTo>
                  <a:pt x="2985100" y="0"/>
                </a:lnTo>
                <a:lnTo>
                  <a:pt x="29851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4152BDA-70A0-4B0E-BC6B-E76002C4439E}"/>
              </a:ext>
            </a:extLst>
          </p:cNvPr>
          <p:cNvSpPr txBox="1"/>
          <p:nvPr/>
        </p:nvSpPr>
        <p:spPr>
          <a:xfrm>
            <a:off x="1132039" y="6666795"/>
            <a:ext cx="2133600" cy="1015663"/>
          </a:xfrm>
          <a:prstGeom prst="rect">
            <a:avLst/>
          </a:prstGeom>
          <a:noFill/>
        </p:spPr>
        <p:txBody>
          <a:bodyPr wrap="square" rtlCol="0">
            <a:spAutoFit/>
          </a:bodyPr>
          <a:lstStyle/>
          <a:p>
            <a:pPr algn="ctr"/>
            <a:r>
              <a:rPr lang="ar-EG" sz="6000" b="1" dirty="0">
                <a:solidFill>
                  <a:schemeClr val="accent2">
                    <a:lumMod val="75000"/>
                  </a:schemeClr>
                </a:solidFill>
              </a:rPr>
              <a:t>1325</a:t>
            </a:r>
            <a:endParaRPr lang="en-US" sz="6000" b="1" dirty="0">
              <a:solidFill>
                <a:schemeClr val="accent2">
                  <a:lumMod val="75000"/>
                </a:schemeClr>
              </a:solidFill>
            </a:endParaRPr>
          </a:p>
        </p:txBody>
      </p:sp>
      <p:pic>
        <p:nvPicPr>
          <p:cNvPr id="1028" name="Picture 4" descr="UN SDGs">
            <a:extLst>
              <a:ext uri="{FF2B5EF4-FFF2-40B4-BE49-F238E27FC236}">
                <a16:creationId xmlns:a16="http://schemas.microsoft.com/office/drawing/2014/main" id="{27D93292-05B6-4AB3-B71A-E229B07611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0323" y="6413993"/>
            <a:ext cx="4737434" cy="315828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a:extLst>
              <a:ext uri="{FF2B5EF4-FFF2-40B4-BE49-F238E27FC236}">
                <a16:creationId xmlns:a16="http://schemas.microsoft.com/office/drawing/2014/main" id="{5E1D8E32-AAD2-422A-8F51-9E01E08DE3EC}"/>
              </a:ext>
            </a:extLst>
          </p:cNvPr>
          <p:cNvPicPr>
            <a:picLocks noChangeAspect="1"/>
          </p:cNvPicPr>
          <p:nvPr/>
        </p:nvPicPr>
        <p:blipFill>
          <a:blip r:embed="rId7"/>
          <a:stretch>
            <a:fillRect/>
          </a:stretch>
        </p:blipFill>
        <p:spPr>
          <a:xfrm>
            <a:off x="14152261" y="5666653"/>
            <a:ext cx="2819400" cy="365280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30" name="Picture 6" descr="The Beijing Declaration &amp; Platform for Action | John Jay College of  Criminal Justice">
            <a:extLst>
              <a:ext uri="{FF2B5EF4-FFF2-40B4-BE49-F238E27FC236}">
                <a16:creationId xmlns:a16="http://schemas.microsoft.com/office/drawing/2014/main" id="{E9EB50AC-0444-4BB4-937A-0534B4EFC7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6326604"/>
            <a:ext cx="4410075"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62CCF2-B259-468E-A139-F9DB91321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128" y="5524500"/>
            <a:ext cx="5455247" cy="3418290"/>
          </a:xfrm>
          <a:prstGeom prst="rect">
            <a:avLst/>
          </a:prstGeom>
        </p:spPr>
      </p:pic>
      <p:pic>
        <p:nvPicPr>
          <p:cNvPr id="7" name="Picture 2">
            <a:extLst>
              <a:ext uri="{FF2B5EF4-FFF2-40B4-BE49-F238E27FC236}">
                <a16:creationId xmlns:a16="http://schemas.microsoft.com/office/drawing/2014/main" id="{EA7CDA41-9515-4D1B-B281-7AF0A572D8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2004">
            <a:off x="10683457" y="1084152"/>
            <a:ext cx="6469910" cy="8294756"/>
          </a:xfrm>
          <a:prstGeom prst="rect">
            <a:avLst/>
          </a:prstGeom>
        </p:spPr>
      </p:pic>
      <p:sp>
        <p:nvSpPr>
          <p:cNvPr id="3" name="TextBox 2">
            <a:extLst>
              <a:ext uri="{FF2B5EF4-FFF2-40B4-BE49-F238E27FC236}">
                <a16:creationId xmlns:a16="http://schemas.microsoft.com/office/drawing/2014/main" id="{A536C3BB-FCCB-4877-97AC-7DFEF53BDC09}"/>
              </a:ext>
            </a:extLst>
          </p:cNvPr>
          <p:cNvSpPr txBox="1"/>
          <p:nvPr/>
        </p:nvSpPr>
        <p:spPr>
          <a:xfrm>
            <a:off x="11811000" y="2024076"/>
            <a:ext cx="4495800" cy="1446550"/>
          </a:xfrm>
          <a:prstGeom prst="rect">
            <a:avLst/>
          </a:prstGeom>
          <a:noFill/>
        </p:spPr>
        <p:txBody>
          <a:bodyPr wrap="square" rtlCol="0">
            <a:spAutoFit/>
          </a:bodyPr>
          <a:lstStyle/>
          <a:p>
            <a:pPr algn="ctr"/>
            <a:r>
              <a:rPr lang="ar-EG" sz="4400" b="1" dirty="0">
                <a:solidFill>
                  <a:srgbClr val="00B050"/>
                </a:solidFill>
                <a:latin typeface="Aharoni" panose="02010803020104030203" pitchFamily="2" charset="-79"/>
              </a:rPr>
              <a:t>المساواة بين الجنسين والبيئة</a:t>
            </a:r>
            <a:endParaRPr lang="en-US" sz="4400" b="1" dirty="0">
              <a:solidFill>
                <a:srgbClr val="00B050"/>
              </a:solidFill>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84994486-9FEC-4A7B-92A1-65608357EA6A}"/>
              </a:ext>
            </a:extLst>
          </p:cNvPr>
          <p:cNvSpPr txBox="1"/>
          <p:nvPr/>
        </p:nvSpPr>
        <p:spPr>
          <a:xfrm rot="380961">
            <a:off x="12118055" y="3782414"/>
            <a:ext cx="3636473" cy="5693866"/>
          </a:xfrm>
          <a:prstGeom prst="rect">
            <a:avLst/>
          </a:prstGeom>
          <a:noFill/>
        </p:spPr>
        <p:txBody>
          <a:bodyPr wrap="square" rtlCol="0">
            <a:spAutoFit/>
          </a:bodyPr>
          <a:lstStyle/>
          <a:p>
            <a:pPr marL="514350" indent="-514350" algn="ctr" rtl="1">
              <a:buFont typeface="+mj-lt"/>
              <a:buAutoNum type="arabicPeriod"/>
            </a:pPr>
            <a:r>
              <a:rPr lang="ar-EG" sz="2800" b="1" dirty="0"/>
              <a:t>تم إضافة محور جديد حول المساواة بين الجنسين والبيئة وكافة المؤشرات المتعلقة به على المستوى الوطني للدول الأعضاء</a:t>
            </a:r>
          </a:p>
          <a:p>
            <a:pPr marL="514350" indent="-514350" algn="ctr" rtl="1">
              <a:buFont typeface="+mj-lt"/>
              <a:buAutoNum type="arabicPeriod"/>
            </a:pPr>
            <a:endParaRPr lang="ar-EG" sz="2800" b="1" dirty="0"/>
          </a:p>
          <a:p>
            <a:pPr marL="514350" indent="-514350" algn="ctr" rtl="1">
              <a:buFont typeface="+mj-lt"/>
              <a:buAutoNum type="arabicPeriod"/>
            </a:pPr>
            <a:r>
              <a:rPr lang="ar-EG" sz="2800" b="1" dirty="0"/>
              <a:t>تم إضافة مؤشرات ترصد التطورات والقضايا الناشئة وتقاطعاتها مع تحقيق المساواة بين الجنسين في المجالات المختلفة </a:t>
            </a:r>
            <a:endParaRPr lang="en-US" sz="2800" b="1" dirty="0"/>
          </a:p>
        </p:txBody>
      </p:sp>
      <p:pic>
        <p:nvPicPr>
          <p:cNvPr id="9" name="Picture 8">
            <a:extLst>
              <a:ext uri="{FF2B5EF4-FFF2-40B4-BE49-F238E27FC236}">
                <a16:creationId xmlns:a16="http://schemas.microsoft.com/office/drawing/2014/main" id="{12F64C9A-006B-4110-BFEF-1B7595C91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822" t="9504" r="7158" b="6418"/>
          <a:stretch/>
        </p:blipFill>
        <p:spPr>
          <a:xfrm>
            <a:off x="1295400" y="1939866"/>
            <a:ext cx="3938705" cy="3061519"/>
          </a:xfrm>
          <a:prstGeom prst="ellipse">
            <a:avLst/>
          </a:prstGeom>
          <a:ln>
            <a:noFill/>
          </a:ln>
          <a:effectLst>
            <a:softEdge rad="112500"/>
          </a:effectLst>
        </p:spPr>
      </p:pic>
      <p:sp>
        <p:nvSpPr>
          <p:cNvPr id="13" name="Rectangle 12">
            <a:extLst>
              <a:ext uri="{FF2B5EF4-FFF2-40B4-BE49-F238E27FC236}">
                <a16:creationId xmlns:a16="http://schemas.microsoft.com/office/drawing/2014/main" id="{E3990DDE-FD82-4506-9B8F-2F52745D6F7D}"/>
              </a:ext>
            </a:extLst>
          </p:cNvPr>
          <p:cNvSpPr/>
          <p:nvPr/>
        </p:nvSpPr>
        <p:spPr>
          <a:xfrm>
            <a:off x="4791311" y="3725512"/>
            <a:ext cx="5455247" cy="4893647"/>
          </a:xfrm>
          <a:prstGeom prst="rect">
            <a:avLst/>
          </a:prstGeom>
        </p:spPr>
        <p:txBody>
          <a:bodyPr wrap="square">
            <a:spAutoFit/>
          </a:bodyPr>
          <a:lstStyle/>
          <a:p>
            <a:pPr algn="ctr"/>
            <a:r>
              <a:rPr lang="ar-EG" sz="2400" b="1" dirty="0"/>
              <a:t>محور المساواة بين الجنسين والبيئة ويشمل :</a:t>
            </a:r>
          </a:p>
          <a:p>
            <a:pPr marL="285750" indent="-285750" algn="r" rtl="1">
              <a:buFont typeface="Arial" panose="020B0604020202020204" pitchFamily="34" charset="0"/>
              <a:buChar char="•"/>
            </a:pPr>
            <a:endParaRPr lang="ar-EG" sz="2400" dirty="0"/>
          </a:p>
          <a:p>
            <a:pPr marL="285750" indent="-285750" algn="r" rtl="1">
              <a:buFont typeface="Arial" panose="020B0604020202020204" pitchFamily="34" charset="0"/>
              <a:buChar char="•"/>
            </a:pPr>
            <a:r>
              <a:rPr lang="ar-EG" sz="2400" dirty="0"/>
              <a:t>قضايا المناخ والتكيف مع الأوبئة والكوارث الطبيعية.</a:t>
            </a:r>
          </a:p>
          <a:p>
            <a:pPr marL="285750" indent="-285750" algn="r" rtl="1">
              <a:buFont typeface="Arial" panose="020B0604020202020204" pitchFamily="34" charset="0"/>
              <a:buChar char="•"/>
            </a:pPr>
            <a:r>
              <a:rPr lang="ar-EG" sz="2400" dirty="0"/>
              <a:t>الوصول إلى الأصول الاقتصادية والموارد الطبيعية للنساء.</a:t>
            </a:r>
          </a:p>
          <a:p>
            <a:pPr marL="285750" indent="-285750" algn="r" rtl="1">
              <a:buFont typeface="Arial" panose="020B0604020202020204" pitchFamily="34" charset="0"/>
              <a:buChar char="•"/>
            </a:pPr>
            <a:r>
              <a:rPr lang="ar-EG" sz="2400" dirty="0"/>
              <a:t>الطاقة النظيفة.</a:t>
            </a:r>
          </a:p>
          <a:p>
            <a:pPr marL="285750" indent="-285750" algn="r" rtl="1">
              <a:buFont typeface="Arial" panose="020B0604020202020204" pitchFamily="34" charset="0"/>
              <a:buChar char="•"/>
            </a:pPr>
            <a:r>
              <a:rPr lang="ar-EG" sz="2400" dirty="0"/>
              <a:t>الاقتصاد الأخضر.</a:t>
            </a:r>
          </a:p>
          <a:p>
            <a:pPr marL="285750" indent="-285750" algn="r" rtl="1">
              <a:buFont typeface="Arial" panose="020B0604020202020204" pitchFamily="34" charset="0"/>
              <a:buChar char="•"/>
            </a:pPr>
            <a:r>
              <a:rPr lang="ar-EG" sz="2400" dirty="0"/>
              <a:t>إشراك النساء في سياسات تغير المناخ.</a:t>
            </a:r>
          </a:p>
          <a:p>
            <a:pPr marL="285750" indent="-285750" algn="r" rtl="1">
              <a:buFont typeface="Arial" panose="020B0604020202020204" pitchFamily="34" charset="0"/>
              <a:buChar char="•"/>
            </a:pPr>
            <a:r>
              <a:rPr lang="ar-EG" sz="2400" dirty="0"/>
              <a:t>الرابط بين أجندة المرأة والأمن والسلام وبين بناء قدرات النساء الاقتصادية والاجتماعية لمقاومة تغيرات المناخ والحد من الكوارث والأوبئة ومنها جائحة كوفيد-19 وتحدي الأمن الغذائي.</a:t>
            </a:r>
            <a:endParaRPr lang="en-US" sz="2400" dirty="0"/>
          </a:p>
        </p:txBody>
      </p:sp>
      <p:sp>
        <p:nvSpPr>
          <p:cNvPr id="15" name="Rectangle 14">
            <a:extLst>
              <a:ext uri="{FF2B5EF4-FFF2-40B4-BE49-F238E27FC236}">
                <a16:creationId xmlns:a16="http://schemas.microsoft.com/office/drawing/2014/main" id="{671BCB36-92B7-4712-A49A-A10620941C03}"/>
              </a:ext>
            </a:extLst>
          </p:cNvPr>
          <p:cNvSpPr/>
          <p:nvPr/>
        </p:nvSpPr>
        <p:spPr>
          <a:xfrm>
            <a:off x="5423270" y="1512662"/>
            <a:ext cx="5307863" cy="523220"/>
          </a:xfrm>
          <a:prstGeom prst="rect">
            <a:avLst/>
          </a:prstGeom>
        </p:spPr>
        <p:txBody>
          <a:bodyPr wrap="none">
            <a:spAutoFit/>
          </a:bodyPr>
          <a:lstStyle/>
          <a:p>
            <a:r>
              <a:rPr lang="ar-EG" sz="2800" b="1" dirty="0">
                <a:latin typeface="Century Gothic" panose="020B0502020202020204"/>
                <a:cs typeface="Times New Roman" panose="02020603050405020304" pitchFamily="18" charset="0"/>
              </a:rPr>
              <a:t>تحديث أجندة تنمية المرأة في المنطقة العربية</a:t>
            </a:r>
            <a:endParaRPr lang="en-US" sz="2800" b="1" dirty="0"/>
          </a:p>
        </p:txBody>
      </p:sp>
      <p:pic>
        <p:nvPicPr>
          <p:cNvPr id="16" name="Picture 17">
            <a:extLst>
              <a:ext uri="{FF2B5EF4-FFF2-40B4-BE49-F238E27FC236}">
                <a16:creationId xmlns:a16="http://schemas.microsoft.com/office/drawing/2014/main" id="{9A70446D-0221-41AA-9382-A7A387570E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49703">
            <a:off x="4904108" y="-194319"/>
            <a:ext cx="5922968" cy="3574342"/>
          </a:xfrm>
          <a:prstGeom prst="rect">
            <a:avLst/>
          </a:prstGeom>
        </p:spPr>
      </p:pic>
      <p:pic>
        <p:nvPicPr>
          <p:cNvPr id="17" name="Picture 2">
            <a:extLst>
              <a:ext uri="{FF2B5EF4-FFF2-40B4-BE49-F238E27FC236}">
                <a16:creationId xmlns:a16="http://schemas.microsoft.com/office/drawing/2014/main" id="{2A49DB6B-8E11-4DF4-96C6-5F00E116D055}"/>
              </a:ext>
            </a:extLst>
          </p:cNvPr>
          <p:cNvPicPr>
            <a:picLocks noChangeAspect="1"/>
          </p:cNvPicPr>
          <p:nvPr/>
        </p:nvPicPr>
        <p:blipFill>
          <a:blip r:embed="rId9">
            <a:alphaModFix amt="19999"/>
          </a:blip>
          <a:srcRect t="24942" b="24942"/>
          <a:stretch>
            <a:fillRect/>
          </a:stretch>
        </p:blipFill>
        <p:spPr>
          <a:xfrm>
            <a:off x="-4011" y="-880504"/>
            <a:ext cx="18288000" cy="6112034"/>
          </a:xfrm>
          <a:prstGeom prst="rect">
            <a:avLst/>
          </a:prstGeom>
        </p:spPr>
      </p:pic>
    </p:spTree>
    <p:extLst>
      <p:ext uri="{BB962C8B-B14F-4D97-AF65-F5344CB8AC3E}">
        <p14:creationId xmlns:p14="http://schemas.microsoft.com/office/powerpoint/2010/main" val="1048775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F9DD65FA-9AC1-47EF-A7F9-EBE2CC497759}"/>
              </a:ext>
            </a:extLst>
          </p:cNvPr>
          <p:cNvPicPr>
            <a:picLocks noChangeAspect="1"/>
          </p:cNvPicPr>
          <p:nvPr/>
        </p:nvPicPr>
        <p:blipFill>
          <a:blip r:embed="rId3">
            <a:alphaModFix amt="19999"/>
          </a:blip>
          <a:srcRect t="24942" b="24942"/>
          <a:stretch>
            <a:fillRect/>
          </a:stretch>
        </p:blipFill>
        <p:spPr>
          <a:xfrm>
            <a:off x="0" y="0"/>
            <a:ext cx="18288000" cy="5372100"/>
          </a:xfrm>
          <a:prstGeom prst="rect">
            <a:avLst/>
          </a:prstGeom>
        </p:spPr>
      </p:pic>
      <p:pic>
        <p:nvPicPr>
          <p:cNvPr id="3" name="Picture 2">
            <a:extLst>
              <a:ext uri="{FF2B5EF4-FFF2-40B4-BE49-F238E27FC236}">
                <a16:creationId xmlns:a16="http://schemas.microsoft.com/office/drawing/2014/main" id="{607C8F19-7DED-4D9C-81A3-C23A38A264DE}"/>
              </a:ext>
            </a:extLst>
          </p:cNvPr>
          <p:cNvPicPr>
            <a:picLocks noChangeAspect="1"/>
          </p:cNvPicPr>
          <p:nvPr/>
        </p:nvPicPr>
        <p:blipFill>
          <a:blip r:embed="rId4"/>
          <a:srcRect/>
          <a:stretch>
            <a:fillRect/>
          </a:stretch>
        </p:blipFill>
        <p:spPr>
          <a:xfrm>
            <a:off x="4895958" y="8160726"/>
            <a:ext cx="2169233" cy="2048906"/>
          </a:xfrm>
          <a:prstGeom prst="rect">
            <a:avLst/>
          </a:prstGeom>
        </p:spPr>
      </p:pic>
      <p:sp>
        <p:nvSpPr>
          <p:cNvPr id="4" name="Rectangle 3">
            <a:extLst>
              <a:ext uri="{FF2B5EF4-FFF2-40B4-BE49-F238E27FC236}">
                <a16:creationId xmlns:a16="http://schemas.microsoft.com/office/drawing/2014/main" id="{C1C9CEF0-9D7B-4FF4-8175-93F4541D11C0}"/>
              </a:ext>
            </a:extLst>
          </p:cNvPr>
          <p:cNvSpPr/>
          <p:nvPr/>
        </p:nvSpPr>
        <p:spPr>
          <a:xfrm>
            <a:off x="11675080" y="114300"/>
            <a:ext cx="5789628" cy="9902711"/>
          </a:xfrm>
          <a:prstGeom prst="rect">
            <a:avLst/>
          </a:prstGeom>
        </p:spPr>
        <p:txBody>
          <a:bodyPr wrap="square">
            <a:spAutoFit/>
          </a:bodyPr>
          <a:lstStyle/>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المملكة الأردنية الهاشمية</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دولة الإمارات العربية المتحدة</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a:t>
            </a: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مملكة البحرين</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a:t>
            </a: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الجمهورية التونسية</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5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a:t>
            </a:r>
          </a:p>
          <a:p>
            <a:pPr lvl="0" algn="r" rtl="1">
              <a:lnSpc>
                <a:spcPts val="35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الجمهورية الجزائرية الديمقراطية الشعبية</a:t>
            </a:r>
          </a:p>
          <a:p>
            <a:pPr lvl="0" algn="r" rtl="1">
              <a:lnSpc>
                <a:spcPts val="35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a:t>
            </a: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المملكة العربية السعودية</a:t>
            </a: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جمهورية السودان</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جمهورية العراق</a:t>
            </a:r>
          </a:p>
          <a:p>
            <a:pPr lvl="0" algn="r" rtl="1">
              <a:lnSpc>
                <a:spcPts val="3000"/>
              </a:lnSpc>
            </a:pPr>
            <a:endParaRPr lang="en-US" sz="2800" dirty="0">
              <a:effectLst/>
            </a:endParaRPr>
          </a:p>
        </p:txBody>
      </p:sp>
      <p:pic>
        <p:nvPicPr>
          <p:cNvPr id="5122" name="Picture 2" descr="http://www.lasportal.org/LasImages/Jordan.jpg">
            <a:extLst>
              <a:ext uri="{FF2B5EF4-FFF2-40B4-BE49-F238E27FC236}">
                <a16:creationId xmlns:a16="http://schemas.microsoft.com/office/drawing/2014/main" id="{6CE4BCF5-48B4-4493-9449-F9B4A87A2F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200" y="486138"/>
            <a:ext cx="1504950" cy="923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4974960-E59F-4EF6-9086-984484DA4CFA}"/>
              </a:ext>
            </a:extLst>
          </p:cNvPr>
          <p:cNvSpPr/>
          <p:nvPr/>
        </p:nvSpPr>
        <p:spPr>
          <a:xfrm>
            <a:off x="4662420" y="486138"/>
            <a:ext cx="3785862" cy="7786747"/>
          </a:xfrm>
          <a:prstGeom prst="rect">
            <a:avLst/>
          </a:prstGeom>
        </p:spPr>
        <p:txBody>
          <a:bodyPr wrap="square">
            <a:spAutoFit/>
          </a:bodyPr>
          <a:lstStyle/>
          <a:p>
            <a:pPr lvl="0" algn="r" rtl="1">
              <a:lnSpc>
                <a:spcPts val="3000"/>
              </a:lnSpc>
            </a:pPr>
            <a:endParaRPr lang="ar-EG"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سلطنة عمان</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a:t>
            </a: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دولة فلسطين</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دولة قطر</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الجمهورية اللبنانية</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a:t>
            </a: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جمهورية مصر العربية</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a:t>
            </a: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المملكة المغربية</a:t>
            </a: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endParaRPr lang="ar-EG" sz="2800" dirty="0">
              <a:latin typeface="Times New Roman" panose="02020603050405020304" pitchFamily="18" charset="0"/>
              <a:ea typeface="Calibri" panose="020F0502020204030204" pitchFamily="34" charset="0"/>
              <a:cs typeface="Times New Roman" panose="02020603050405020304" pitchFamily="18" charset="0"/>
            </a:endParaRPr>
          </a:p>
          <a:p>
            <a:pPr lvl="0" algn="r" rtl="1">
              <a:lnSpc>
                <a:spcPts val="3000"/>
              </a:lnSpc>
            </a:pPr>
            <a:r>
              <a:rPr lang="ar-EG" sz="2800" dirty="0">
                <a:latin typeface="Times New Roman" panose="02020603050405020304" pitchFamily="18" charset="0"/>
                <a:ea typeface="Calibri" panose="020F0502020204030204" pitchFamily="34" charset="0"/>
                <a:cs typeface="Times New Roman" panose="02020603050405020304" pitchFamily="18" charset="0"/>
              </a:rPr>
              <a:t> الجمهورية اليمنية.</a:t>
            </a:r>
            <a:endParaRPr lang="en-US" sz="2800" dirty="0"/>
          </a:p>
        </p:txBody>
      </p:sp>
      <p:pic>
        <p:nvPicPr>
          <p:cNvPr id="5124" name="Picture 4" descr="http://www.lasportal.org/LasImages/UAE.jpg">
            <a:extLst>
              <a:ext uri="{FF2B5EF4-FFF2-40B4-BE49-F238E27FC236}">
                <a16:creationId xmlns:a16="http://schemas.microsoft.com/office/drawing/2014/main" id="{90AF36A7-47A0-4041-8EE3-98C027E273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3200" y="1643062"/>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lasportal.org/LasImages/Bahrain.jpg">
            <a:extLst>
              <a:ext uri="{FF2B5EF4-FFF2-40B4-BE49-F238E27FC236}">
                <a16:creationId xmlns:a16="http://schemas.microsoft.com/office/drawing/2014/main" id="{8079C71A-C568-48A8-B0F6-2DED788FE1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3200" y="2785095"/>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lasportal.org/LasImages/Tunisia.jpg">
            <a:extLst>
              <a:ext uri="{FF2B5EF4-FFF2-40B4-BE49-F238E27FC236}">
                <a16:creationId xmlns:a16="http://schemas.microsoft.com/office/drawing/2014/main" id="{EE89B082-D709-43E0-9FD7-B622CB6C6F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80965" y="3885741"/>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lasportal.org/LasImages/Algerie.jpg">
            <a:extLst>
              <a:ext uri="{FF2B5EF4-FFF2-40B4-BE49-F238E27FC236}">
                <a16:creationId xmlns:a16="http://schemas.microsoft.com/office/drawing/2014/main" id="{A8B47EB8-55EC-442B-93D4-954BC24F0C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10273" y="5114379"/>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www.lasportal.org/LasImages/SaudiArabia.jpg">
            <a:extLst>
              <a:ext uri="{FF2B5EF4-FFF2-40B4-BE49-F238E27FC236}">
                <a16:creationId xmlns:a16="http://schemas.microsoft.com/office/drawing/2014/main" id="{9D284ADD-C73B-464F-A7A1-476CE05E0F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00748" y="6378962"/>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lasportal.org/LasImages/Iraq.jpg">
            <a:extLst>
              <a:ext uri="{FF2B5EF4-FFF2-40B4-BE49-F238E27FC236}">
                <a16:creationId xmlns:a16="http://schemas.microsoft.com/office/drawing/2014/main" id="{FDE930E4-5A37-4328-B348-5894B6EA06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16135" y="8762637"/>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www.lasportal.org/LasImages/Sudan.jpg">
            <a:extLst>
              <a:ext uri="{FF2B5EF4-FFF2-40B4-BE49-F238E27FC236}">
                <a16:creationId xmlns:a16="http://schemas.microsoft.com/office/drawing/2014/main" id="{BFB94C02-EBC0-4E1C-965F-112A9B3E29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7858" y="7587263"/>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www.lasportal.org/LasImages/Qatar.jpg">
            <a:extLst>
              <a:ext uri="{FF2B5EF4-FFF2-40B4-BE49-F238E27FC236}">
                <a16:creationId xmlns:a16="http://schemas.microsoft.com/office/drawing/2014/main" id="{BC036286-0B27-4EE2-8708-6018D194FE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5194" y="2785094"/>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www.lasportal.org/LasImages/Oman.jpg">
            <a:extLst>
              <a:ext uri="{FF2B5EF4-FFF2-40B4-BE49-F238E27FC236}">
                <a16:creationId xmlns:a16="http://schemas.microsoft.com/office/drawing/2014/main" id="{ECDB9167-408A-42E8-BD19-1DE342E88F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85194" y="604837"/>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http://www.lasportal.org/LasImages/Palestine.jpg">
            <a:extLst>
              <a:ext uri="{FF2B5EF4-FFF2-40B4-BE49-F238E27FC236}">
                <a16:creationId xmlns:a16="http://schemas.microsoft.com/office/drawing/2014/main" id="{63F6BE66-72DD-462F-8AE9-6CED82E182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57443" y="1643061"/>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http://www.lasportal.org/LasImages/Lebannon.jpg">
            <a:extLst>
              <a:ext uri="{FF2B5EF4-FFF2-40B4-BE49-F238E27FC236}">
                <a16:creationId xmlns:a16="http://schemas.microsoft.com/office/drawing/2014/main" id="{82509992-F262-4717-AE16-4F35710252C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27998" y="3952477"/>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http://www.lasportal.org/LasImages/Egypt.jpg">
            <a:extLst>
              <a:ext uri="{FF2B5EF4-FFF2-40B4-BE49-F238E27FC236}">
                <a16:creationId xmlns:a16="http://schemas.microsoft.com/office/drawing/2014/main" id="{C4EA2B00-5C84-4273-BB01-5F2EE63315A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49675" y="5143500"/>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http://www.lasportal.org/LasImages/Morroco.jpg">
            <a:extLst>
              <a:ext uri="{FF2B5EF4-FFF2-40B4-BE49-F238E27FC236}">
                <a16:creationId xmlns:a16="http://schemas.microsoft.com/office/drawing/2014/main" id="{2F35F38C-2210-4162-BD32-34A01FDBD6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49675" y="6253102"/>
            <a:ext cx="15049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http://www.lasportal.org/LasImages/Yemen.jpg">
            <a:extLst>
              <a:ext uri="{FF2B5EF4-FFF2-40B4-BE49-F238E27FC236}">
                <a16:creationId xmlns:a16="http://schemas.microsoft.com/office/drawing/2014/main" id="{07D386E7-0543-425D-8AC6-BAD063813E1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57660" y="7587262"/>
            <a:ext cx="1504950" cy="923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BF8CBB-14FE-48F7-AE8A-3FD15C34C47A}"/>
              </a:ext>
            </a:extLst>
          </p:cNvPr>
          <p:cNvSpPr txBox="1"/>
          <p:nvPr/>
        </p:nvSpPr>
        <p:spPr>
          <a:xfrm>
            <a:off x="6843338" y="8290703"/>
            <a:ext cx="2057056" cy="1569660"/>
          </a:xfrm>
          <a:prstGeom prst="rect">
            <a:avLst/>
          </a:prstGeom>
          <a:noFill/>
        </p:spPr>
        <p:txBody>
          <a:bodyPr wrap="square" rtlCol="0">
            <a:spAutoFit/>
          </a:bodyPr>
          <a:lstStyle/>
          <a:p>
            <a:pPr algn="ctr"/>
            <a:r>
              <a:rPr lang="ar-EG" sz="4800" dirty="0">
                <a:solidFill>
                  <a:srgbClr val="C00000"/>
                </a:solidFill>
              </a:rPr>
              <a:t>15 دولة عربية </a:t>
            </a:r>
            <a:endParaRPr lang="en-US" sz="4800" dirty="0">
              <a:solidFill>
                <a:srgbClr val="C00000"/>
              </a:solidFill>
            </a:endParaRPr>
          </a:p>
        </p:txBody>
      </p:sp>
    </p:spTree>
    <p:extLst>
      <p:ext uri="{BB962C8B-B14F-4D97-AF65-F5344CB8AC3E}">
        <p14:creationId xmlns:p14="http://schemas.microsoft.com/office/powerpoint/2010/main" val="3364202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C54F5950-573A-4D1C-ADBC-5B1B5EBFB8F8}"/>
              </a:ext>
            </a:extLst>
          </p:cNvPr>
          <p:cNvPicPr>
            <a:picLocks noChangeAspect="1"/>
          </p:cNvPicPr>
          <p:nvPr/>
        </p:nvPicPr>
        <p:blipFill>
          <a:blip r:embed="rId3">
            <a:alphaModFix amt="19999"/>
          </a:blip>
          <a:srcRect t="24942" b="24942"/>
          <a:stretch>
            <a:fillRect/>
          </a:stretch>
        </p:blipFill>
        <p:spPr>
          <a:xfrm>
            <a:off x="0" y="-3253893"/>
            <a:ext cx="18288000" cy="611203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703">
            <a:off x="6611974" y="1980132"/>
            <a:ext cx="4868627" cy="3773186"/>
          </a:xfrm>
          <a:prstGeom prst="rect">
            <a:avLst/>
          </a:prstGeom>
        </p:spPr>
      </p:pic>
      <p:sp>
        <p:nvSpPr>
          <p:cNvPr id="24" name="TextBox 23">
            <a:extLst>
              <a:ext uri="{FF2B5EF4-FFF2-40B4-BE49-F238E27FC236}">
                <a16:creationId xmlns:a16="http://schemas.microsoft.com/office/drawing/2014/main" id="{1D562A9D-3511-41D3-A1A5-0E2E22FB1722}"/>
              </a:ext>
            </a:extLst>
          </p:cNvPr>
          <p:cNvSpPr txBox="1"/>
          <p:nvPr/>
        </p:nvSpPr>
        <p:spPr>
          <a:xfrm>
            <a:off x="6944562" y="3052628"/>
            <a:ext cx="4367497" cy="2062103"/>
          </a:xfrm>
          <a:prstGeom prst="rect">
            <a:avLst/>
          </a:prstGeom>
          <a:noFill/>
        </p:spPr>
        <p:txBody>
          <a:bodyPr wrap="square" rtlCol="0">
            <a:spAutoFit/>
          </a:bodyPr>
          <a:lstStyle/>
          <a:p>
            <a:pPr algn="ctr"/>
            <a:r>
              <a:rPr lang="ar-EG" sz="3200" b="1" dirty="0">
                <a:solidFill>
                  <a:schemeClr val="accent3">
                    <a:lumMod val="50000"/>
                  </a:schemeClr>
                </a:solidFill>
              </a:rPr>
              <a:t>ربط مسار المرأة والأمن والسلام بأجندة تنمية المرأة في المنطقة العربية</a:t>
            </a:r>
          </a:p>
          <a:p>
            <a:pPr algn="ctr"/>
            <a:r>
              <a:rPr lang="ar-EG" sz="3200" b="1" dirty="0">
                <a:solidFill>
                  <a:schemeClr val="accent3">
                    <a:lumMod val="50000"/>
                  </a:schemeClr>
                </a:solidFill>
              </a:rPr>
              <a:t>2023-2028</a:t>
            </a:r>
            <a:endParaRPr lang="en-US" sz="3200" b="1" dirty="0">
              <a:solidFill>
                <a:schemeClr val="accent3">
                  <a:lumMod val="50000"/>
                </a:schemeClr>
              </a:solidFill>
            </a:endParaRPr>
          </a:p>
        </p:txBody>
      </p:sp>
      <p:pic>
        <p:nvPicPr>
          <p:cNvPr id="7" name="Picture 6">
            <a:extLst>
              <a:ext uri="{FF2B5EF4-FFF2-40B4-BE49-F238E27FC236}">
                <a16:creationId xmlns:a16="http://schemas.microsoft.com/office/drawing/2014/main" id="{9A5B89FA-0DAE-4525-A80A-BD21117B7DD5}"/>
              </a:ext>
            </a:extLst>
          </p:cNvPr>
          <p:cNvPicPr>
            <a:picLocks noChangeAspect="1"/>
          </p:cNvPicPr>
          <p:nvPr/>
        </p:nvPicPr>
        <p:blipFill>
          <a:blip r:embed="rId6"/>
          <a:stretch>
            <a:fillRect/>
          </a:stretch>
        </p:blipFill>
        <p:spPr>
          <a:xfrm>
            <a:off x="487488" y="989262"/>
            <a:ext cx="5890898" cy="82719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Content Placeholder 3">
            <a:extLst>
              <a:ext uri="{FF2B5EF4-FFF2-40B4-BE49-F238E27FC236}">
                <a16:creationId xmlns:a16="http://schemas.microsoft.com/office/drawing/2014/main" id="{5840EC7B-234A-4ECB-8756-84B6FCC69044}"/>
              </a:ext>
            </a:extLst>
          </p:cNvPr>
          <p:cNvPicPr>
            <a:picLocks noChangeAspect="1"/>
          </p:cNvPicPr>
          <p:nvPr/>
        </p:nvPicPr>
        <p:blipFill>
          <a:blip r:embed="rId7"/>
          <a:stretch>
            <a:fillRect/>
          </a:stretch>
        </p:blipFill>
        <p:spPr>
          <a:xfrm>
            <a:off x="11658039" y="1164418"/>
            <a:ext cx="6142472" cy="79581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ACE01353-ABC6-4850-A4EE-516DDE6137F6}"/>
              </a:ext>
            </a:extLst>
          </p:cNvPr>
          <p:cNvSpPr/>
          <p:nvPr/>
        </p:nvSpPr>
        <p:spPr>
          <a:xfrm>
            <a:off x="7505698" y="6773970"/>
            <a:ext cx="3276602" cy="2523768"/>
          </a:xfrm>
          <a:prstGeom prst="rect">
            <a:avLst/>
          </a:prstGeom>
        </p:spPr>
        <p:txBody>
          <a:bodyPr wrap="square">
            <a:spAutoFit/>
          </a:bodyPr>
          <a:lstStyle/>
          <a:p>
            <a:pPr algn="ctr"/>
            <a:endParaRPr lang="ar-EG" b="1" dirty="0">
              <a:solidFill>
                <a:schemeClr val="accent2">
                  <a:lumMod val="75000"/>
                </a:schemeClr>
              </a:solidFill>
            </a:endParaRPr>
          </a:p>
          <a:p>
            <a:pPr algn="ctr"/>
            <a:r>
              <a:rPr lang="ar-EG" sz="2800" b="1" dirty="0">
                <a:solidFill>
                  <a:schemeClr val="accent2">
                    <a:lumMod val="75000"/>
                  </a:schemeClr>
                </a:solidFill>
              </a:rPr>
              <a:t>تحديث الاستراتيجية العربية حول المرأة العربية والأمن والسلام وربطها بأجندة تنمية المرأة العربية (2023-2028)</a:t>
            </a:r>
          </a:p>
        </p:txBody>
      </p:sp>
      <p:pic>
        <p:nvPicPr>
          <p:cNvPr id="10" name="Picture 2">
            <a:extLst>
              <a:ext uri="{FF2B5EF4-FFF2-40B4-BE49-F238E27FC236}">
                <a16:creationId xmlns:a16="http://schemas.microsoft.com/office/drawing/2014/main" id="{AF87641C-7452-4583-9E62-5F13AB9F89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07715" y="4949052"/>
            <a:ext cx="2077143" cy="2192761"/>
          </a:xfrm>
          <a:prstGeom prst="rect">
            <a:avLst/>
          </a:prstGeom>
        </p:spPr>
      </p:pic>
    </p:spTree>
    <p:extLst>
      <p:ext uri="{BB962C8B-B14F-4D97-AF65-F5344CB8AC3E}">
        <p14:creationId xmlns:p14="http://schemas.microsoft.com/office/powerpoint/2010/main" val="360574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7155" r="5502" b="70349"/>
          <a:stretch>
            <a:fillRect/>
          </a:stretch>
        </p:blipFill>
        <p:spPr>
          <a:xfrm>
            <a:off x="-6732" y="90170"/>
            <a:ext cx="18288000" cy="4138930"/>
          </a:xfrm>
          <a:prstGeom prst="rect">
            <a:avLst/>
          </a:prstGeom>
        </p:spPr>
      </p:pic>
      <p:grpSp>
        <p:nvGrpSpPr>
          <p:cNvPr id="3" name="Group 3"/>
          <p:cNvGrpSpPr/>
          <p:nvPr/>
        </p:nvGrpSpPr>
        <p:grpSpPr>
          <a:xfrm>
            <a:off x="0" y="10008168"/>
            <a:ext cx="18281268" cy="288357"/>
            <a:chOff x="0" y="0"/>
            <a:chExt cx="4264691" cy="45434"/>
          </a:xfrm>
        </p:grpSpPr>
        <p:sp>
          <p:nvSpPr>
            <p:cNvPr id="4" name="Freeform 4"/>
            <p:cNvSpPr/>
            <p:nvPr/>
          </p:nvSpPr>
          <p:spPr>
            <a:xfrm>
              <a:off x="0" y="0"/>
              <a:ext cx="4264691" cy="45434"/>
            </a:xfrm>
            <a:custGeom>
              <a:avLst/>
              <a:gdLst/>
              <a:ahLst/>
              <a:cxnLst/>
              <a:rect l="l" t="t" r="r" b="b"/>
              <a:pathLst>
                <a:path w="4264691" h="45434">
                  <a:moveTo>
                    <a:pt x="0" y="0"/>
                  </a:moveTo>
                  <a:lnTo>
                    <a:pt x="4264691" y="0"/>
                  </a:lnTo>
                  <a:lnTo>
                    <a:pt x="4264691" y="45434"/>
                  </a:lnTo>
                  <a:lnTo>
                    <a:pt x="0" y="45434"/>
                  </a:lnTo>
                  <a:close/>
                </a:path>
              </a:pathLst>
            </a:custGeom>
            <a:solidFill>
              <a:srgbClr val="3EDAD8"/>
            </a:solidFill>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299"/>
                </a:lnSpc>
              </a:pPr>
              <a:endParaRPr/>
            </a:p>
          </p:txBody>
        </p:sp>
      </p:grpSp>
      <p:grpSp>
        <p:nvGrpSpPr>
          <p:cNvPr id="6" name="Group 6"/>
          <p:cNvGrpSpPr/>
          <p:nvPr/>
        </p:nvGrpSpPr>
        <p:grpSpPr>
          <a:xfrm flipV="1">
            <a:off x="-6731" y="-119489"/>
            <a:ext cx="18288000" cy="119489"/>
            <a:chOff x="0" y="0"/>
            <a:chExt cx="601332" cy="44233"/>
          </a:xfrm>
        </p:grpSpPr>
        <p:sp>
          <p:nvSpPr>
            <p:cNvPr id="7" name="Freeform 7"/>
            <p:cNvSpPr/>
            <p:nvPr/>
          </p:nvSpPr>
          <p:spPr>
            <a:xfrm>
              <a:off x="0" y="0"/>
              <a:ext cx="601332" cy="44233"/>
            </a:xfrm>
            <a:custGeom>
              <a:avLst/>
              <a:gdLst/>
              <a:ahLst/>
              <a:cxnLst/>
              <a:rect l="l" t="t" r="r" b="b"/>
              <a:pathLst>
                <a:path w="601332" h="44233">
                  <a:moveTo>
                    <a:pt x="0" y="0"/>
                  </a:moveTo>
                  <a:lnTo>
                    <a:pt x="601332" y="0"/>
                  </a:lnTo>
                  <a:lnTo>
                    <a:pt x="601332" y="44233"/>
                  </a:lnTo>
                  <a:lnTo>
                    <a:pt x="0" y="44233"/>
                  </a:lnTo>
                  <a:close/>
                </a:path>
              </a:pathLst>
            </a:custGeom>
            <a:solidFill>
              <a:srgbClr val="3EDAD8"/>
            </a:solidFill>
          </p:spPr>
          <p:txBody>
            <a:bodyPr/>
            <a:lstStyle/>
            <a:p>
              <a:endParaRPr lang="en-US"/>
            </a:p>
          </p:txBody>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299"/>
                </a:lnSpc>
              </a:pPr>
              <a:endParaRPr/>
            </a:p>
          </p:txBody>
        </p:sp>
      </p:grpSp>
      <p:sp>
        <p:nvSpPr>
          <p:cNvPr id="11" name="Freeform 11"/>
          <p:cNvSpPr/>
          <p:nvPr/>
        </p:nvSpPr>
        <p:spPr>
          <a:xfrm>
            <a:off x="6355931" y="3315652"/>
            <a:ext cx="1472631" cy="1479232"/>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solidFill>
        </p:spPr>
        <p:txBody>
          <a:bodyPr/>
          <a:lstStyle/>
          <a:p>
            <a:endParaRPr lang="en-US"/>
          </a:p>
        </p:txBody>
      </p:sp>
      <p:grpSp>
        <p:nvGrpSpPr>
          <p:cNvPr id="15" name="Group 15"/>
          <p:cNvGrpSpPr/>
          <p:nvPr/>
        </p:nvGrpSpPr>
        <p:grpSpPr>
          <a:xfrm>
            <a:off x="9144000" y="3341342"/>
            <a:ext cx="1479232" cy="147923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EDAD8"/>
            </a:solidFill>
          </p:spPr>
          <p:txBody>
            <a:bodyPr/>
            <a:lstStyle/>
            <a:p>
              <a:endParaRPr lang="en-US"/>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3299"/>
                </a:lnSpc>
              </a:pPr>
              <a:endParaRPr/>
            </a:p>
          </p:txBody>
        </p:sp>
      </p:grpSp>
      <p:grpSp>
        <p:nvGrpSpPr>
          <p:cNvPr id="20" name="Group 20"/>
          <p:cNvGrpSpPr/>
          <p:nvPr/>
        </p:nvGrpSpPr>
        <p:grpSpPr>
          <a:xfrm>
            <a:off x="15247729" y="3315652"/>
            <a:ext cx="1479232" cy="147923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538A"/>
            </a:solidFill>
          </p:spPr>
          <p:txBody>
            <a:bodyPr/>
            <a:lstStyle/>
            <a:p>
              <a:endParaRPr lang="en-US" dirty="0"/>
            </a:p>
          </p:txBody>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3299"/>
                </a:lnSpc>
              </a:pPr>
              <a:endParaRPr/>
            </a:p>
          </p:txBody>
        </p:sp>
      </p:grpSp>
      <p:grpSp>
        <p:nvGrpSpPr>
          <p:cNvPr id="25" name="Group 25"/>
          <p:cNvGrpSpPr/>
          <p:nvPr/>
        </p:nvGrpSpPr>
        <p:grpSpPr>
          <a:xfrm>
            <a:off x="11827271" y="3315652"/>
            <a:ext cx="1479232" cy="1479232"/>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92D5"/>
            </a:solidFill>
          </p:spPr>
          <p:txBody>
            <a:bodyPr/>
            <a:lstStyle/>
            <a:p>
              <a:endParaRPr lang="en-US"/>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3299"/>
                </a:lnSpc>
              </a:pPr>
              <a:endParaRPr/>
            </a:p>
          </p:txBody>
        </p:sp>
      </p:grpSp>
      <p:sp>
        <p:nvSpPr>
          <p:cNvPr id="29" name="AutoShape 29"/>
          <p:cNvSpPr/>
          <p:nvPr/>
        </p:nvSpPr>
        <p:spPr>
          <a:xfrm rot="-5400000">
            <a:off x="6394091" y="5446662"/>
            <a:ext cx="1362643" cy="31989"/>
          </a:xfrm>
          <a:prstGeom prst="line">
            <a:avLst/>
          </a:prstGeom>
          <a:ln w="76200" cap="flat">
            <a:solidFill>
              <a:schemeClr val="accent6"/>
            </a:solidFill>
            <a:prstDash val="solid"/>
            <a:headEnd type="none" w="sm" len="sm"/>
            <a:tailEnd type="none" w="sm" len="sm"/>
          </a:ln>
        </p:spPr>
        <p:txBody>
          <a:bodyPr/>
          <a:lstStyle/>
          <a:p>
            <a:endParaRPr lang="en-US"/>
          </a:p>
        </p:txBody>
      </p:sp>
      <p:sp>
        <p:nvSpPr>
          <p:cNvPr id="30" name="AutoShape 30"/>
          <p:cNvSpPr/>
          <p:nvPr/>
        </p:nvSpPr>
        <p:spPr>
          <a:xfrm rot="-5447984">
            <a:off x="9134131" y="5432730"/>
            <a:ext cx="1362624" cy="10751"/>
          </a:xfrm>
          <a:prstGeom prst="line">
            <a:avLst/>
          </a:prstGeom>
          <a:ln w="76200" cap="flat">
            <a:solidFill>
              <a:srgbClr val="3EDAD8"/>
            </a:solidFill>
            <a:prstDash val="solid"/>
            <a:headEnd type="none" w="sm" len="sm"/>
            <a:tailEnd type="none" w="sm" len="sm"/>
          </a:ln>
        </p:spPr>
        <p:txBody>
          <a:bodyPr/>
          <a:lstStyle/>
          <a:p>
            <a:endParaRPr lang="en-US"/>
          </a:p>
        </p:txBody>
      </p:sp>
      <p:sp>
        <p:nvSpPr>
          <p:cNvPr id="31" name="AutoShape 31"/>
          <p:cNvSpPr/>
          <p:nvPr/>
        </p:nvSpPr>
        <p:spPr>
          <a:xfrm rot="-5398733" flipV="1">
            <a:off x="11934645" y="5388795"/>
            <a:ext cx="1264485" cy="465"/>
          </a:xfrm>
          <a:prstGeom prst="line">
            <a:avLst/>
          </a:prstGeom>
          <a:ln w="76200" cap="flat">
            <a:solidFill>
              <a:srgbClr val="2C92D5"/>
            </a:solidFill>
            <a:prstDash val="solid"/>
            <a:headEnd type="none" w="sm" len="sm"/>
            <a:tailEnd type="none" w="sm" len="sm"/>
          </a:ln>
        </p:spPr>
        <p:txBody>
          <a:bodyPr/>
          <a:lstStyle/>
          <a:p>
            <a:endParaRPr lang="en-US"/>
          </a:p>
        </p:txBody>
      </p:sp>
      <p:sp>
        <p:nvSpPr>
          <p:cNvPr id="32" name="AutoShape 32"/>
          <p:cNvSpPr/>
          <p:nvPr/>
        </p:nvSpPr>
        <p:spPr>
          <a:xfrm rot="-5400000" flipV="1">
            <a:off x="15339774" y="5404356"/>
            <a:ext cx="1305886" cy="10743"/>
          </a:xfrm>
          <a:prstGeom prst="line">
            <a:avLst/>
          </a:prstGeom>
          <a:ln w="76200" cap="flat">
            <a:solidFill>
              <a:srgbClr val="13538A"/>
            </a:solidFill>
            <a:prstDash val="solid"/>
            <a:headEnd type="none" w="sm" len="sm"/>
            <a:tailEnd type="none" w="sm" len="sm"/>
          </a:ln>
        </p:spPr>
        <p:txBody>
          <a:bodyPr/>
          <a:lstStyle/>
          <a:p>
            <a:endParaRPr lang="en-US"/>
          </a:p>
        </p:txBody>
      </p:sp>
      <p:sp>
        <p:nvSpPr>
          <p:cNvPr id="34" name="TextBox 34"/>
          <p:cNvSpPr txBox="1"/>
          <p:nvPr/>
        </p:nvSpPr>
        <p:spPr>
          <a:xfrm>
            <a:off x="2744404" y="552797"/>
            <a:ext cx="12568031" cy="1808187"/>
          </a:xfrm>
          <a:prstGeom prst="rect">
            <a:avLst/>
          </a:prstGeom>
        </p:spPr>
        <p:txBody>
          <a:bodyPr wrap="square" lIns="0" tIns="0" rIns="0" bIns="0" rtlCol="0" anchor="t">
            <a:spAutoFit/>
          </a:bodyPr>
          <a:lstStyle/>
          <a:p>
            <a:pPr algn="ctr">
              <a:lnSpc>
                <a:spcPts val="4680"/>
              </a:lnSpc>
            </a:pPr>
            <a:r>
              <a:rPr lang="ar-EG" sz="4800" spc="107" dirty="0">
                <a:latin typeface="Aileron Heavy Bold"/>
              </a:rPr>
              <a:t>المسارات الرئيسية للمراجعة الإقليمية الأولى لأجندة تنمية المرأة في المنطقة العربية واتساقها مع مجالات الاهتمام الحاسمة لبيجين وأهداف التنمية المستدامة:</a:t>
            </a:r>
            <a:endParaRPr lang="en-US" sz="4800" spc="107" dirty="0">
              <a:latin typeface="Aileron Heavy Bold"/>
            </a:endParaRPr>
          </a:p>
        </p:txBody>
      </p:sp>
      <p:grpSp>
        <p:nvGrpSpPr>
          <p:cNvPr id="36" name="Group 36"/>
          <p:cNvGrpSpPr/>
          <p:nvPr/>
        </p:nvGrpSpPr>
        <p:grpSpPr>
          <a:xfrm>
            <a:off x="5697130" y="6194425"/>
            <a:ext cx="2678438" cy="1306830"/>
            <a:chOff x="0" y="0"/>
            <a:chExt cx="3571251" cy="1742440"/>
          </a:xfrm>
        </p:grpSpPr>
        <p:sp>
          <p:nvSpPr>
            <p:cNvPr id="37" name="TextBox 37"/>
            <p:cNvSpPr txBox="1"/>
            <p:nvPr/>
          </p:nvSpPr>
          <p:spPr>
            <a:xfrm>
              <a:off x="0" y="1250950"/>
              <a:ext cx="3571251" cy="491490"/>
            </a:xfrm>
            <a:prstGeom prst="rect">
              <a:avLst/>
            </a:prstGeom>
          </p:spPr>
          <p:txBody>
            <a:bodyPr lIns="0" tIns="0" rIns="0" bIns="0" rtlCol="0" anchor="t">
              <a:spAutoFit/>
            </a:bodyPr>
            <a:lstStyle/>
            <a:p>
              <a:pPr algn="ctr">
                <a:lnSpc>
                  <a:spcPts val="3299"/>
                </a:lnSpc>
              </a:pPr>
              <a:r>
                <a:rPr lang="en-US" sz="2199" spc="65" dirty="0">
                  <a:solidFill>
                    <a:srgbClr val="FFFFFF"/>
                  </a:solidFill>
                  <a:latin typeface="Aileron Regular"/>
                </a:rPr>
                <a:t>Idea Selection</a:t>
              </a:r>
            </a:p>
          </p:txBody>
        </p:sp>
        <p:grpSp>
          <p:nvGrpSpPr>
            <p:cNvPr id="38" name="Group 38"/>
            <p:cNvGrpSpPr/>
            <p:nvPr/>
          </p:nvGrpSpPr>
          <p:grpSpPr>
            <a:xfrm>
              <a:off x="1176872" y="0"/>
              <a:ext cx="1217507" cy="1217507"/>
              <a:chOff x="0" y="0"/>
              <a:chExt cx="812800" cy="812800"/>
            </a:xfrm>
          </p:grpSpPr>
          <p:sp>
            <p:nvSpPr>
              <p:cNvPr id="39" name="Freeform 3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txBody>
              <a:bodyPr/>
              <a:lstStyle/>
              <a:p>
                <a:endParaRPr lang="en-US"/>
              </a:p>
            </p:txBody>
          </p:sp>
          <p:sp>
            <p:nvSpPr>
              <p:cNvPr id="40" name="TextBox 40"/>
              <p:cNvSpPr txBox="1"/>
              <p:nvPr/>
            </p:nvSpPr>
            <p:spPr>
              <a:xfrm>
                <a:off x="76200" y="47625"/>
                <a:ext cx="660400" cy="688975"/>
              </a:xfrm>
              <a:prstGeom prst="rect">
                <a:avLst/>
              </a:prstGeom>
            </p:spPr>
            <p:txBody>
              <a:bodyPr lIns="50800" tIns="50800" rIns="50800" bIns="50800" rtlCol="0" anchor="ctr"/>
              <a:lstStyle/>
              <a:p>
                <a:pPr marL="0" lvl="0" indent="0" algn="ctr">
                  <a:lnSpc>
                    <a:spcPts val="4160"/>
                  </a:lnSpc>
                  <a:spcBef>
                    <a:spcPct val="0"/>
                  </a:spcBef>
                </a:pPr>
                <a:r>
                  <a:rPr lang="en-US" sz="3200" spc="160" dirty="0">
                    <a:solidFill>
                      <a:srgbClr val="3EDAD8"/>
                    </a:solidFill>
                    <a:latin typeface="Aileron Regular Bold"/>
                  </a:rPr>
                  <a:t>4</a:t>
                </a:r>
              </a:p>
            </p:txBody>
          </p:sp>
        </p:grpSp>
      </p:grpSp>
      <p:grpSp>
        <p:nvGrpSpPr>
          <p:cNvPr id="41" name="Group 41"/>
          <p:cNvGrpSpPr/>
          <p:nvPr/>
        </p:nvGrpSpPr>
        <p:grpSpPr>
          <a:xfrm>
            <a:off x="8468564" y="6119041"/>
            <a:ext cx="2676631" cy="1306830"/>
            <a:chOff x="0" y="0"/>
            <a:chExt cx="3568842" cy="1742440"/>
          </a:xfrm>
        </p:grpSpPr>
        <p:sp>
          <p:nvSpPr>
            <p:cNvPr id="42" name="TextBox 42"/>
            <p:cNvSpPr txBox="1"/>
            <p:nvPr/>
          </p:nvSpPr>
          <p:spPr>
            <a:xfrm>
              <a:off x="0" y="1250950"/>
              <a:ext cx="3568842" cy="491490"/>
            </a:xfrm>
            <a:prstGeom prst="rect">
              <a:avLst/>
            </a:prstGeom>
          </p:spPr>
          <p:txBody>
            <a:bodyPr lIns="0" tIns="0" rIns="0" bIns="0" rtlCol="0" anchor="t">
              <a:spAutoFit/>
            </a:bodyPr>
            <a:lstStyle/>
            <a:p>
              <a:pPr algn="ctr">
                <a:lnSpc>
                  <a:spcPts val="3299"/>
                </a:lnSpc>
              </a:pPr>
              <a:r>
                <a:rPr lang="en-US" sz="2199" spc="65" dirty="0">
                  <a:solidFill>
                    <a:srgbClr val="FFFFFF"/>
                  </a:solidFill>
                  <a:latin typeface="Aileron Regular"/>
                </a:rPr>
                <a:t>Business Analysis</a:t>
              </a:r>
            </a:p>
          </p:txBody>
        </p:sp>
        <p:grpSp>
          <p:nvGrpSpPr>
            <p:cNvPr id="43" name="Group 43"/>
            <p:cNvGrpSpPr/>
            <p:nvPr/>
          </p:nvGrpSpPr>
          <p:grpSpPr>
            <a:xfrm>
              <a:off x="1137103" y="0"/>
              <a:ext cx="1217507" cy="1217507"/>
              <a:chOff x="0" y="0"/>
              <a:chExt cx="812800" cy="812800"/>
            </a:xfrm>
          </p:grpSpPr>
          <p:sp>
            <p:nvSpPr>
              <p:cNvPr id="44" name="Freeform 4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txBody>
              <a:bodyPr/>
              <a:lstStyle/>
              <a:p>
                <a:endParaRPr lang="en-US"/>
              </a:p>
            </p:txBody>
          </p:sp>
          <p:sp>
            <p:nvSpPr>
              <p:cNvPr id="45" name="TextBox 45"/>
              <p:cNvSpPr txBox="1"/>
              <p:nvPr/>
            </p:nvSpPr>
            <p:spPr>
              <a:xfrm>
                <a:off x="76200" y="47625"/>
                <a:ext cx="660400" cy="688975"/>
              </a:xfrm>
              <a:prstGeom prst="rect">
                <a:avLst/>
              </a:prstGeom>
            </p:spPr>
            <p:txBody>
              <a:bodyPr lIns="50800" tIns="50800" rIns="50800" bIns="50800" rtlCol="0" anchor="ctr"/>
              <a:lstStyle/>
              <a:p>
                <a:pPr marL="0" lvl="0" indent="0" algn="ctr">
                  <a:lnSpc>
                    <a:spcPts val="4160"/>
                  </a:lnSpc>
                  <a:spcBef>
                    <a:spcPct val="0"/>
                  </a:spcBef>
                </a:pPr>
                <a:r>
                  <a:rPr lang="en-US" sz="3200" spc="160" dirty="0">
                    <a:solidFill>
                      <a:srgbClr val="3EDAD8"/>
                    </a:solidFill>
                    <a:latin typeface="Aileron Regular Bold"/>
                  </a:rPr>
                  <a:t>3</a:t>
                </a:r>
              </a:p>
            </p:txBody>
          </p:sp>
        </p:grpSp>
      </p:grpSp>
      <p:grpSp>
        <p:nvGrpSpPr>
          <p:cNvPr id="46" name="Group 46"/>
          <p:cNvGrpSpPr/>
          <p:nvPr/>
        </p:nvGrpSpPr>
        <p:grpSpPr>
          <a:xfrm>
            <a:off x="11251652" y="6065924"/>
            <a:ext cx="2676631" cy="1716405"/>
            <a:chOff x="0" y="0"/>
            <a:chExt cx="3568842" cy="2288540"/>
          </a:xfrm>
        </p:grpSpPr>
        <p:sp>
          <p:nvSpPr>
            <p:cNvPr id="47" name="TextBox 47"/>
            <p:cNvSpPr txBox="1"/>
            <p:nvPr/>
          </p:nvSpPr>
          <p:spPr>
            <a:xfrm>
              <a:off x="0" y="1250950"/>
              <a:ext cx="3568842" cy="1037590"/>
            </a:xfrm>
            <a:prstGeom prst="rect">
              <a:avLst/>
            </a:prstGeom>
          </p:spPr>
          <p:txBody>
            <a:bodyPr lIns="0" tIns="0" rIns="0" bIns="0" rtlCol="0" anchor="t">
              <a:spAutoFit/>
            </a:bodyPr>
            <a:lstStyle/>
            <a:p>
              <a:pPr algn="ctr">
                <a:lnSpc>
                  <a:spcPts val="3299"/>
                </a:lnSpc>
              </a:pPr>
              <a:r>
                <a:rPr lang="en-US" sz="2199" spc="65" dirty="0">
                  <a:solidFill>
                    <a:srgbClr val="FFFFFF"/>
                  </a:solidFill>
                  <a:latin typeface="Aileron Regular"/>
                </a:rPr>
                <a:t>Start of Development</a:t>
              </a:r>
            </a:p>
          </p:txBody>
        </p:sp>
        <p:grpSp>
          <p:nvGrpSpPr>
            <p:cNvPr id="48" name="Group 48"/>
            <p:cNvGrpSpPr/>
            <p:nvPr/>
          </p:nvGrpSpPr>
          <p:grpSpPr>
            <a:xfrm>
              <a:off x="1164420" y="0"/>
              <a:ext cx="1217507" cy="1217507"/>
              <a:chOff x="0" y="0"/>
              <a:chExt cx="812800" cy="812800"/>
            </a:xfrm>
          </p:grpSpPr>
          <p:sp>
            <p:nvSpPr>
              <p:cNvPr id="49" name="Freeform 4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txBody>
              <a:bodyPr/>
              <a:lstStyle/>
              <a:p>
                <a:endParaRPr lang="en-US"/>
              </a:p>
            </p:txBody>
          </p:sp>
          <p:sp>
            <p:nvSpPr>
              <p:cNvPr id="50" name="TextBox 50"/>
              <p:cNvSpPr txBox="1"/>
              <p:nvPr/>
            </p:nvSpPr>
            <p:spPr>
              <a:xfrm>
                <a:off x="76200" y="47625"/>
                <a:ext cx="660400" cy="688975"/>
              </a:xfrm>
              <a:prstGeom prst="rect">
                <a:avLst/>
              </a:prstGeom>
            </p:spPr>
            <p:txBody>
              <a:bodyPr lIns="50800" tIns="50800" rIns="50800" bIns="50800" rtlCol="0" anchor="ctr"/>
              <a:lstStyle/>
              <a:p>
                <a:pPr marL="0" lvl="0" indent="0" algn="ctr">
                  <a:lnSpc>
                    <a:spcPts val="4160"/>
                  </a:lnSpc>
                  <a:spcBef>
                    <a:spcPct val="0"/>
                  </a:spcBef>
                </a:pPr>
                <a:r>
                  <a:rPr lang="en-US" sz="3200" spc="160" dirty="0">
                    <a:solidFill>
                      <a:srgbClr val="3EDAD8"/>
                    </a:solidFill>
                    <a:latin typeface="Aileron Regular Bold"/>
                  </a:rPr>
                  <a:t>2</a:t>
                </a:r>
              </a:p>
            </p:txBody>
          </p:sp>
        </p:grpSp>
      </p:grpSp>
      <p:grpSp>
        <p:nvGrpSpPr>
          <p:cNvPr id="51" name="Group 51"/>
          <p:cNvGrpSpPr/>
          <p:nvPr/>
        </p:nvGrpSpPr>
        <p:grpSpPr>
          <a:xfrm>
            <a:off x="14659808" y="6065923"/>
            <a:ext cx="2676631" cy="1716405"/>
            <a:chOff x="0" y="0"/>
            <a:chExt cx="3568842" cy="2288540"/>
          </a:xfrm>
        </p:grpSpPr>
        <p:sp>
          <p:nvSpPr>
            <p:cNvPr id="52" name="TextBox 52"/>
            <p:cNvSpPr txBox="1"/>
            <p:nvPr/>
          </p:nvSpPr>
          <p:spPr>
            <a:xfrm>
              <a:off x="0" y="1250950"/>
              <a:ext cx="3568842" cy="1037590"/>
            </a:xfrm>
            <a:prstGeom prst="rect">
              <a:avLst/>
            </a:prstGeom>
          </p:spPr>
          <p:txBody>
            <a:bodyPr lIns="0" tIns="0" rIns="0" bIns="0" rtlCol="0" anchor="t">
              <a:spAutoFit/>
            </a:bodyPr>
            <a:lstStyle/>
            <a:p>
              <a:pPr algn="ctr">
                <a:lnSpc>
                  <a:spcPts val="3299"/>
                </a:lnSpc>
              </a:pPr>
              <a:r>
                <a:rPr lang="en-US" sz="2199" spc="65" dirty="0">
                  <a:solidFill>
                    <a:srgbClr val="FFFFFF"/>
                  </a:solidFill>
                  <a:latin typeface="Aileron Regular"/>
                </a:rPr>
                <a:t>End of Development</a:t>
              </a:r>
            </a:p>
          </p:txBody>
        </p:sp>
        <p:grpSp>
          <p:nvGrpSpPr>
            <p:cNvPr id="53" name="Group 53"/>
            <p:cNvGrpSpPr/>
            <p:nvPr/>
          </p:nvGrpSpPr>
          <p:grpSpPr>
            <a:xfrm>
              <a:off x="1189991" y="0"/>
              <a:ext cx="1217507" cy="1217507"/>
              <a:chOff x="0" y="0"/>
              <a:chExt cx="812800" cy="812800"/>
            </a:xfrm>
          </p:grpSpPr>
          <p:sp>
            <p:nvSpPr>
              <p:cNvPr id="54" name="Freeform 5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txBody>
              <a:bodyPr/>
              <a:lstStyle/>
              <a:p>
                <a:endParaRPr lang="en-US"/>
              </a:p>
            </p:txBody>
          </p:sp>
          <p:sp>
            <p:nvSpPr>
              <p:cNvPr id="55" name="TextBox 55"/>
              <p:cNvSpPr txBox="1"/>
              <p:nvPr/>
            </p:nvSpPr>
            <p:spPr>
              <a:xfrm>
                <a:off x="76200" y="47625"/>
                <a:ext cx="660400" cy="688975"/>
              </a:xfrm>
              <a:prstGeom prst="rect">
                <a:avLst/>
              </a:prstGeom>
            </p:spPr>
            <p:txBody>
              <a:bodyPr lIns="50800" tIns="50800" rIns="50800" bIns="50800" rtlCol="0" anchor="ctr"/>
              <a:lstStyle/>
              <a:p>
                <a:pPr marL="0" lvl="0" indent="0" algn="ctr">
                  <a:lnSpc>
                    <a:spcPts val="4160"/>
                  </a:lnSpc>
                  <a:spcBef>
                    <a:spcPct val="0"/>
                  </a:spcBef>
                </a:pPr>
                <a:r>
                  <a:rPr lang="en-US" sz="3200" spc="160" dirty="0">
                    <a:solidFill>
                      <a:srgbClr val="3EDAD8"/>
                    </a:solidFill>
                    <a:latin typeface="Aileron Regular Bold"/>
                  </a:rPr>
                  <a:t>1</a:t>
                </a:r>
              </a:p>
            </p:txBody>
          </p:sp>
        </p:grpSp>
      </p:grpSp>
      <p:sp>
        <p:nvSpPr>
          <p:cNvPr id="58" name="Freeform 58"/>
          <p:cNvSpPr/>
          <p:nvPr/>
        </p:nvSpPr>
        <p:spPr>
          <a:xfrm>
            <a:off x="1536318" y="3315653"/>
            <a:ext cx="1472631" cy="1479232"/>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lumMod val="40000"/>
              <a:lumOff val="60000"/>
            </a:schemeClr>
          </a:solidFill>
        </p:spPr>
        <p:txBody>
          <a:bodyPr/>
          <a:lstStyle/>
          <a:p>
            <a:endParaRPr lang="en-US"/>
          </a:p>
        </p:txBody>
      </p:sp>
      <p:sp>
        <p:nvSpPr>
          <p:cNvPr id="61" name="AutoShape 61"/>
          <p:cNvSpPr/>
          <p:nvPr/>
        </p:nvSpPr>
        <p:spPr>
          <a:xfrm rot="-5400000">
            <a:off x="1592934" y="5432378"/>
            <a:ext cx="1355294" cy="4108"/>
          </a:xfrm>
          <a:prstGeom prst="line">
            <a:avLst/>
          </a:prstGeom>
          <a:ln w="76200" cap="flat">
            <a:solidFill>
              <a:schemeClr val="accent3">
                <a:lumMod val="40000"/>
                <a:lumOff val="60000"/>
              </a:schemeClr>
            </a:solidFill>
            <a:prstDash val="solid"/>
            <a:headEnd type="none" w="sm" len="sm"/>
            <a:tailEnd type="none" w="sm" len="sm"/>
          </a:ln>
        </p:spPr>
        <p:txBody>
          <a:bodyPr/>
          <a:lstStyle/>
          <a:p>
            <a:endParaRPr lang="en-US" dirty="0"/>
          </a:p>
        </p:txBody>
      </p:sp>
      <p:grpSp>
        <p:nvGrpSpPr>
          <p:cNvPr id="62" name="Group 62"/>
          <p:cNvGrpSpPr/>
          <p:nvPr/>
        </p:nvGrpSpPr>
        <p:grpSpPr>
          <a:xfrm>
            <a:off x="951561" y="6154823"/>
            <a:ext cx="2676631" cy="1648460"/>
            <a:chOff x="0" y="0"/>
            <a:chExt cx="3568842" cy="2197947"/>
          </a:xfrm>
        </p:grpSpPr>
        <p:grpSp>
          <p:nvGrpSpPr>
            <p:cNvPr id="63" name="Group 63"/>
            <p:cNvGrpSpPr/>
            <p:nvPr/>
          </p:nvGrpSpPr>
          <p:grpSpPr>
            <a:xfrm>
              <a:off x="1175668" y="0"/>
              <a:ext cx="1217507" cy="1217507"/>
              <a:chOff x="0" y="0"/>
              <a:chExt cx="812800" cy="812800"/>
            </a:xfrm>
          </p:grpSpPr>
          <p:sp>
            <p:nvSpPr>
              <p:cNvPr id="64" name="Freeform 6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txBody>
              <a:bodyPr/>
              <a:lstStyle/>
              <a:p>
                <a:endParaRPr lang="en-US"/>
              </a:p>
            </p:txBody>
          </p:sp>
          <p:sp>
            <p:nvSpPr>
              <p:cNvPr id="65" name="TextBox 65"/>
              <p:cNvSpPr txBox="1"/>
              <p:nvPr/>
            </p:nvSpPr>
            <p:spPr>
              <a:xfrm>
                <a:off x="76200" y="47625"/>
                <a:ext cx="660400" cy="688975"/>
              </a:xfrm>
              <a:prstGeom prst="rect">
                <a:avLst/>
              </a:prstGeom>
            </p:spPr>
            <p:txBody>
              <a:bodyPr lIns="50800" tIns="50800" rIns="50800" bIns="50800" rtlCol="0" anchor="ctr"/>
              <a:lstStyle/>
              <a:p>
                <a:pPr marL="0" lvl="0" indent="0" algn="ctr">
                  <a:lnSpc>
                    <a:spcPts val="4160"/>
                  </a:lnSpc>
                  <a:spcBef>
                    <a:spcPct val="0"/>
                  </a:spcBef>
                </a:pPr>
                <a:r>
                  <a:rPr lang="en-US" sz="3200" u="none" spc="160" dirty="0">
                    <a:solidFill>
                      <a:srgbClr val="3EDAD8"/>
                    </a:solidFill>
                    <a:latin typeface="Aileron Regular Bold"/>
                  </a:rPr>
                  <a:t>6</a:t>
                </a:r>
              </a:p>
            </p:txBody>
          </p:sp>
        </p:grpSp>
        <p:sp>
          <p:nvSpPr>
            <p:cNvPr id="66" name="TextBox 66"/>
            <p:cNvSpPr txBox="1"/>
            <p:nvPr/>
          </p:nvSpPr>
          <p:spPr>
            <a:xfrm>
              <a:off x="0" y="1160357"/>
              <a:ext cx="3568842" cy="1037590"/>
            </a:xfrm>
            <a:prstGeom prst="rect">
              <a:avLst/>
            </a:prstGeom>
          </p:spPr>
          <p:txBody>
            <a:bodyPr lIns="0" tIns="0" rIns="0" bIns="0" rtlCol="0" anchor="t">
              <a:spAutoFit/>
            </a:bodyPr>
            <a:lstStyle/>
            <a:p>
              <a:pPr algn="ctr">
                <a:lnSpc>
                  <a:spcPts val="3299"/>
                </a:lnSpc>
              </a:pPr>
              <a:r>
                <a:rPr lang="en-US" sz="2199" spc="65" dirty="0">
                  <a:solidFill>
                    <a:srgbClr val="FFFFFF"/>
                  </a:solidFill>
                  <a:latin typeface="Aileron Regular"/>
                </a:rPr>
                <a:t>Brainstorming and Idea Generation</a:t>
              </a:r>
            </a:p>
          </p:txBody>
        </p:sp>
      </p:grpSp>
      <p:sp>
        <p:nvSpPr>
          <p:cNvPr id="70" name="Freeform 58">
            <a:extLst>
              <a:ext uri="{FF2B5EF4-FFF2-40B4-BE49-F238E27FC236}">
                <a16:creationId xmlns:a16="http://schemas.microsoft.com/office/drawing/2014/main" id="{7594D244-0CA5-44F4-8EE1-954422A0A5E7}"/>
              </a:ext>
            </a:extLst>
          </p:cNvPr>
          <p:cNvSpPr/>
          <p:nvPr/>
        </p:nvSpPr>
        <p:spPr>
          <a:xfrm>
            <a:off x="3883755" y="3315652"/>
            <a:ext cx="1472631" cy="1479232"/>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4"/>
          </a:solidFill>
        </p:spPr>
        <p:txBody>
          <a:bodyPr/>
          <a:lstStyle/>
          <a:p>
            <a:endParaRPr lang="en-US"/>
          </a:p>
        </p:txBody>
      </p:sp>
      <p:sp>
        <p:nvSpPr>
          <p:cNvPr id="72" name="AutoShape 61">
            <a:extLst>
              <a:ext uri="{FF2B5EF4-FFF2-40B4-BE49-F238E27FC236}">
                <a16:creationId xmlns:a16="http://schemas.microsoft.com/office/drawing/2014/main" id="{CC09FE8A-C8EF-48D3-A5EC-59D058864462}"/>
              </a:ext>
            </a:extLst>
          </p:cNvPr>
          <p:cNvSpPr/>
          <p:nvPr/>
        </p:nvSpPr>
        <p:spPr>
          <a:xfrm rot="-5400000">
            <a:off x="3918031" y="5420842"/>
            <a:ext cx="1323439" cy="20877"/>
          </a:xfrm>
          <a:prstGeom prst="line">
            <a:avLst/>
          </a:prstGeom>
          <a:ln w="76200" cap="flat">
            <a:solidFill>
              <a:srgbClr val="7030A0"/>
            </a:solidFill>
            <a:prstDash val="solid"/>
            <a:headEnd type="none" w="sm" len="sm"/>
            <a:tailEnd type="none" w="sm" len="sm"/>
          </a:ln>
        </p:spPr>
        <p:txBody>
          <a:bodyPr/>
          <a:lstStyle/>
          <a:p>
            <a:endParaRPr lang="en-US"/>
          </a:p>
        </p:txBody>
      </p:sp>
      <p:grpSp>
        <p:nvGrpSpPr>
          <p:cNvPr id="74" name="Group 63">
            <a:extLst>
              <a:ext uri="{FF2B5EF4-FFF2-40B4-BE49-F238E27FC236}">
                <a16:creationId xmlns:a16="http://schemas.microsoft.com/office/drawing/2014/main" id="{1C80816B-1A05-4360-AF1C-EE4829600DA3}"/>
              </a:ext>
            </a:extLst>
          </p:cNvPr>
          <p:cNvGrpSpPr/>
          <p:nvPr/>
        </p:nvGrpSpPr>
        <p:grpSpPr>
          <a:xfrm>
            <a:off x="4105187" y="6138496"/>
            <a:ext cx="913130" cy="913130"/>
            <a:chOff x="0" y="0"/>
            <a:chExt cx="812800" cy="812800"/>
          </a:xfrm>
        </p:grpSpPr>
        <p:sp>
          <p:nvSpPr>
            <p:cNvPr id="76" name="Freeform 64">
              <a:extLst>
                <a:ext uri="{FF2B5EF4-FFF2-40B4-BE49-F238E27FC236}">
                  <a16:creationId xmlns:a16="http://schemas.microsoft.com/office/drawing/2014/main" id="{F9CC56FE-3CE2-4097-BB9C-01EC4E4FEAD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91919"/>
            </a:solidFill>
          </p:spPr>
          <p:txBody>
            <a:bodyPr/>
            <a:lstStyle/>
            <a:p>
              <a:endParaRPr lang="en-US"/>
            </a:p>
          </p:txBody>
        </p:sp>
        <p:sp>
          <p:nvSpPr>
            <p:cNvPr id="77" name="TextBox 65">
              <a:extLst>
                <a:ext uri="{FF2B5EF4-FFF2-40B4-BE49-F238E27FC236}">
                  <a16:creationId xmlns:a16="http://schemas.microsoft.com/office/drawing/2014/main" id="{59220C71-A44E-4672-84B1-385DA469896B}"/>
                </a:ext>
              </a:extLst>
            </p:cNvPr>
            <p:cNvSpPr txBox="1"/>
            <p:nvPr/>
          </p:nvSpPr>
          <p:spPr>
            <a:xfrm>
              <a:off x="76200" y="47625"/>
              <a:ext cx="660400" cy="688975"/>
            </a:xfrm>
            <a:prstGeom prst="rect">
              <a:avLst/>
            </a:prstGeom>
          </p:spPr>
          <p:txBody>
            <a:bodyPr lIns="50800" tIns="50800" rIns="50800" bIns="50800" rtlCol="0" anchor="ctr"/>
            <a:lstStyle/>
            <a:p>
              <a:pPr marL="0" lvl="0" indent="0" algn="ctr">
                <a:lnSpc>
                  <a:spcPts val="4160"/>
                </a:lnSpc>
                <a:spcBef>
                  <a:spcPct val="0"/>
                </a:spcBef>
              </a:pPr>
              <a:r>
                <a:rPr lang="en-US" sz="3200" u="none" spc="160" dirty="0">
                  <a:solidFill>
                    <a:srgbClr val="3EDAD8"/>
                  </a:solidFill>
                  <a:latin typeface="Aileron Regular Bold"/>
                </a:rPr>
                <a:t>5</a:t>
              </a:r>
            </a:p>
          </p:txBody>
        </p:sp>
      </p:grpSp>
      <p:sp>
        <p:nvSpPr>
          <p:cNvPr id="78" name="TextBox 77">
            <a:extLst>
              <a:ext uri="{FF2B5EF4-FFF2-40B4-BE49-F238E27FC236}">
                <a16:creationId xmlns:a16="http://schemas.microsoft.com/office/drawing/2014/main" id="{85F2D493-F3A9-4463-B525-31CA5A472099}"/>
              </a:ext>
            </a:extLst>
          </p:cNvPr>
          <p:cNvSpPr txBox="1"/>
          <p:nvPr/>
        </p:nvSpPr>
        <p:spPr>
          <a:xfrm>
            <a:off x="15506732" y="3663893"/>
            <a:ext cx="1044723" cy="1200329"/>
          </a:xfrm>
          <a:prstGeom prst="rect">
            <a:avLst/>
          </a:prstGeom>
          <a:noFill/>
        </p:spPr>
        <p:txBody>
          <a:bodyPr wrap="square" rtlCol="0">
            <a:spAutoFit/>
          </a:bodyPr>
          <a:lstStyle/>
          <a:p>
            <a:pPr algn="ctr"/>
            <a:r>
              <a:rPr lang="ar-EG" sz="2400" b="1" dirty="0">
                <a:solidFill>
                  <a:schemeClr val="bg1"/>
                </a:solidFill>
              </a:rPr>
              <a:t>المسار السياسي </a:t>
            </a:r>
            <a:endParaRPr lang="en-US" sz="2400" b="1" dirty="0">
              <a:solidFill>
                <a:schemeClr val="bg1"/>
              </a:solidFill>
            </a:endParaRPr>
          </a:p>
        </p:txBody>
      </p:sp>
      <p:sp>
        <p:nvSpPr>
          <p:cNvPr id="79" name="TextBox 78">
            <a:extLst>
              <a:ext uri="{FF2B5EF4-FFF2-40B4-BE49-F238E27FC236}">
                <a16:creationId xmlns:a16="http://schemas.microsoft.com/office/drawing/2014/main" id="{BA5857B7-5D17-4CC8-AB42-578EE41EC58B}"/>
              </a:ext>
            </a:extLst>
          </p:cNvPr>
          <p:cNvSpPr txBox="1"/>
          <p:nvPr/>
        </p:nvSpPr>
        <p:spPr>
          <a:xfrm>
            <a:off x="11929122" y="3522256"/>
            <a:ext cx="1201876" cy="1200329"/>
          </a:xfrm>
          <a:prstGeom prst="rect">
            <a:avLst/>
          </a:prstGeom>
          <a:noFill/>
        </p:spPr>
        <p:txBody>
          <a:bodyPr wrap="square" rtlCol="0">
            <a:spAutoFit/>
          </a:bodyPr>
          <a:lstStyle/>
          <a:p>
            <a:pPr algn="ctr"/>
            <a:r>
              <a:rPr lang="ar-EG" sz="2400" b="1" dirty="0">
                <a:solidFill>
                  <a:schemeClr val="bg1"/>
                </a:solidFill>
              </a:rPr>
              <a:t>المسار الاقتصادي </a:t>
            </a:r>
            <a:endParaRPr lang="en-US" sz="2400" b="1" dirty="0">
              <a:solidFill>
                <a:schemeClr val="bg1"/>
              </a:solidFill>
            </a:endParaRPr>
          </a:p>
        </p:txBody>
      </p:sp>
      <p:sp>
        <p:nvSpPr>
          <p:cNvPr id="80" name="TextBox 79">
            <a:extLst>
              <a:ext uri="{FF2B5EF4-FFF2-40B4-BE49-F238E27FC236}">
                <a16:creationId xmlns:a16="http://schemas.microsoft.com/office/drawing/2014/main" id="{2319AB23-6DDF-4569-A083-CB1FD4A99FEC}"/>
              </a:ext>
            </a:extLst>
          </p:cNvPr>
          <p:cNvSpPr txBox="1"/>
          <p:nvPr/>
        </p:nvSpPr>
        <p:spPr>
          <a:xfrm>
            <a:off x="9244982" y="3689583"/>
            <a:ext cx="1201876" cy="1200329"/>
          </a:xfrm>
          <a:prstGeom prst="rect">
            <a:avLst/>
          </a:prstGeom>
          <a:noFill/>
        </p:spPr>
        <p:txBody>
          <a:bodyPr wrap="square" rtlCol="0">
            <a:spAutoFit/>
          </a:bodyPr>
          <a:lstStyle/>
          <a:p>
            <a:pPr algn="ctr"/>
            <a:r>
              <a:rPr lang="ar-EG" sz="2400" b="1" dirty="0">
                <a:solidFill>
                  <a:schemeClr val="bg1"/>
                </a:solidFill>
              </a:rPr>
              <a:t>المسار الاجتماعي </a:t>
            </a:r>
            <a:endParaRPr lang="en-US" sz="2400" b="1" dirty="0">
              <a:solidFill>
                <a:schemeClr val="bg1"/>
              </a:solidFill>
            </a:endParaRPr>
          </a:p>
        </p:txBody>
      </p:sp>
      <p:sp>
        <p:nvSpPr>
          <p:cNvPr id="81" name="TextBox 80">
            <a:extLst>
              <a:ext uri="{FF2B5EF4-FFF2-40B4-BE49-F238E27FC236}">
                <a16:creationId xmlns:a16="http://schemas.microsoft.com/office/drawing/2014/main" id="{29885821-E052-4C85-B876-7A84BC61B47F}"/>
              </a:ext>
            </a:extLst>
          </p:cNvPr>
          <p:cNvSpPr txBox="1"/>
          <p:nvPr/>
        </p:nvSpPr>
        <p:spPr>
          <a:xfrm>
            <a:off x="6374344" y="3468836"/>
            <a:ext cx="1472631" cy="1323439"/>
          </a:xfrm>
          <a:prstGeom prst="rect">
            <a:avLst/>
          </a:prstGeom>
          <a:noFill/>
        </p:spPr>
        <p:txBody>
          <a:bodyPr wrap="square" rtlCol="0">
            <a:spAutoFit/>
          </a:bodyPr>
          <a:lstStyle/>
          <a:p>
            <a:pPr algn="ctr" rtl="1"/>
            <a:r>
              <a:rPr lang="ar-EG" sz="2000" b="1" dirty="0">
                <a:solidFill>
                  <a:schemeClr val="bg1"/>
                </a:solidFill>
              </a:rPr>
              <a:t>مكافحة كافة أشكال العنف ضد المرأة والفتاة</a:t>
            </a:r>
            <a:endParaRPr lang="en-US" sz="2000" dirty="0">
              <a:solidFill>
                <a:schemeClr val="bg1"/>
              </a:solidFill>
            </a:endParaRPr>
          </a:p>
        </p:txBody>
      </p:sp>
      <p:sp>
        <p:nvSpPr>
          <p:cNvPr id="82" name="TextBox 81">
            <a:extLst>
              <a:ext uri="{FF2B5EF4-FFF2-40B4-BE49-F238E27FC236}">
                <a16:creationId xmlns:a16="http://schemas.microsoft.com/office/drawing/2014/main" id="{733B3C29-5A16-4CE3-98BE-CAC73B71494D}"/>
              </a:ext>
            </a:extLst>
          </p:cNvPr>
          <p:cNvSpPr txBox="1"/>
          <p:nvPr/>
        </p:nvSpPr>
        <p:spPr>
          <a:xfrm>
            <a:off x="3928961" y="3645317"/>
            <a:ext cx="1472631" cy="707886"/>
          </a:xfrm>
          <a:prstGeom prst="rect">
            <a:avLst/>
          </a:prstGeom>
          <a:noFill/>
        </p:spPr>
        <p:txBody>
          <a:bodyPr wrap="square" rtlCol="0">
            <a:spAutoFit/>
          </a:bodyPr>
          <a:lstStyle/>
          <a:p>
            <a:pPr algn="ctr" rtl="1"/>
            <a:r>
              <a:rPr lang="ar-EG" sz="2000" b="1" dirty="0">
                <a:solidFill>
                  <a:schemeClr val="bg1"/>
                </a:solidFill>
              </a:rPr>
              <a:t>حماية المرأة والأمن والسلام</a:t>
            </a:r>
            <a:endParaRPr lang="en-US" sz="2000" dirty="0">
              <a:solidFill>
                <a:schemeClr val="bg1"/>
              </a:solidFill>
            </a:endParaRPr>
          </a:p>
        </p:txBody>
      </p:sp>
      <p:sp>
        <p:nvSpPr>
          <p:cNvPr id="83" name="TextBox 82">
            <a:extLst>
              <a:ext uri="{FF2B5EF4-FFF2-40B4-BE49-F238E27FC236}">
                <a16:creationId xmlns:a16="http://schemas.microsoft.com/office/drawing/2014/main" id="{D0F9D88B-27BB-4A0A-9F49-07D4123C47A5}"/>
              </a:ext>
            </a:extLst>
          </p:cNvPr>
          <p:cNvSpPr txBox="1"/>
          <p:nvPr/>
        </p:nvSpPr>
        <p:spPr>
          <a:xfrm>
            <a:off x="1573145" y="3857652"/>
            <a:ext cx="1472631" cy="400110"/>
          </a:xfrm>
          <a:prstGeom prst="rect">
            <a:avLst/>
          </a:prstGeom>
          <a:noFill/>
        </p:spPr>
        <p:txBody>
          <a:bodyPr wrap="square" rtlCol="0">
            <a:spAutoFit/>
          </a:bodyPr>
          <a:lstStyle/>
          <a:p>
            <a:pPr algn="ctr" rtl="1"/>
            <a:r>
              <a:rPr lang="ar-EG" sz="2000" b="1" dirty="0"/>
              <a:t>المرأة والبيئة</a:t>
            </a:r>
            <a:endParaRPr lang="en-US" sz="2000" dirty="0">
              <a:solidFill>
                <a:schemeClr val="bg1"/>
              </a:solidFill>
            </a:endParaRPr>
          </a:p>
        </p:txBody>
      </p:sp>
      <p:graphicFrame>
        <p:nvGraphicFramePr>
          <p:cNvPr id="97" name="Table 3">
            <a:extLst>
              <a:ext uri="{FF2B5EF4-FFF2-40B4-BE49-F238E27FC236}">
                <a16:creationId xmlns:a16="http://schemas.microsoft.com/office/drawing/2014/main" id="{5F2E43C2-8DC7-42CA-B6C2-D3476CD8B8CA}"/>
              </a:ext>
            </a:extLst>
          </p:cNvPr>
          <p:cNvGraphicFramePr>
            <a:graphicFrameLocks noGrp="1"/>
          </p:cNvGraphicFramePr>
          <p:nvPr>
            <p:extLst>
              <p:ext uri="{D42A27DB-BD31-4B8C-83A1-F6EECF244321}">
                <p14:modId xmlns:p14="http://schemas.microsoft.com/office/powerpoint/2010/main" val="3372912182"/>
              </p:ext>
            </p:extLst>
          </p:nvPr>
        </p:nvGraphicFramePr>
        <p:xfrm>
          <a:off x="1918918" y="7695209"/>
          <a:ext cx="11887200" cy="1615440"/>
        </p:xfrm>
        <a:graphic>
          <a:graphicData uri="http://schemas.openxmlformats.org/drawingml/2006/table">
            <a:tbl>
              <a:tblPr firstRow="1" bandRow="1">
                <a:tableStyleId>{5C22544A-7EE6-4342-B048-85BDC9FD1C3A}</a:tableStyleId>
              </a:tblPr>
              <a:tblGrid>
                <a:gridCol w="5577840">
                  <a:extLst>
                    <a:ext uri="{9D8B030D-6E8A-4147-A177-3AD203B41FA5}">
                      <a16:colId xmlns:a16="http://schemas.microsoft.com/office/drawing/2014/main" val="2381358048"/>
                    </a:ext>
                  </a:extLst>
                </a:gridCol>
                <a:gridCol w="457200">
                  <a:extLst>
                    <a:ext uri="{9D8B030D-6E8A-4147-A177-3AD203B41FA5}">
                      <a16:colId xmlns:a16="http://schemas.microsoft.com/office/drawing/2014/main" val="2639574629"/>
                    </a:ext>
                  </a:extLst>
                </a:gridCol>
                <a:gridCol w="5394960">
                  <a:extLst>
                    <a:ext uri="{9D8B030D-6E8A-4147-A177-3AD203B41FA5}">
                      <a16:colId xmlns:a16="http://schemas.microsoft.com/office/drawing/2014/main" val="682000267"/>
                    </a:ext>
                  </a:extLst>
                </a:gridCol>
                <a:gridCol w="457200">
                  <a:extLst>
                    <a:ext uri="{9D8B030D-6E8A-4147-A177-3AD203B41FA5}">
                      <a16:colId xmlns:a16="http://schemas.microsoft.com/office/drawing/2014/main" val="2081155040"/>
                    </a:ext>
                  </a:extLst>
                </a:gridCol>
              </a:tblGrid>
              <a:tr h="256510">
                <a:tc>
                  <a:txBody>
                    <a:bodyPr/>
                    <a:lstStyle/>
                    <a:p>
                      <a:pPr algn="r"/>
                      <a:r>
                        <a:rPr lang="ar-SA" sz="2200" b="1" dirty="0">
                          <a:solidFill>
                            <a:srgbClr val="134985"/>
                          </a:solidFill>
                          <a:effectLst/>
                          <a:latin typeface="Sakkal Majalla" panose="02000000000000000000" pitchFamily="2" charset="-78"/>
                          <a:cs typeface="Sakkal Majalla" panose="02000000000000000000" pitchFamily="2" charset="-78"/>
                        </a:rPr>
                        <a:t>المشاركة والمساءلة والمؤسسات المراعية لمنظور المساواة بين الجنسين</a:t>
                      </a:r>
                      <a:endParaRPr lang="en-US" sz="2200" dirty="0">
                        <a:solidFill>
                          <a:srgbClr val="134985"/>
                        </a:solidFill>
                        <a:effectLst/>
                        <a:latin typeface="Sakkal Majalla" panose="02000000000000000000" pitchFamily="2" charset="-78"/>
                        <a:cs typeface="Sakkal Majalla" panose="02000000000000000000" pitchFamily="2" charset="-78"/>
                      </a:endParaRP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tc>
                  <a:txBody>
                    <a:bodyPr/>
                    <a:lstStyle/>
                    <a:p>
                      <a:pPr algn="ctr"/>
                      <a:r>
                        <a:rPr lang="en-US" sz="2200" b="0" dirty="0">
                          <a:solidFill>
                            <a:srgbClr val="134985"/>
                          </a:solidFill>
                          <a:latin typeface="Sakkal Majalla" panose="02000000000000000000" pitchFamily="2" charset="-78"/>
                          <a:cs typeface="Sakkal Majalla" panose="02000000000000000000" pitchFamily="2" charset="-78"/>
                        </a:rPr>
                        <a:t>4</a:t>
                      </a: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tc>
                  <a:txBody>
                    <a:bodyPr/>
                    <a:lstStyle/>
                    <a:p>
                      <a:pPr marL="17780" algn="just" rtl="1">
                        <a:lnSpc>
                          <a:spcPct val="150000"/>
                        </a:lnSpc>
                      </a:pPr>
                      <a:r>
                        <a:rPr lang="ar-LB" sz="2200" b="1" dirty="0">
                          <a:solidFill>
                            <a:srgbClr val="134985"/>
                          </a:solidFill>
                          <a:effectLst/>
                          <a:latin typeface="Sakkal Majalla" panose="02000000000000000000" pitchFamily="2" charset="-78"/>
                          <a:cs typeface="Sakkal Majalla" panose="02000000000000000000" pitchFamily="2" charset="-78"/>
                        </a:rPr>
                        <a:t>التنمية الشاملة والرخاء المشترك والعمل اللائق</a:t>
                      </a:r>
                      <a:endParaRPr lang="ar-EG" sz="2200" b="1" dirty="0">
                        <a:solidFill>
                          <a:srgbClr val="134985"/>
                        </a:solidFill>
                        <a:effectLst/>
                        <a:latin typeface="Sakkal Majalla" panose="02000000000000000000" pitchFamily="2" charset="-78"/>
                        <a:cs typeface="Sakkal Majalla" panose="02000000000000000000" pitchFamily="2" charset="-78"/>
                      </a:endParaRP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tc>
                  <a:txBody>
                    <a:bodyPr/>
                    <a:lstStyle/>
                    <a:p>
                      <a:pPr algn="ctr"/>
                      <a:r>
                        <a:rPr lang="en-US" sz="2200" b="0" dirty="0">
                          <a:solidFill>
                            <a:srgbClr val="134985"/>
                          </a:solidFill>
                          <a:latin typeface="Sakkal Majalla" panose="02000000000000000000" pitchFamily="2" charset="-78"/>
                          <a:cs typeface="Sakkal Majalla" panose="02000000000000000000" pitchFamily="2" charset="-78"/>
                        </a:rPr>
                        <a:t>1</a:t>
                      </a: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extLst>
                  <a:ext uri="{0D108BD9-81ED-4DB2-BD59-A6C34878D82A}">
                    <a16:rowId xmlns:a16="http://schemas.microsoft.com/office/drawing/2014/main" val="2216567191"/>
                  </a:ext>
                </a:extLst>
              </a:tr>
              <a:tr h="381784">
                <a:tc>
                  <a:txBody>
                    <a:bodyPr/>
                    <a:lstStyle/>
                    <a:p>
                      <a:pPr algn="r"/>
                      <a:r>
                        <a:rPr lang="ar-SA" sz="2200" b="1" dirty="0">
                          <a:solidFill>
                            <a:srgbClr val="134985"/>
                          </a:solidFill>
                          <a:effectLst/>
                          <a:latin typeface="Sakkal Majalla" panose="02000000000000000000" pitchFamily="2" charset="-78"/>
                          <a:cs typeface="Sakkal Majalla" panose="02000000000000000000" pitchFamily="2" charset="-78"/>
                        </a:rPr>
                        <a:t>المجتمعات المسالمة التي لا يُهمّش فيها أحد</a:t>
                      </a:r>
                      <a:endParaRPr lang="en-US" sz="2200" dirty="0">
                        <a:solidFill>
                          <a:srgbClr val="134985"/>
                        </a:solidFill>
                        <a:effectLst/>
                        <a:latin typeface="Sakkal Majalla" panose="02000000000000000000" pitchFamily="2" charset="-78"/>
                        <a:cs typeface="Sakkal Majalla" panose="02000000000000000000" pitchFamily="2" charset="-78"/>
                      </a:endParaRP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tc>
                  <a:txBody>
                    <a:bodyPr/>
                    <a:lstStyle/>
                    <a:p>
                      <a:pPr algn="ctr"/>
                      <a:r>
                        <a:rPr lang="en-US" sz="2200" b="0" dirty="0">
                          <a:solidFill>
                            <a:srgbClr val="134985"/>
                          </a:solidFill>
                          <a:latin typeface="Sakkal Majalla" panose="02000000000000000000" pitchFamily="2" charset="-78"/>
                          <a:cs typeface="Sakkal Majalla" panose="02000000000000000000" pitchFamily="2" charset="-78"/>
                        </a:rPr>
                        <a:t>5</a:t>
                      </a: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tc>
                  <a:txBody>
                    <a:bodyPr/>
                    <a:lstStyle/>
                    <a:p>
                      <a:pPr algn="r"/>
                      <a:r>
                        <a:rPr lang="ar-SA" sz="2200" b="1" dirty="0">
                          <a:solidFill>
                            <a:srgbClr val="134985"/>
                          </a:solidFill>
                          <a:effectLst/>
                          <a:latin typeface="Sakkal Majalla" panose="02000000000000000000" pitchFamily="2" charset="-78"/>
                          <a:cs typeface="Sakkal Majalla" panose="02000000000000000000" pitchFamily="2" charset="-78"/>
                        </a:rPr>
                        <a:t>القضاء على الفقر والحماية الاجتماعية والخدمات الاجتماعية</a:t>
                      </a:r>
                      <a:endParaRPr lang="en-US" sz="2200" dirty="0">
                        <a:solidFill>
                          <a:srgbClr val="134985"/>
                        </a:solidFill>
                        <a:effectLst/>
                        <a:latin typeface="Sakkal Majalla" panose="02000000000000000000" pitchFamily="2" charset="-78"/>
                        <a:cs typeface="Sakkal Majalla" panose="02000000000000000000" pitchFamily="2" charset="-78"/>
                      </a:endParaRP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tc>
                  <a:txBody>
                    <a:bodyPr/>
                    <a:lstStyle/>
                    <a:p>
                      <a:pPr algn="ctr"/>
                      <a:r>
                        <a:rPr lang="en-US" sz="2200" b="0" dirty="0">
                          <a:solidFill>
                            <a:srgbClr val="134985"/>
                          </a:solidFill>
                          <a:latin typeface="Sakkal Majalla" panose="02000000000000000000" pitchFamily="2" charset="-78"/>
                          <a:cs typeface="Sakkal Majalla" panose="02000000000000000000" pitchFamily="2" charset="-78"/>
                        </a:rPr>
                        <a:t>2</a:t>
                      </a: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extLst>
                  <a:ext uri="{0D108BD9-81ED-4DB2-BD59-A6C34878D82A}">
                    <a16:rowId xmlns:a16="http://schemas.microsoft.com/office/drawing/2014/main" val="1950929237"/>
                  </a:ext>
                </a:extLst>
              </a:tr>
              <a:tr h="3817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sz="2200" b="1" dirty="0">
                          <a:solidFill>
                            <a:srgbClr val="134985"/>
                          </a:solidFill>
                          <a:effectLst/>
                          <a:latin typeface="Sakkal Majalla" panose="02000000000000000000" pitchFamily="2" charset="-78"/>
                          <a:cs typeface="Sakkal Majalla" panose="02000000000000000000" pitchFamily="2" charset="-78"/>
                        </a:rPr>
                        <a:t>الحفاظ على البيئة وحمايتها وإصلاحها</a:t>
                      </a:r>
                      <a:endParaRPr lang="en-US" sz="2200" b="1" dirty="0">
                        <a:solidFill>
                          <a:srgbClr val="134985"/>
                        </a:solidFill>
                        <a:effectLst/>
                        <a:latin typeface="Sakkal Majalla" panose="02000000000000000000" pitchFamily="2" charset="-78"/>
                        <a:cs typeface="Sakkal Majalla" panose="02000000000000000000" pitchFamily="2" charset="-78"/>
                      </a:endParaRP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tc>
                  <a:txBody>
                    <a:bodyPr/>
                    <a:lstStyle/>
                    <a:p>
                      <a:pPr algn="ctr"/>
                      <a:r>
                        <a:rPr lang="en-US" sz="2200" b="0" dirty="0">
                          <a:solidFill>
                            <a:srgbClr val="134985"/>
                          </a:solidFill>
                          <a:latin typeface="Sakkal Majalla" panose="02000000000000000000" pitchFamily="2" charset="-78"/>
                          <a:cs typeface="Sakkal Majalla" panose="02000000000000000000" pitchFamily="2" charset="-78"/>
                        </a:rPr>
                        <a:t>6</a:t>
                      </a: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tc>
                  <a:txBody>
                    <a:bodyPr/>
                    <a:lstStyle/>
                    <a:p>
                      <a:pPr algn="r"/>
                      <a:r>
                        <a:rPr lang="ar-SA" sz="2200" b="1" dirty="0">
                          <a:solidFill>
                            <a:srgbClr val="134985"/>
                          </a:solidFill>
                          <a:effectLst/>
                          <a:latin typeface="Sakkal Majalla" panose="02000000000000000000" pitchFamily="2" charset="-78"/>
                          <a:cs typeface="Sakkal Majalla" panose="02000000000000000000" pitchFamily="2" charset="-78"/>
                        </a:rPr>
                        <a:t>التحرر من العنف والوصم والقوالب النمطية</a:t>
                      </a:r>
                      <a:endParaRPr lang="en-US" sz="2200" dirty="0">
                        <a:solidFill>
                          <a:srgbClr val="134985"/>
                        </a:solidFill>
                        <a:effectLst/>
                        <a:latin typeface="Sakkal Majalla" panose="02000000000000000000" pitchFamily="2" charset="-78"/>
                        <a:cs typeface="Sakkal Majalla" panose="02000000000000000000" pitchFamily="2" charset="-78"/>
                      </a:endParaRP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tc>
                  <a:txBody>
                    <a:bodyPr/>
                    <a:lstStyle/>
                    <a:p>
                      <a:pPr algn="ctr"/>
                      <a:r>
                        <a:rPr lang="en-US" sz="2200" b="0" dirty="0">
                          <a:solidFill>
                            <a:srgbClr val="134985"/>
                          </a:solidFill>
                          <a:latin typeface="Sakkal Majalla" panose="02000000000000000000" pitchFamily="2" charset="-78"/>
                          <a:cs typeface="Sakkal Majalla" panose="02000000000000000000" pitchFamily="2" charset="-78"/>
                        </a:rPr>
                        <a:t>3</a:t>
                      </a:r>
                    </a:p>
                  </a:txBody>
                  <a:tcPr anchor="ctr">
                    <a:lnL w="28575" cap="flat" cmpd="sng" algn="ctr">
                      <a:solidFill>
                        <a:srgbClr val="134985"/>
                      </a:solidFill>
                      <a:prstDash val="solid"/>
                      <a:round/>
                      <a:headEnd type="none" w="med" len="med"/>
                      <a:tailEnd type="none" w="med" len="med"/>
                    </a:lnL>
                    <a:lnR w="28575" cap="flat" cmpd="sng" algn="ctr">
                      <a:solidFill>
                        <a:srgbClr val="134985"/>
                      </a:solidFill>
                      <a:prstDash val="solid"/>
                      <a:round/>
                      <a:headEnd type="none" w="med" len="med"/>
                      <a:tailEnd type="none" w="med" len="med"/>
                    </a:lnR>
                    <a:lnT w="28575" cap="flat" cmpd="sng" algn="ctr">
                      <a:solidFill>
                        <a:srgbClr val="134985"/>
                      </a:solidFill>
                      <a:prstDash val="solid"/>
                      <a:round/>
                      <a:headEnd type="none" w="med" len="med"/>
                      <a:tailEnd type="none" w="med" len="med"/>
                    </a:lnT>
                    <a:lnB w="28575" cap="flat" cmpd="sng" algn="ctr">
                      <a:solidFill>
                        <a:srgbClr val="134985"/>
                      </a:solidFill>
                      <a:prstDash val="solid"/>
                      <a:round/>
                      <a:headEnd type="none" w="med" len="med"/>
                      <a:tailEnd type="none" w="med" len="med"/>
                    </a:lnB>
                    <a:noFill/>
                  </a:tcPr>
                </a:tc>
                <a:extLst>
                  <a:ext uri="{0D108BD9-81ED-4DB2-BD59-A6C34878D82A}">
                    <a16:rowId xmlns:a16="http://schemas.microsoft.com/office/drawing/2014/main" val="2631187887"/>
                  </a:ext>
                </a:extLst>
              </a:tr>
            </a:tbl>
          </a:graphicData>
        </a:graphic>
      </p:graphicFrame>
      <p:pic>
        <p:nvPicPr>
          <p:cNvPr id="100" name="Picture 17">
            <a:extLst>
              <a:ext uri="{FF2B5EF4-FFF2-40B4-BE49-F238E27FC236}">
                <a16:creationId xmlns:a16="http://schemas.microsoft.com/office/drawing/2014/main" id="{27C136B1-BC75-4233-9CDB-2983E878B5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703">
            <a:off x="14406289" y="7272599"/>
            <a:ext cx="3717186" cy="2598799"/>
          </a:xfrm>
          <a:prstGeom prst="rect">
            <a:avLst/>
          </a:prstGeom>
        </p:spPr>
      </p:pic>
      <p:sp>
        <p:nvSpPr>
          <p:cNvPr id="9" name="TextBox 8">
            <a:extLst>
              <a:ext uri="{FF2B5EF4-FFF2-40B4-BE49-F238E27FC236}">
                <a16:creationId xmlns:a16="http://schemas.microsoft.com/office/drawing/2014/main" id="{8341761F-0480-4ED0-8F44-5ECFE5E47069}"/>
              </a:ext>
            </a:extLst>
          </p:cNvPr>
          <p:cNvSpPr txBox="1"/>
          <p:nvPr/>
        </p:nvSpPr>
        <p:spPr>
          <a:xfrm>
            <a:off x="14558469" y="7686309"/>
            <a:ext cx="3429639" cy="2062103"/>
          </a:xfrm>
          <a:prstGeom prst="rect">
            <a:avLst/>
          </a:prstGeom>
          <a:noFill/>
        </p:spPr>
        <p:txBody>
          <a:bodyPr wrap="square" rtlCol="0">
            <a:spAutoFit/>
          </a:bodyPr>
          <a:lstStyle/>
          <a:p>
            <a:pPr algn="ctr"/>
            <a:r>
              <a:rPr lang="ar-EG" sz="3200" dirty="0">
                <a:solidFill>
                  <a:srgbClr val="134985"/>
                </a:solidFill>
                <a:latin typeface="Sakkal Majalla" panose="02000000000000000000" pitchFamily="2" charset="-78"/>
                <a:cs typeface="Sakkal Majalla" panose="02000000000000000000" pitchFamily="2" charset="-78"/>
              </a:rPr>
              <a:t>دمج مجالات الاهتمام الحاسمة الواردة في منهاج عمل بيجين وأجندة أهداف التنمية المستدامة 2030</a:t>
            </a:r>
            <a:endParaRPr lang="en-US" sz="3200" dirty="0"/>
          </a:p>
        </p:txBody>
      </p:sp>
      <p:sp>
        <p:nvSpPr>
          <p:cNvPr id="101" name="Freeform 30">
            <a:extLst>
              <a:ext uri="{FF2B5EF4-FFF2-40B4-BE49-F238E27FC236}">
                <a16:creationId xmlns:a16="http://schemas.microsoft.com/office/drawing/2014/main" id="{0AAA41E9-5B50-4366-B790-7DD5DA6AD13A}"/>
              </a:ext>
            </a:extLst>
          </p:cNvPr>
          <p:cNvSpPr/>
          <p:nvPr/>
        </p:nvSpPr>
        <p:spPr>
          <a:xfrm rot="20899709" flipH="1">
            <a:off x="13605522" y="6881725"/>
            <a:ext cx="1776375" cy="501826"/>
          </a:xfrm>
          <a:custGeom>
            <a:avLst/>
            <a:gdLst/>
            <a:ahLst/>
            <a:cxnLst/>
            <a:rect l="l" t="t" r="r" b="b"/>
            <a:pathLst>
              <a:path w="1776375" h="501826">
                <a:moveTo>
                  <a:pt x="1776375" y="0"/>
                </a:moveTo>
                <a:lnTo>
                  <a:pt x="0" y="0"/>
                </a:lnTo>
                <a:lnTo>
                  <a:pt x="0" y="501826"/>
                </a:lnTo>
                <a:lnTo>
                  <a:pt x="1776375" y="501826"/>
                </a:lnTo>
                <a:lnTo>
                  <a:pt x="177637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AC55473E-D6F7-4EBF-8FE5-3DCF2DCB8004}"/>
              </a:ext>
            </a:extLst>
          </p:cNvPr>
          <p:cNvPicPr>
            <a:picLocks noChangeAspect="1"/>
          </p:cNvPicPr>
          <p:nvPr/>
        </p:nvPicPr>
        <p:blipFill>
          <a:blip r:embed="rId3">
            <a:alphaModFix amt="30000"/>
          </a:blip>
          <a:srcRect l="7155" r="5502" b="70349"/>
          <a:stretch>
            <a:fillRect/>
          </a:stretch>
        </p:blipFill>
        <p:spPr>
          <a:xfrm>
            <a:off x="-6732" y="-95151"/>
            <a:ext cx="18288000" cy="4138930"/>
          </a:xfrm>
          <a:prstGeom prst="rect">
            <a:avLst/>
          </a:prstGeom>
        </p:spPr>
      </p:pic>
      <p:sp>
        <p:nvSpPr>
          <p:cNvPr id="17" name="TextBox 17"/>
          <p:cNvSpPr txBox="1"/>
          <p:nvPr/>
        </p:nvSpPr>
        <p:spPr>
          <a:xfrm>
            <a:off x="1296743" y="845814"/>
            <a:ext cx="12586907" cy="1073371"/>
          </a:xfrm>
          <a:prstGeom prst="rect">
            <a:avLst/>
          </a:prstGeom>
        </p:spPr>
        <p:txBody>
          <a:bodyPr lIns="0" tIns="0" rIns="0" bIns="0" rtlCol="0" anchor="t">
            <a:spAutoFit/>
          </a:bodyPr>
          <a:lstStyle/>
          <a:p>
            <a:pPr algn="ctr">
              <a:lnSpc>
                <a:spcPts val="9000"/>
              </a:lnSpc>
            </a:pPr>
            <a:r>
              <a:rPr lang="ar-EG" sz="5400" b="1" dirty="0">
                <a:solidFill>
                  <a:srgbClr val="0070C0"/>
                </a:solidFill>
                <a:latin typeface="Dreaming Outloud All Caps"/>
              </a:rPr>
              <a:t>نتج عن المراجعة الإقليمية ثلاث وثائق رئيسية هي :</a:t>
            </a:r>
            <a:endParaRPr lang="en-US" sz="5400" b="1" dirty="0">
              <a:solidFill>
                <a:srgbClr val="0070C0"/>
              </a:solidFill>
              <a:latin typeface="Dreaming Outloud All Caps"/>
            </a:endParaRPr>
          </a:p>
        </p:txBody>
      </p:sp>
      <p:pic>
        <p:nvPicPr>
          <p:cNvPr id="20" name="Content Placeholder 3">
            <a:extLst>
              <a:ext uri="{FF2B5EF4-FFF2-40B4-BE49-F238E27FC236}">
                <a16:creationId xmlns:a16="http://schemas.microsoft.com/office/drawing/2014/main" id="{39953320-E2B5-41E2-8B97-8435D73C40FA}"/>
              </a:ext>
            </a:extLst>
          </p:cNvPr>
          <p:cNvPicPr>
            <a:picLocks noChangeAspect="1"/>
          </p:cNvPicPr>
          <p:nvPr/>
        </p:nvPicPr>
        <p:blipFill>
          <a:blip r:embed="rId4"/>
          <a:stretch>
            <a:fillRect/>
          </a:stretch>
        </p:blipFill>
        <p:spPr>
          <a:xfrm>
            <a:off x="14518498" y="1297281"/>
            <a:ext cx="2807568" cy="407674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2" name="Picture 21">
            <a:extLst>
              <a:ext uri="{FF2B5EF4-FFF2-40B4-BE49-F238E27FC236}">
                <a16:creationId xmlns:a16="http://schemas.microsoft.com/office/drawing/2014/main" id="{BEC07362-BBA1-495C-BAEC-C8F2806A2854}"/>
              </a:ext>
            </a:extLst>
          </p:cNvPr>
          <p:cNvPicPr>
            <a:picLocks noChangeAspect="1"/>
          </p:cNvPicPr>
          <p:nvPr/>
        </p:nvPicPr>
        <p:blipFill>
          <a:blip r:embed="rId5"/>
          <a:stretch>
            <a:fillRect/>
          </a:stretch>
        </p:blipFill>
        <p:spPr>
          <a:xfrm rot="539333">
            <a:off x="14269793" y="6025610"/>
            <a:ext cx="2807568" cy="4299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Rectangle 27">
            <a:extLst>
              <a:ext uri="{FF2B5EF4-FFF2-40B4-BE49-F238E27FC236}">
                <a16:creationId xmlns:a16="http://schemas.microsoft.com/office/drawing/2014/main" id="{7A9CD5E2-4725-4F7A-99B5-521EB9A14739}"/>
              </a:ext>
            </a:extLst>
          </p:cNvPr>
          <p:cNvSpPr/>
          <p:nvPr/>
        </p:nvSpPr>
        <p:spPr>
          <a:xfrm>
            <a:off x="1778411" y="4108736"/>
            <a:ext cx="11623569" cy="1200329"/>
          </a:xfrm>
          <a:prstGeom prst="rect">
            <a:avLst/>
          </a:prstGeom>
        </p:spPr>
        <p:txBody>
          <a:bodyPr wrap="square">
            <a:spAutoFit/>
          </a:bodyPr>
          <a:lstStyle/>
          <a:p>
            <a:pPr algn="r"/>
            <a:r>
              <a:rPr lang="ar-EG" sz="3600" b="1" dirty="0">
                <a:ea typeface="Calibri" panose="020F0502020204030204" pitchFamily="34" charset="0"/>
                <a:cs typeface="Simplified Arabic" panose="02020603050405020304" pitchFamily="18" charset="-78"/>
              </a:rPr>
              <a:t>أ. التقرير الإقليمي بعنوان "المراجعة الإقليمية الأولى لأجندة تنمية المرأة في المنطقة العربية 2030 بعد خمس سنوات"</a:t>
            </a:r>
            <a:endParaRPr lang="en-US" sz="3600" dirty="0"/>
          </a:p>
        </p:txBody>
      </p:sp>
      <p:sp>
        <p:nvSpPr>
          <p:cNvPr id="29" name="Rectangle 28">
            <a:extLst>
              <a:ext uri="{FF2B5EF4-FFF2-40B4-BE49-F238E27FC236}">
                <a16:creationId xmlns:a16="http://schemas.microsoft.com/office/drawing/2014/main" id="{BA10423F-83EA-4709-A070-87CC09B5ABEA}"/>
              </a:ext>
            </a:extLst>
          </p:cNvPr>
          <p:cNvSpPr/>
          <p:nvPr/>
        </p:nvSpPr>
        <p:spPr>
          <a:xfrm>
            <a:off x="1778411" y="5389981"/>
            <a:ext cx="11623569" cy="1200329"/>
          </a:xfrm>
          <a:prstGeom prst="rect">
            <a:avLst/>
          </a:prstGeom>
        </p:spPr>
        <p:txBody>
          <a:bodyPr wrap="square">
            <a:spAutoFit/>
          </a:bodyPr>
          <a:lstStyle/>
          <a:p>
            <a:pPr algn="r"/>
            <a:r>
              <a:rPr lang="ar-EG" sz="3600" b="1" dirty="0">
                <a:ea typeface="Calibri" panose="020F0502020204030204" pitchFamily="34" charset="0"/>
                <a:cs typeface="Simplified Arabic" panose="02020603050405020304" pitchFamily="18" charset="-78"/>
              </a:rPr>
              <a:t>ب. الإعلان الوزاري " الإنصاف والتكافؤ بين الجنسين من أجل استدامة تنموية وبيئية" أجندة تنمية المرأة العربية (2023-2028)</a:t>
            </a:r>
            <a:endParaRPr lang="en-US" sz="3600" dirty="0"/>
          </a:p>
        </p:txBody>
      </p:sp>
      <p:sp>
        <p:nvSpPr>
          <p:cNvPr id="31" name="Rectangle 30">
            <a:extLst>
              <a:ext uri="{FF2B5EF4-FFF2-40B4-BE49-F238E27FC236}">
                <a16:creationId xmlns:a16="http://schemas.microsoft.com/office/drawing/2014/main" id="{0D82BBC7-DDAC-4B9F-8724-F2E32DB38A0D}"/>
              </a:ext>
            </a:extLst>
          </p:cNvPr>
          <p:cNvSpPr/>
          <p:nvPr/>
        </p:nvSpPr>
        <p:spPr>
          <a:xfrm>
            <a:off x="2643211" y="7048500"/>
            <a:ext cx="11212365" cy="480901"/>
          </a:xfrm>
          <a:prstGeom prst="rect">
            <a:avLst/>
          </a:prstGeom>
        </p:spPr>
        <p:txBody>
          <a:bodyPr wrap="none">
            <a:spAutoFit/>
          </a:bodyPr>
          <a:lstStyle/>
          <a:p>
            <a:pPr marL="359410" marR="57150" algn="just" rtl="1">
              <a:lnSpc>
                <a:spcPts val="2600"/>
              </a:lnSpc>
              <a:spcBef>
                <a:spcPts val="0"/>
              </a:spcBef>
              <a:spcAft>
                <a:spcPts val="0"/>
              </a:spcAft>
            </a:pPr>
            <a:r>
              <a:rPr lang="ar-EG" sz="3600" b="1" dirty="0">
                <a:latin typeface="Times New Roman" panose="02020603050405020304" pitchFamily="18" charset="0"/>
                <a:ea typeface="Times New Roman" panose="02020603050405020304" pitchFamily="18" charset="0"/>
                <a:cs typeface="Simplified Arabic" panose="02020603050405020304" pitchFamily="18" charset="-78"/>
              </a:rPr>
              <a:t>ج. الملفات القطرية للدول الأعضاء التي شاركت في المراجعة الإقليمية. </a:t>
            </a:r>
            <a:endParaRPr lang="en-US" sz="36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1983</Words>
  <Application>Microsoft Office PowerPoint</Application>
  <PresentationFormat>Custom</PresentationFormat>
  <Paragraphs>212</Paragraphs>
  <Slides>19</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Calibri</vt:lpstr>
      <vt:lpstr>Dreaming Outloud All Caps</vt:lpstr>
      <vt:lpstr>Sakkal Majalla</vt:lpstr>
      <vt:lpstr>Calibri Light</vt:lpstr>
      <vt:lpstr>Aileron Regular</vt:lpstr>
      <vt:lpstr>Akhbar MT</vt:lpstr>
      <vt:lpstr>Century Gothic</vt:lpstr>
      <vt:lpstr>Aharoni</vt:lpstr>
      <vt:lpstr>Arial</vt:lpstr>
      <vt:lpstr>Times New Roman</vt:lpstr>
      <vt:lpstr>Aileron Heavy Bold</vt:lpstr>
      <vt:lpstr>Aileron Regular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Doaa Khalifa</dc:creator>
  <cp:lastModifiedBy>Ghya Baccar</cp:lastModifiedBy>
  <cp:revision>74</cp:revision>
  <cp:lastPrinted>2024-12-04T13:59:57Z</cp:lastPrinted>
  <dcterms:created xsi:type="dcterms:W3CDTF">2006-08-16T00:00:00Z</dcterms:created>
  <dcterms:modified xsi:type="dcterms:W3CDTF">2025-01-10T07:28:02Z</dcterms:modified>
  <dc:identifier>DAGWKI-pB_M</dc:identifier>
</cp:coreProperties>
</file>