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3" r:id="rId4"/>
  </p:sldMasterIdLst>
  <p:notesMasterIdLst>
    <p:notesMasterId r:id="rId19"/>
  </p:notesMasterIdLst>
  <p:sldIdLst>
    <p:sldId id="27236" r:id="rId5"/>
    <p:sldId id="267" r:id="rId6"/>
    <p:sldId id="270" r:id="rId7"/>
    <p:sldId id="27228" r:id="rId8"/>
    <p:sldId id="1353" r:id="rId9"/>
    <p:sldId id="27247" r:id="rId10"/>
    <p:sldId id="27237" r:id="rId11"/>
    <p:sldId id="27240" r:id="rId12"/>
    <p:sldId id="500" r:id="rId13"/>
    <p:sldId id="274" r:id="rId14"/>
    <p:sldId id="355" r:id="rId15"/>
    <p:sldId id="27238" r:id="rId16"/>
    <p:sldId id="1962" r:id="rId17"/>
    <p:sldId id="27239"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ia Senese" initials="SS" lastIdx="1" clrIdx="0">
    <p:extLst>
      <p:ext uri="{19B8F6BF-5375-455C-9EA6-DF929625EA0E}">
        <p15:presenceInfo xmlns:p15="http://schemas.microsoft.com/office/powerpoint/2012/main" userId="Stefania Sene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6ECF7"/>
    <a:srgbClr val="F7E3C6"/>
    <a:srgbClr val="E3C9D0"/>
    <a:srgbClr val="D129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52" autoAdjust="0"/>
    <p:restoredTop sz="90101" autoAdjust="0"/>
  </p:normalViewPr>
  <p:slideViewPr>
    <p:cSldViewPr snapToGrid="0">
      <p:cViewPr varScale="1">
        <p:scale>
          <a:sx n="60" d="100"/>
          <a:sy n="60" d="100"/>
        </p:scale>
        <p:origin x="580" y="48"/>
      </p:cViewPr>
      <p:guideLst/>
    </p:cSldViewPr>
  </p:slideViewPr>
  <p:notesTextViewPr>
    <p:cViewPr>
      <p:scale>
        <a:sx n="1" d="1"/>
        <a:sy n="1" d="1"/>
      </p:scale>
      <p:origin x="0" y="0"/>
    </p:cViewPr>
  </p:notesTextViewPr>
  <p:sorterViewPr>
    <p:cViewPr>
      <p:scale>
        <a:sx n="100" d="100"/>
        <a:sy n="100" d="100"/>
      </p:scale>
      <p:origin x="0" y="-1344"/>
    </p:cViewPr>
  </p:sorterViewPr>
  <p:notesViewPr>
    <p:cSldViewPr snapToGrid="0">
      <p:cViewPr>
        <p:scale>
          <a:sx n="150" d="100"/>
          <a:sy n="150" d="100"/>
        </p:scale>
        <p:origin x="548" y="-6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31E3A-7969-47B2-A28D-F42C52D99B4A}" type="datetimeFigureOut">
              <a:rPr lang="zh-CN" altLang="en-US" smtClean="0"/>
              <a:t>2023/3/8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CD05B-E88A-4D2A-AA9E-6234DC768547}" type="slidenum">
              <a:rPr lang="zh-CN" altLang="en-US" smtClean="0"/>
              <a:t>‹#›</a:t>
            </a:fld>
            <a:endParaRPr lang="zh-CN" altLang="en-US"/>
          </a:p>
        </p:txBody>
      </p:sp>
    </p:spTree>
    <p:extLst>
      <p:ext uri="{BB962C8B-B14F-4D97-AF65-F5344CB8AC3E}">
        <p14:creationId xmlns:p14="http://schemas.microsoft.com/office/powerpoint/2010/main" val="523682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Dear participants, I am a Sr Interregional Advisor on Governance and Public Institutions at the United Nations Department for Economic and Social Affairs, based in New York Headquarters. The emphasis of the work of my division on Public Institutions and Digital Government is on building capacities and doing research in the area of SDG 16 and more in particular in supporting governments towards more effective, accountable, transparent and inclusive public institutions for the implementation of the SDGs. </a:t>
            </a:r>
            <a:r>
              <a:rPr lang="en-US" sz="1200" dirty="0"/>
              <a:t>Taking sustainable development from theory into practice forces countries to rethink their governance.  </a:t>
            </a:r>
          </a:p>
          <a:p>
            <a:endParaRPr lang="en-US" dirty="0"/>
          </a:p>
          <a:p>
            <a:endParaRPr lang="en-US" dirty="0"/>
          </a:p>
          <a:p>
            <a:r>
              <a:rPr lang="en-US" dirty="0"/>
              <a:t>I am grateful to be invited to this webinar on Institutional performance measurement and management, organized by UN ESCWA whom we have been working with for many years. </a:t>
            </a:r>
          </a:p>
          <a:p>
            <a:endParaRPr lang="en-US" dirty="0"/>
          </a:p>
          <a:p>
            <a:endParaRPr lang="en-US" dirty="0"/>
          </a:p>
          <a:p>
            <a:r>
              <a:rPr lang="en-US" sz="1800" b="0" i="0" u="none" strike="noStrike" baseline="0" dirty="0">
                <a:latin typeface="CIDFont+F1"/>
              </a:rPr>
              <a:t>In line with one of the survey’s outcome that was distributed to 21 states in the region in November 2022, it appears that government effectiveness is still considered an area of challenge.</a:t>
            </a:r>
            <a:endParaRPr lang="en-US" dirty="0"/>
          </a:p>
          <a:p>
            <a:r>
              <a:rPr lang="en-US" dirty="0"/>
              <a:t>In my presentation, I would like to touch upon one of the aspect of how to increase the effectiveness of the public institutions which also has an impact on the legitimacy of the public institutions vis-à-vis the citizens. </a:t>
            </a:r>
          </a:p>
          <a:p>
            <a:r>
              <a:rPr lang="en-US" dirty="0"/>
              <a:t>With the increasing complexity of issues that governments are confronted with – to take only the COVID pandemic as an example, we have to ask ourselves as international and national public servants how effectiveness can be increased and whether our organizations are still set up for the challenges we are facing.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ACD05B-E88A-4D2A-AA9E-6234DC768547}" type="slidenum">
              <a:rPr lang="zh-CN" altLang="en-US" smtClean="0"/>
              <a:t>1</a:t>
            </a:fld>
            <a:endParaRPr lang="zh-CN" altLang="en-US"/>
          </a:p>
        </p:txBody>
      </p:sp>
    </p:spTree>
    <p:extLst>
      <p:ext uri="{BB962C8B-B14F-4D97-AF65-F5344CB8AC3E}">
        <p14:creationId xmlns:p14="http://schemas.microsoft.com/office/powerpoint/2010/main" val="254297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The toolkit on institutional arrangements for policy coherence </a:t>
            </a:r>
            <a:r>
              <a:rPr lang="en-US" altLang="zh-CN" sz="1200" spc="26" dirty="0">
                <a:solidFill>
                  <a:srgbClr val="175174"/>
                </a:solidFill>
              </a:rPr>
              <a:t>focuses on addressing the different building blocks that I just elaborated upon and builds capacities for improving inter-ministerial coordination and vertical coordination, including between national and local government and non government level.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zh-CN" sz="1200" spc="26" dirty="0">
                <a:solidFill>
                  <a:srgbClr val="175174"/>
                </a:solidFill>
              </a:rPr>
              <a:t>​In line with this toolkit, we developed an e-earning tool in collaboration with UNITAR on integrated policies and policy making and this tool could help bridge the gap between short term recovery planning following the pandemic and long tern development planning, again by helping participants understand the interconnections between the SDGs and the need to consider the trade offs, synergies between the SDGs. We have used this already in Mauritius and Seychelles and some other countries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zh-CN" sz="1200" spc="26" dirty="0">
                <a:solidFill>
                  <a:srgbClr val="175174"/>
                </a:solidFill>
              </a:rPr>
              <a:t>We also developed a toolkit on national to local public governance which focuses on the need to align national with local policies and also engage meaningfully with the private sector, the academics and civil society. The toolkit also deals with various </a:t>
            </a:r>
            <a:r>
              <a:rPr lang="en-US" altLang="zh-CN" sz="1200" b="1" spc="26" dirty="0">
                <a:solidFill>
                  <a:srgbClr val="175174"/>
                </a:solidFill>
                <a:cs typeface="Arial" panose="020B0604020202020204" pitchFamily="34" charset="0"/>
              </a:rPr>
              <a:t>innovative financing mechanisms </a:t>
            </a:r>
            <a:r>
              <a:rPr lang="en-US" altLang="zh-CN" sz="1200" spc="26" dirty="0">
                <a:solidFill>
                  <a:srgbClr val="175174"/>
                </a:solidFill>
                <a:cs typeface="Arial" panose="020B0604020202020204" pitchFamily="34" charset="0"/>
              </a:rPr>
              <a:t>to advance local SDG implementation.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zh-CN" sz="1200" spc="26" dirty="0">
                <a:solidFill>
                  <a:srgbClr val="175174"/>
                </a:solidFill>
                <a:cs typeface="Arial" panose="020B0604020202020204" pitchFamily="34" charset="0"/>
              </a:rPr>
              <a:t>The toolkit on risk-informed governance and innovative technology for disaster risk reduction and resilience </a:t>
            </a:r>
            <a:r>
              <a:rPr lang="en-US" altLang="zh-CN" sz="1200" spc="26" dirty="0">
                <a:solidFill>
                  <a:srgbClr val="175174"/>
                </a:solidFill>
              </a:rPr>
              <a:t>aims at exploring the mechanisms for access, adoption, uptake, finance, and maintenance of emerging technology in practical formats that seek to advance public sector capacities for risk-informed policymaking and resilience.</a:t>
            </a:r>
          </a:p>
          <a:p>
            <a:pPr algn="l">
              <a:spcAft>
                <a:spcPts val="600"/>
              </a:spcAft>
            </a:pPr>
            <a:r>
              <a:rPr lang="en-US" altLang="zh-CN" sz="1200" spc="26" dirty="0">
                <a:solidFill>
                  <a:srgbClr val="175174"/>
                </a:solidFill>
              </a:rPr>
              <a:t>The toolkit on </a:t>
            </a:r>
            <a:r>
              <a:rPr lang="en-US" altLang="zh-CN" sz="1200" b="1" spc="26" dirty="0">
                <a:solidFill>
                  <a:srgbClr val="175174"/>
                </a:solidFill>
              </a:rPr>
              <a:t>transparency, accountability and ethics </a:t>
            </a:r>
            <a:r>
              <a:rPr lang="en-US" altLang="zh-CN" sz="1200" spc="26" dirty="0">
                <a:solidFill>
                  <a:srgbClr val="175174"/>
                </a:solidFill>
              </a:rPr>
              <a:t>intends to promote public servants' ethical awareness and transform mindsets for ethical behavior and decision-making, enabling them to become change agents and lead on integrity transformations. </a:t>
            </a:r>
          </a:p>
          <a:p>
            <a:pPr algn="just">
              <a:lnSpc>
                <a:spcPts val="1493"/>
              </a:lnSpc>
              <a:spcBef>
                <a:spcPct val="0"/>
              </a:spcBef>
            </a:pPr>
            <a:r>
              <a:rPr lang="en-US" altLang="zh-CN" sz="1200" b="1" spc="26" dirty="0">
                <a:solidFill>
                  <a:srgbClr val="175174"/>
                </a:solidFill>
              </a:rPr>
              <a:t>Upon completion of the course, learners will have: ​</a:t>
            </a:r>
          </a:p>
          <a:p>
            <a:pPr marL="285750" indent="-285750" algn="just">
              <a:lnSpc>
                <a:spcPts val="1493"/>
              </a:lnSpc>
              <a:spcBef>
                <a:spcPct val="0"/>
              </a:spcBef>
              <a:buFont typeface="Arial" panose="020B0604020202020204" pitchFamily="34" charset="0"/>
              <a:buChar char="•"/>
            </a:pPr>
            <a:r>
              <a:rPr lang="en-US" altLang="zh-CN" sz="1200" b="1" spc="26" dirty="0">
                <a:solidFill>
                  <a:srgbClr val="175174"/>
                </a:solidFill>
              </a:rPr>
              <a:t>Undertaken a values assessment </a:t>
            </a:r>
            <a:r>
              <a:rPr lang="en-US" altLang="zh-CN" sz="1200" spc="26" dirty="0">
                <a:solidFill>
                  <a:srgbClr val="175174"/>
                </a:solidFill>
              </a:rPr>
              <a:t>vis-a-vis the SDGs and </a:t>
            </a:r>
            <a:r>
              <a:rPr lang="en-US" altLang="zh-CN" sz="1200" b="1" spc="26" dirty="0">
                <a:solidFill>
                  <a:srgbClr val="175174"/>
                </a:solidFill>
              </a:rPr>
              <a:t>map capacity gaps and opportunities.</a:t>
            </a:r>
          </a:p>
          <a:p>
            <a:pPr marL="285750" indent="-285750" algn="just">
              <a:lnSpc>
                <a:spcPts val="1493"/>
              </a:lnSpc>
              <a:spcBef>
                <a:spcPct val="0"/>
              </a:spcBef>
              <a:buFont typeface="Arial" panose="020B0604020202020204" pitchFamily="34" charset="0"/>
              <a:buChar char="•"/>
            </a:pPr>
            <a:r>
              <a:rPr lang="en-US" altLang="zh-CN" sz="1200" b="1" spc="26" dirty="0">
                <a:solidFill>
                  <a:srgbClr val="175174"/>
                </a:solidFill>
              </a:rPr>
              <a:t>Raised awareness </a:t>
            </a:r>
            <a:r>
              <a:rPr lang="en-US" altLang="zh-CN" sz="1200" spc="26" dirty="0">
                <a:solidFill>
                  <a:srgbClr val="175174"/>
                </a:solidFill>
              </a:rPr>
              <a:t>of concepts, and </a:t>
            </a:r>
            <a:r>
              <a:rPr lang="en-US" altLang="zh-CN" sz="1200" b="1" spc="26" dirty="0">
                <a:solidFill>
                  <a:srgbClr val="175174"/>
                </a:solidFill>
              </a:rPr>
              <a:t>practical mechanisms </a:t>
            </a:r>
            <a:r>
              <a:rPr lang="en-US" altLang="zh-CN" sz="1200" spc="26" dirty="0">
                <a:solidFill>
                  <a:srgbClr val="175174"/>
                </a:solidFill>
              </a:rPr>
              <a:t>for integrity and anti-corruption, focusing on international frameworks and standards, laws and institutions at the national level, organizational tools and processes, as well as behavioral insights to translate formal rules into desired behaviors.</a:t>
            </a:r>
          </a:p>
          <a:p>
            <a:pPr marL="285750" indent="-285750" algn="just">
              <a:lnSpc>
                <a:spcPts val="1493"/>
              </a:lnSpc>
              <a:spcBef>
                <a:spcPct val="0"/>
              </a:spcBef>
              <a:buFont typeface="Arial" panose="020B0604020202020204" pitchFamily="34" charset="0"/>
              <a:buChar char="•"/>
            </a:pPr>
            <a:r>
              <a:rPr lang="en-US" altLang="zh-CN" sz="1200" b="1" spc="26" dirty="0">
                <a:solidFill>
                  <a:srgbClr val="175174"/>
                </a:solidFill>
              </a:rPr>
              <a:t>Mapped and engaged with key stakeholders </a:t>
            </a:r>
            <a:r>
              <a:rPr lang="en-US" altLang="zh-CN" sz="1200" spc="26" dirty="0">
                <a:solidFill>
                  <a:srgbClr val="175174"/>
                </a:solidFill>
              </a:rPr>
              <a:t>in defining an ethics and integrity strategy.</a:t>
            </a:r>
          </a:p>
          <a:p>
            <a:pPr marL="285750" indent="-285750" algn="just">
              <a:lnSpc>
                <a:spcPts val="1493"/>
              </a:lnSpc>
              <a:spcBef>
                <a:spcPct val="0"/>
              </a:spcBef>
              <a:buFont typeface="Arial" panose="020B0604020202020204" pitchFamily="34" charset="0"/>
              <a:buChar char="•"/>
            </a:pPr>
            <a:r>
              <a:rPr lang="en-US" altLang="zh-CN" sz="1200" b="1" spc="26" dirty="0">
                <a:solidFill>
                  <a:srgbClr val="175174"/>
                </a:solidFill>
              </a:rPr>
              <a:t>Developed a roadmap and an action plan </a:t>
            </a:r>
            <a:r>
              <a:rPr lang="en-US" altLang="zh-CN" sz="1200" spc="26" dirty="0">
                <a:solidFill>
                  <a:srgbClr val="175174"/>
                </a:solidFill>
              </a:rPr>
              <a:t>to </a:t>
            </a:r>
            <a:r>
              <a:rPr lang="en-US" altLang="zh-CN" sz="1200" b="1" spc="26" dirty="0">
                <a:solidFill>
                  <a:srgbClr val="175174"/>
                </a:solidFill>
              </a:rPr>
              <a:t>incorporate relevant knowledge into public servants' day-to-day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spc="27" dirty="0">
              <a:solidFill>
                <a:srgbClr val="5B9BD5">
                  <a:lumMod val="50000"/>
                </a:srgb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spc="27" dirty="0">
                <a:solidFill>
                  <a:srgbClr val="5B9BD5">
                    <a:lumMod val="50000"/>
                  </a:srgbClr>
                </a:solidFill>
                <a:cs typeface="Arial" panose="020B0604020202020204" pitchFamily="34" charset="0"/>
              </a:rPr>
              <a:t>A toolkit on </a:t>
            </a:r>
            <a:r>
              <a:rPr lang="en-US" altLang="zh-CN" sz="1200" b="1" spc="27" dirty="0" err="1">
                <a:solidFill>
                  <a:srgbClr val="5B9BD5">
                    <a:lumMod val="50000"/>
                  </a:srgbClr>
                </a:solidFill>
                <a:cs typeface="Arial" panose="020B0604020202020204" pitchFamily="34" charset="0"/>
              </a:rPr>
              <a:t>innovaton</a:t>
            </a:r>
            <a:r>
              <a:rPr lang="en-US" altLang="zh-CN" sz="1200" b="1" spc="27" dirty="0">
                <a:solidFill>
                  <a:srgbClr val="5B9BD5">
                    <a:lumMod val="50000"/>
                  </a:srgbClr>
                </a:solidFill>
                <a:cs typeface="Arial" panose="020B0604020202020204" pitchFamily="34" charset="0"/>
              </a:rPr>
              <a:t> and digital government for public service delivery </a:t>
            </a:r>
            <a:r>
              <a:rPr lang="en-US" altLang="zh-CN" sz="1200" spc="27" dirty="0">
                <a:solidFill>
                  <a:srgbClr val="5B9BD5">
                    <a:lumMod val="50000"/>
                  </a:srgbClr>
                </a:solidFill>
                <a:cs typeface="Arial" panose="020B0604020202020204" pitchFamily="34" charset="0"/>
              </a:rPr>
              <a:t>will also help </a:t>
            </a:r>
            <a:r>
              <a:rPr lang="en-US" altLang="zh-CN" sz="1200" spc="26" dirty="0">
                <a:solidFill>
                  <a:srgbClr val="175174"/>
                </a:solidFill>
              </a:rPr>
              <a:t>and addresses challenges related to the  responsiveness, quality, affordability, accessibility and people-orientation​ of their service delivery. It also uses system thinking and design thinking.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spc="26" dirty="0">
                <a:solidFill>
                  <a:srgbClr val="175174"/>
                </a:solidFill>
              </a:rPr>
              <a:t>For more information I would advise you to go to the </a:t>
            </a:r>
            <a:r>
              <a:rPr lang="en-US" altLang="zh-CN" sz="1200" spc="26" dirty="0" err="1">
                <a:solidFill>
                  <a:srgbClr val="175174"/>
                </a:solidFill>
              </a:rPr>
              <a:t>unpan</a:t>
            </a:r>
            <a:r>
              <a:rPr lang="en-US" altLang="zh-CN" sz="1200" spc="26" dirty="0">
                <a:solidFill>
                  <a:srgbClr val="175174"/>
                </a:solidFill>
              </a:rPr>
              <a:t> website and download the toolkits that are free. In case you have questions, you can contact me. </a:t>
            </a:r>
          </a:p>
          <a:p>
            <a:endParaRPr lang="en-US" dirty="0"/>
          </a:p>
        </p:txBody>
      </p:sp>
      <p:sp>
        <p:nvSpPr>
          <p:cNvPr id="4" name="Slide Number Placeholder 3"/>
          <p:cNvSpPr>
            <a:spLocks noGrp="1"/>
          </p:cNvSpPr>
          <p:nvPr>
            <p:ph type="sldNum" sz="quarter" idx="5"/>
          </p:nvPr>
        </p:nvSpPr>
        <p:spPr/>
        <p:txBody>
          <a:bodyPr/>
          <a:lstStyle/>
          <a:p>
            <a:fld id="{7D863BB7-3D2B-48D5-B619-F45B049B0760}" type="slidenum">
              <a:rPr lang="en-US" smtClean="0"/>
              <a:t>11</a:t>
            </a:fld>
            <a:endParaRPr lang="en-US"/>
          </a:p>
        </p:txBody>
      </p:sp>
    </p:spTree>
    <p:extLst>
      <p:ext uri="{BB962C8B-B14F-4D97-AF65-F5344CB8AC3E}">
        <p14:creationId xmlns:p14="http://schemas.microsoft.com/office/powerpoint/2010/main" val="973172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ACD05B-E88A-4D2A-AA9E-6234DC768547}" type="slidenum">
              <a:rPr lang="zh-CN" altLang="en-US" smtClean="0"/>
              <a:t>12</a:t>
            </a:fld>
            <a:endParaRPr lang="zh-CN" altLang="en-US"/>
          </a:p>
        </p:txBody>
      </p:sp>
    </p:spTree>
    <p:extLst>
      <p:ext uri="{BB962C8B-B14F-4D97-AF65-F5344CB8AC3E}">
        <p14:creationId xmlns:p14="http://schemas.microsoft.com/office/powerpoint/2010/main" val="630140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63BB7-3D2B-48D5-B619-F45B049B0760}" type="slidenum">
              <a:rPr lang="en-US" smtClean="0"/>
              <a:t>13</a:t>
            </a:fld>
            <a:endParaRPr lang="en-US"/>
          </a:p>
        </p:txBody>
      </p:sp>
    </p:spTree>
    <p:extLst>
      <p:ext uri="{BB962C8B-B14F-4D97-AF65-F5344CB8AC3E}">
        <p14:creationId xmlns:p14="http://schemas.microsoft.com/office/powerpoint/2010/main" val="7323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ACD05B-E88A-4D2A-AA9E-6234DC768547}" type="slidenum">
              <a:rPr lang="zh-CN" altLang="en-US" smtClean="0"/>
              <a:t>14</a:t>
            </a:fld>
            <a:endParaRPr lang="zh-CN" altLang="en-US"/>
          </a:p>
        </p:txBody>
      </p:sp>
    </p:spTree>
    <p:extLst>
      <p:ext uri="{BB962C8B-B14F-4D97-AF65-F5344CB8AC3E}">
        <p14:creationId xmlns:p14="http://schemas.microsoft.com/office/powerpoint/2010/main" val="403546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The concept of sustainability is – as you all know - based on three core sustainability principles that include an </a:t>
            </a:r>
            <a:r>
              <a:rPr lang="en-US" b="1" i="0" dirty="0">
                <a:solidFill>
                  <a:srgbClr val="202124"/>
                </a:solidFill>
                <a:effectLst/>
                <a:latin typeface="Roboto" panose="02000000000000000000" pitchFamily="2" charset="0"/>
              </a:rPr>
              <a:t>environmental, social, and economic aspect</a:t>
            </a:r>
            <a:r>
              <a:rPr lang="en-US" b="0" i="0" dirty="0">
                <a:solidFill>
                  <a:srgbClr val="202124"/>
                </a:solidFill>
                <a:effectLst/>
                <a:latin typeface="Roboto" panose="02000000000000000000" pitchFamily="2" charset="0"/>
              </a:rPr>
              <a:t>, each focusing on the policies’ impact on those three aspects. This means </a:t>
            </a:r>
            <a:r>
              <a:rPr lang="en-US" dirty="0"/>
              <a:t>that individual ministries do not have the sole control over their success, governments do not have the sole control over the success or failure of policies, or how citizens perceive their actions. This also means that ‘</a:t>
            </a:r>
            <a:r>
              <a:rPr lang="en-US" b="1" dirty="0"/>
              <a:t>how</a:t>
            </a:r>
            <a:r>
              <a:rPr lang="en-US" dirty="0"/>
              <a:t>’ the public sector works becomes increasingly more important than ‘what’ it specifically does. This has also an impact on how performance of policies should be assessed and that it is important to also assess performance on the cross-organization outcome level. </a:t>
            </a:r>
          </a:p>
          <a:p>
            <a:endParaRPr lang="en-US" dirty="0"/>
          </a:p>
          <a:p>
            <a:r>
              <a:rPr lang="en-US" dirty="0"/>
              <a:t>Which brings us to a key principle of the SDGs which is the interconnectedness of the SDGs or shortly referred to as policy coherence. Policy coherence for sustainable development is addressed in goal 17 and the t</a:t>
            </a:r>
            <a:r>
              <a:rPr lang="en-US" b="0" i="0" dirty="0">
                <a:solidFill>
                  <a:srgbClr val="1C1D1E"/>
                </a:solidFill>
                <a:effectLst/>
                <a:latin typeface="Open Sans" panose="020B0606030504020204" pitchFamily="34" charset="0"/>
              </a:rPr>
              <a:t>arget 17.14 </a:t>
            </a:r>
            <a:r>
              <a:rPr lang="en-US" dirty="0">
                <a:solidFill>
                  <a:srgbClr val="1C1D1E"/>
                </a:solidFill>
                <a:latin typeface="Open Sans" panose="020B0606030504020204" pitchFamily="34" charset="0"/>
              </a:rPr>
              <a:t>is about applying approaches a</a:t>
            </a:r>
            <a:r>
              <a:rPr lang="en-US" b="0" i="0" dirty="0">
                <a:solidFill>
                  <a:srgbClr val="1C1D1E"/>
                </a:solidFill>
                <a:effectLst/>
                <a:latin typeface="Open Sans" panose="020B0606030504020204" pitchFamily="34" charset="0"/>
              </a:rPr>
              <a:t>nd policy tools to systematically integrate the social, economic and environmental dimensions of sustainable development at all stages of policy making.</a:t>
            </a:r>
            <a:endParaRPr lang="en-US" dirty="0"/>
          </a:p>
        </p:txBody>
      </p:sp>
      <p:sp>
        <p:nvSpPr>
          <p:cNvPr id="4" name="Slide Number Placeholder 3"/>
          <p:cNvSpPr>
            <a:spLocks noGrp="1"/>
          </p:cNvSpPr>
          <p:nvPr>
            <p:ph type="sldNum" sz="quarter" idx="5"/>
          </p:nvPr>
        </p:nvSpPr>
        <p:spPr/>
        <p:txBody>
          <a:bodyPr/>
          <a:lstStyle/>
          <a:p>
            <a:fld id="{0DACD05B-E88A-4D2A-AA9E-6234DC768547}" type="slidenum">
              <a:rPr lang="zh-CN" altLang="en-US" smtClean="0"/>
              <a:t>2</a:t>
            </a:fld>
            <a:endParaRPr lang="zh-CN" altLang="en-US"/>
          </a:p>
        </p:txBody>
      </p:sp>
    </p:spTree>
    <p:extLst>
      <p:ext uri="{BB962C8B-B14F-4D97-AF65-F5344CB8AC3E}">
        <p14:creationId xmlns:p14="http://schemas.microsoft.com/office/powerpoint/2010/main" val="292768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Roboto" panose="02000000000000000000" pitchFamily="2" charset="0"/>
              </a:rPr>
              <a:t>Trade-offs between policies - or reducing the number of actions that negatively impact another one - will always exist and are inevitable, but the issue is foster policies that mutually reinforce each other. Potential synergies offer benefits across multiple dimensions of sustainable development and for many groups.</a:t>
            </a:r>
            <a:endParaRPr lang="en-US" dirty="0"/>
          </a:p>
        </p:txBody>
      </p:sp>
      <p:sp>
        <p:nvSpPr>
          <p:cNvPr id="4" name="Slide Number Placeholder 3"/>
          <p:cNvSpPr>
            <a:spLocks noGrp="1"/>
          </p:cNvSpPr>
          <p:nvPr>
            <p:ph type="sldNum" sz="quarter" idx="5"/>
          </p:nvPr>
        </p:nvSpPr>
        <p:spPr/>
        <p:txBody>
          <a:bodyPr/>
          <a:lstStyle/>
          <a:p>
            <a:fld id="{0DACD05B-E88A-4D2A-AA9E-6234DC768547}" type="slidenum">
              <a:rPr lang="zh-CN" altLang="en-US" smtClean="0"/>
              <a:t>3</a:t>
            </a:fld>
            <a:endParaRPr lang="zh-CN" altLang="en-US"/>
          </a:p>
        </p:txBody>
      </p:sp>
    </p:spTree>
    <p:extLst>
      <p:ext uri="{BB962C8B-B14F-4D97-AF65-F5344CB8AC3E}">
        <p14:creationId xmlns:p14="http://schemas.microsoft.com/office/powerpoint/2010/main" val="407857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DESA supports countries in strengthening policy coherence and assess the synergies and trade-offs in the case of simultaneous implementation of highly interconnected systems like water, energy and land use that are impacted by or impact climate change. This can increase the impact and effectiveness of the policies. Also, the COVID pandemic has proven that a coherent approach between different policy fields is required to mitigate adverse impact as it touched upon individual rights issues, health policies, education policies. </a:t>
            </a:r>
          </a:p>
        </p:txBody>
      </p:sp>
      <p:sp>
        <p:nvSpPr>
          <p:cNvPr id="4" name="Slide Number Placeholder 3"/>
          <p:cNvSpPr>
            <a:spLocks noGrp="1"/>
          </p:cNvSpPr>
          <p:nvPr>
            <p:ph type="sldNum" sz="quarter" idx="5"/>
          </p:nvPr>
        </p:nvSpPr>
        <p:spPr/>
        <p:txBody>
          <a:bodyPr/>
          <a:lstStyle/>
          <a:p>
            <a:fld id="{0DACD05B-E88A-4D2A-AA9E-6234DC768547}" type="slidenum">
              <a:rPr lang="zh-CN" altLang="en-US" smtClean="0"/>
              <a:t>4</a:t>
            </a:fld>
            <a:endParaRPr lang="zh-CN" altLang="en-US"/>
          </a:p>
        </p:txBody>
      </p:sp>
    </p:spTree>
    <p:extLst>
      <p:ext uri="{BB962C8B-B14F-4D97-AF65-F5344CB8AC3E}">
        <p14:creationId xmlns:p14="http://schemas.microsoft.com/office/powerpoint/2010/main" val="162192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1299845" lvl="0" indent="0" algn="l" defTabSz="914400" rtl="0" eaLnBrk="1" fontAlgn="auto" latinLnBrk="0" hangingPunct="1">
              <a:lnSpc>
                <a:spcPct val="154700"/>
              </a:lnSpc>
              <a:spcBef>
                <a:spcPts val="110"/>
              </a:spcBef>
              <a:spcAft>
                <a:spcPts val="0"/>
              </a:spcAft>
              <a:buClrTx/>
              <a:buSzTx/>
              <a:buFontTx/>
              <a:buNone/>
              <a:tabLst>
                <a:tab pos="1631314" algn="l"/>
              </a:tabLst>
              <a:defRPr/>
            </a:pPr>
            <a:r>
              <a:rPr lang="en-US" dirty="0"/>
              <a:t>Even if the interconnection between policies at a technical level is understood - what is important is that there is a need to collaborate with each other, with local government and with the private sector, the civil society organizations and the academic world. Civil society organizations for example can have insight and provide data and evidence about how to mitigate disaster risks. The private sector would need to be aware and involved in policy making if they are asked to contribute to financing certain </a:t>
            </a:r>
            <a:r>
              <a:rPr lang="en-US" dirty="0" err="1"/>
              <a:t>programmes</a:t>
            </a:r>
            <a:r>
              <a:rPr lang="en-US" dirty="0"/>
              <a:t> or policies. The academic world can strengthen the evidence-base of government policies. </a:t>
            </a:r>
          </a:p>
          <a:p>
            <a:pPr marL="12700" marR="1299845">
              <a:lnSpc>
                <a:spcPct val="154700"/>
              </a:lnSpc>
              <a:spcBef>
                <a:spcPts val="110"/>
              </a:spcBef>
              <a:tabLst>
                <a:tab pos="1631314" algn="l"/>
              </a:tabLst>
            </a:pPr>
            <a:r>
              <a:rPr lang="en-US" sz="1200" spc="-10" dirty="0">
                <a:solidFill>
                  <a:srgbClr val="253138"/>
                </a:solidFill>
                <a:latin typeface="Carlito"/>
                <a:cs typeface="Carlito"/>
              </a:rPr>
              <a:t>Improving Coherence requires </a:t>
            </a:r>
            <a:r>
              <a:rPr lang="en-US" sz="1200" spc="-10" dirty="0" err="1">
                <a:solidFill>
                  <a:srgbClr val="253138"/>
                </a:solidFill>
                <a:latin typeface="Carlito"/>
                <a:cs typeface="Carlito"/>
              </a:rPr>
              <a:t>institutionanal</a:t>
            </a:r>
            <a:r>
              <a:rPr lang="en-US" sz="1200" spc="-10" dirty="0">
                <a:solidFill>
                  <a:srgbClr val="253138"/>
                </a:solidFill>
                <a:latin typeface="Carlito"/>
                <a:cs typeface="Carlito"/>
              </a:rPr>
              <a:t> collaboration across different dimensions:</a:t>
            </a:r>
          </a:p>
          <a:p>
            <a:pPr marL="12700" marR="1299845">
              <a:lnSpc>
                <a:spcPct val="154700"/>
              </a:lnSpc>
              <a:spcBef>
                <a:spcPts val="110"/>
              </a:spcBef>
              <a:tabLst>
                <a:tab pos="1631314" algn="l"/>
              </a:tabLst>
            </a:pPr>
            <a:r>
              <a:rPr lang="en-US" sz="1200" spc="-10" dirty="0">
                <a:solidFill>
                  <a:srgbClr val="253138"/>
                </a:solidFill>
                <a:latin typeface="Carlito"/>
                <a:cs typeface="Carlito"/>
              </a:rPr>
              <a:t>Horizontally	</a:t>
            </a:r>
            <a:r>
              <a:rPr lang="en-US" sz="1200" dirty="0">
                <a:solidFill>
                  <a:srgbClr val="253138"/>
                </a:solidFill>
                <a:latin typeface="Carlito"/>
                <a:cs typeface="Carlito"/>
              </a:rPr>
              <a:t>- </a:t>
            </a:r>
            <a:r>
              <a:rPr lang="en-US" sz="1200" spc="-10" dirty="0">
                <a:solidFill>
                  <a:srgbClr val="253138"/>
                </a:solidFill>
                <a:latin typeface="Carlito"/>
                <a:cs typeface="Carlito"/>
              </a:rPr>
              <a:t>between </a:t>
            </a:r>
            <a:r>
              <a:rPr lang="en-US" sz="1200" spc="-15" dirty="0">
                <a:solidFill>
                  <a:srgbClr val="253138"/>
                </a:solidFill>
                <a:latin typeface="Carlito"/>
                <a:cs typeface="Carlito"/>
              </a:rPr>
              <a:t>different </a:t>
            </a:r>
            <a:r>
              <a:rPr lang="en-US" sz="1200" spc="-5" dirty="0">
                <a:solidFill>
                  <a:srgbClr val="253138"/>
                </a:solidFill>
                <a:latin typeface="Carlito"/>
                <a:cs typeface="Carlito"/>
              </a:rPr>
              <a:t>policy areas / economic, social, governance and environmental aspects of policies and between different ministries</a:t>
            </a:r>
          </a:p>
          <a:p>
            <a:pPr marL="12700" marR="1299845">
              <a:lnSpc>
                <a:spcPct val="154700"/>
              </a:lnSpc>
              <a:spcBef>
                <a:spcPts val="110"/>
              </a:spcBef>
              <a:tabLst>
                <a:tab pos="1631314" algn="l"/>
              </a:tabLst>
            </a:pPr>
            <a:r>
              <a:rPr lang="en-US" sz="1200" spc="-15" dirty="0">
                <a:solidFill>
                  <a:srgbClr val="253138"/>
                </a:solidFill>
                <a:latin typeface="Carlito"/>
                <a:cs typeface="Carlito"/>
              </a:rPr>
              <a:t>Vertically </a:t>
            </a:r>
            <a:r>
              <a:rPr lang="en-US" sz="1200" dirty="0">
                <a:solidFill>
                  <a:srgbClr val="253138"/>
                </a:solidFill>
                <a:latin typeface="Carlito"/>
                <a:cs typeface="Carlito"/>
              </a:rPr>
              <a:t>–</a:t>
            </a:r>
            <a:r>
              <a:rPr lang="en-US" spc="-10" dirty="0">
                <a:solidFill>
                  <a:srgbClr val="253138"/>
                </a:solidFill>
                <a:latin typeface="Carlito"/>
                <a:cs typeface="Carlito"/>
              </a:rPr>
              <a:t>between national and local and national and </a:t>
            </a:r>
            <a:r>
              <a:rPr lang="en-US" sz="1200" spc="-5" dirty="0">
                <a:solidFill>
                  <a:srgbClr val="253138"/>
                </a:solidFill>
                <a:latin typeface="Carlito"/>
                <a:cs typeface="Carlito"/>
              </a:rPr>
              <a:t>International level and ensure </a:t>
            </a:r>
            <a:r>
              <a:rPr lang="en-US" sz="1200" dirty="0">
                <a:solidFill>
                  <a:srgbClr val="253138"/>
                </a:solidFill>
                <a:latin typeface="Carlito"/>
                <a:cs typeface="Carlito"/>
              </a:rPr>
              <a:t>transboundary</a:t>
            </a:r>
            <a:r>
              <a:rPr lang="en-US" sz="1200" spc="-114" dirty="0">
                <a:solidFill>
                  <a:srgbClr val="253138"/>
                </a:solidFill>
                <a:latin typeface="Carlito"/>
                <a:cs typeface="Carlito"/>
              </a:rPr>
              <a:t> </a:t>
            </a:r>
            <a:r>
              <a:rPr lang="en-US" sz="1200" spc="-5" dirty="0">
                <a:solidFill>
                  <a:srgbClr val="253138"/>
                </a:solidFill>
                <a:latin typeface="Carlito"/>
                <a:cs typeface="Carlito"/>
              </a:rPr>
              <a:t>considerations</a:t>
            </a:r>
            <a:endParaRPr lang="en-US" sz="1200" dirty="0">
              <a:latin typeface="Carlito"/>
              <a:cs typeface="Carlito"/>
            </a:endParaRPr>
          </a:p>
          <a:p>
            <a:pPr marL="12700" marR="1299845" lvl="0" indent="0" algn="l" defTabSz="914400" rtl="0" eaLnBrk="1" fontAlgn="auto" latinLnBrk="0" hangingPunct="1">
              <a:lnSpc>
                <a:spcPct val="154700"/>
              </a:lnSpc>
              <a:spcBef>
                <a:spcPts val="110"/>
              </a:spcBef>
              <a:spcAft>
                <a:spcPts val="0"/>
              </a:spcAft>
              <a:buClrTx/>
              <a:buSzTx/>
              <a:buFontTx/>
              <a:buNone/>
              <a:tabLst>
                <a:tab pos="1631314" algn="l"/>
              </a:tabLst>
              <a:defRPr/>
            </a:pPr>
            <a:endParaRPr lang="en-US" dirty="0"/>
          </a:p>
          <a:p>
            <a:pPr marL="12700" marR="1299845" lvl="0" indent="0" algn="l" defTabSz="914400" rtl="0" eaLnBrk="1" fontAlgn="auto" latinLnBrk="0" hangingPunct="1">
              <a:lnSpc>
                <a:spcPct val="154700"/>
              </a:lnSpc>
              <a:spcBef>
                <a:spcPts val="110"/>
              </a:spcBef>
              <a:spcAft>
                <a:spcPts val="0"/>
              </a:spcAft>
              <a:buClrTx/>
              <a:buSzTx/>
              <a:buFontTx/>
              <a:buNone/>
              <a:tabLst>
                <a:tab pos="1631314" algn="l"/>
              </a:tabLst>
              <a:defRPr/>
            </a:pPr>
            <a:r>
              <a:rPr lang="en-US" dirty="0"/>
              <a:t>Yet, merely admitting that all SDGs are connected to each other is not a useful policy message. Addressing the social, economic, and ecological dimensions of sustainability already faces resistance and antagonism among actors, each having conflicting interests, power relations and budgets. </a:t>
            </a:r>
          </a:p>
          <a:p>
            <a:pPr marL="12700" marR="1299845" lvl="0" indent="0" algn="l" defTabSz="914400" rtl="0" eaLnBrk="1" fontAlgn="auto" latinLnBrk="0" hangingPunct="1">
              <a:lnSpc>
                <a:spcPct val="154700"/>
              </a:lnSpc>
              <a:spcBef>
                <a:spcPts val="110"/>
              </a:spcBef>
              <a:spcAft>
                <a:spcPts val="0"/>
              </a:spcAft>
              <a:buClrTx/>
              <a:buSzTx/>
              <a:buFontTx/>
              <a:buNone/>
              <a:tabLst>
                <a:tab pos="1631314" algn="l"/>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FD4FC-F010-4D55-A70D-456A53FC1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83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currently still in many organizations a discrepancy between the interconnectedness that is characteristic for the SDGs/ policies despite the fact that we have some good practices and the silo character of ministries. Because </a:t>
            </a:r>
            <a:r>
              <a:rPr lang="en-US" b="0" i="0" dirty="0">
                <a:solidFill>
                  <a:srgbClr val="313537"/>
                </a:solidFill>
                <a:effectLst/>
                <a:latin typeface="Roboto" panose="02000000000000000000" pitchFamily="2" charset="0"/>
              </a:rPr>
              <a:t>Linear and siloed thinking is not sufficient to tackle complex problems, systems thinking-based approaches like the system maps as designed in the left part of the slide can help identify and visualize the interaction with different actions and its type of connection (positive or negative) can be developed. What is key however is that these collaboration mechanisms are functional and not only procedural. </a:t>
            </a:r>
            <a:endParaRPr lang="en-US" dirty="0"/>
          </a:p>
        </p:txBody>
      </p:sp>
      <p:sp>
        <p:nvSpPr>
          <p:cNvPr id="4" name="Slide Number Placeholder 3"/>
          <p:cNvSpPr>
            <a:spLocks noGrp="1"/>
          </p:cNvSpPr>
          <p:nvPr>
            <p:ph type="sldNum" sz="quarter" idx="5"/>
          </p:nvPr>
        </p:nvSpPr>
        <p:spPr/>
        <p:txBody>
          <a:bodyPr/>
          <a:lstStyle/>
          <a:p>
            <a:fld id="{0DACD05B-E88A-4D2A-AA9E-6234DC768547}" type="slidenum">
              <a:rPr lang="zh-CN" altLang="en-US" smtClean="0"/>
              <a:t>7</a:t>
            </a:fld>
            <a:endParaRPr lang="zh-CN" altLang="en-US"/>
          </a:p>
        </p:txBody>
      </p:sp>
    </p:spTree>
    <p:extLst>
      <p:ext uri="{BB962C8B-B14F-4D97-AF65-F5344CB8AC3E}">
        <p14:creationId xmlns:p14="http://schemas.microsoft.com/office/powerpoint/2010/main" val="271741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lgn="just">
              <a:lnSpc>
                <a:spcPct val="107000"/>
              </a:lnSpc>
              <a:spcBef>
                <a:spcPts val="600"/>
              </a:spcBef>
              <a:spcAft>
                <a:spcPts val="600"/>
              </a:spcAft>
            </a:pPr>
            <a:r>
              <a:rPr lang="en-US" altLang="zh-CN" sz="1800" dirty="0">
                <a:effectLst/>
                <a:latin typeface="Calibri" panose="020F0502020204030204" pitchFamily="34" charset="0"/>
                <a:ea typeface="等线" panose="02010600030101010101" pitchFamily="2" charset="-122"/>
                <a:cs typeface="Calibri" panose="020F0502020204030204" pitchFamily="34" charset="0"/>
              </a:rPr>
              <a:t>UNEP is the </a:t>
            </a:r>
            <a:r>
              <a:rPr lang="en-US" altLang="zh-CN" sz="1800" dirty="0">
                <a:latin typeface="Calibri" panose="020F0502020204030204" pitchFamily="34" charset="0"/>
                <a:ea typeface="等线" panose="02010600030101010101" pitchFamily="2" charset="-122"/>
                <a:cs typeface="Calibri" panose="020F0502020204030204" pitchFamily="34" charset="0"/>
              </a:rPr>
              <a:t>custodian for policy coherence indicators which have been developed for different </a:t>
            </a:r>
            <a:r>
              <a:rPr lang="en-US" altLang="zh-CN" sz="1800" dirty="0">
                <a:effectLst/>
                <a:latin typeface="Calibri" panose="020F0502020204030204" pitchFamily="34" charset="0"/>
                <a:ea typeface="等线" panose="02010600030101010101" pitchFamily="2" charset="-122"/>
                <a:cs typeface="Calibri" panose="020F0502020204030204" pitchFamily="34" charset="0"/>
              </a:rPr>
              <a:t>Building Blocks which include indicators relating to the extent to which a </a:t>
            </a:r>
            <a:r>
              <a:rPr lang="en-US" altLang="zh-CN" sz="1800" b="1" dirty="0">
                <a:effectLst/>
                <a:latin typeface="Calibri" panose="020F0502020204030204" pitchFamily="34" charset="0"/>
                <a:ea typeface="等线" panose="02010600030101010101" pitchFamily="2" charset="-122"/>
                <a:cs typeface="Calibri" panose="020F0502020204030204" pitchFamily="34" charset="0"/>
              </a:rPr>
              <a:t>political commitment</a:t>
            </a:r>
            <a:r>
              <a:rPr lang="en-US" altLang="zh-CN" sz="1800" dirty="0">
                <a:effectLst/>
                <a:latin typeface="Calibri" panose="020F0502020204030204" pitchFamily="34" charset="0"/>
                <a:ea typeface="等线" panose="02010600030101010101" pitchFamily="2" charset="-122"/>
                <a:cs typeface="Calibri" panose="020F0502020204030204" pitchFamily="34" charset="0"/>
              </a:rPr>
              <a:t> for policy coherence has been institutionalized through legal and normative frameworks in support of the implementation of the national development agenda. Other building blocks include criteria that assesses the </a:t>
            </a:r>
            <a:r>
              <a:rPr lang="en-US" altLang="zh-CN" sz="1800" b="1" dirty="0">
                <a:effectLst/>
                <a:latin typeface="Calibri" panose="020F0502020204030204" pitchFamily="34" charset="0"/>
                <a:ea typeface="等线" panose="02010600030101010101" pitchFamily="2" charset="-122"/>
                <a:cs typeface="Calibri" panose="020F0502020204030204" pitchFamily="34" charset="0"/>
              </a:rPr>
              <a:t>policy linkages and the </a:t>
            </a:r>
            <a:r>
              <a:rPr lang="en-US" altLang="zh-CN" sz="1800" dirty="0">
                <a:effectLst/>
                <a:latin typeface="Calibri" panose="020F0502020204030204" pitchFamily="34" charset="0"/>
                <a:ea typeface="等线" panose="02010600030101010101" pitchFamily="2" charset="-122"/>
                <a:cs typeface="Calibri" panose="020F0502020204030204" pitchFamily="34" charset="0"/>
              </a:rPr>
              <a:t>assessment of policy effects; the existence of inter-ministerial collaboration mechanisms and financing policy coherence or the use of </a:t>
            </a:r>
            <a:r>
              <a:rPr lang="en-US" altLang="zh-CN" sz="1800" b="1" dirty="0">
                <a:effectLst/>
                <a:latin typeface="Calibri" panose="020F0502020204030204" pitchFamily="34" charset="0"/>
                <a:ea typeface="等线" panose="02010600030101010101" pitchFamily="2" charset="-122"/>
                <a:cs typeface="Calibri" panose="020F0502020204030204" pitchFamily="34" charset="0"/>
              </a:rPr>
              <a:t>digital technology and data</a:t>
            </a:r>
            <a:r>
              <a:rPr lang="en-US" altLang="zh-CN" sz="1800" dirty="0">
                <a:effectLst/>
                <a:latin typeface="Calibri" panose="020F0502020204030204" pitchFamily="34" charset="0"/>
                <a:ea typeface="等线" panose="02010600030101010101" pitchFamily="2" charset="-122"/>
                <a:cs typeface="Calibri" panose="020F0502020204030204" pitchFamily="34" charset="0"/>
              </a:rPr>
              <a:t> for policy coherence or the level of </a:t>
            </a:r>
            <a:r>
              <a:rPr lang="en-US" altLang="zh-CN" sz="1800" b="1" dirty="0">
                <a:effectLst/>
                <a:latin typeface="Calibri" panose="020F0502020204030204" pitchFamily="34" charset="0"/>
                <a:ea typeface="等线" panose="02010600030101010101" pitchFamily="2" charset="-122"/>
                <a:cs typeface="Calibri" panose="020F0502020204030204" pitchFamily="34" charset="0"/>
              </a:rPr>
              <a:t>coherence between national and local/regional level</a:t>
            </a:r>
            <a:r>
              <a:rPr lang="en-US" altLang="zh-CN" sz="1800" b="1" dirty="0">
                <a:latin typeface="Calibri" panose="020F0502020204030204" pitchFamily="34" charset="0"/>
                <a:ea typeface="等线" panose="02010600030101010101" pitchFamily="2" charset="-122"/>
                <a:cs typeface="Calibri" panose="020F0502020204030204" pitchFamily="34" charset="0"/>
              </a:rPr>
              <a:t> or whether there are functional mechanisms established for </a:t>
            </a:r>
            <a:r>
              <a:rPr lang="en-US" altLang="zh-CN" sz="1800" dirty="0">
                <a:effectLst/>
                <a:latin typeface="Calibri" panose="020F0502020204030204" pitchFamily="34" charset="0"/>
                <a:ea typeface="等线" panose="02010600030101010101" pitchFamily="2" charset="-122"/>
                <a:cs typeface="Calibri" panose="020F0502020204030204" pitchFamily="34" charset="0"/>
              </a:rPr>
              <a:t>engaging </a:t>
            </a:r>
            <a:r>
              <a:rPr lang="en-US" altLang="zh-CN" sz="1800" b="1" dirty="0">
                <a:effectLst/>
                <a:latin typeface="Calibri" panose="020F0502020204030204" pitchFamily="34" charset="0"/>
                <a:ea typeface="等线" panose="02010600030101010101" pitchFamily="2" charset="-122"/>
                <a:cs typeface="Calibri" panose="020F0502020204030204" pitchFamily="34" charset="0"/>
              </a:rPr>
              <a:t>stakeholders </a:t>
            </a:r>
            <a:r>
              <a:rPr lang="en-US" altLang="zh-CN" sz="1800" dirty="0">
                <a:effectLst/>
                <a:latin typeface="Calibri" panose="020F0502020204030204" pitchFamily="34" charset="0"/>
                <a:ea typeface="等线" panose="02010600030101010101" pitchFamily="2" charset="-122"/>
                <a:cs typeface="Calibri" panose="020F0502020204030204" pitchFamily="34" charset="0"/>
              </a:rPr>
              <a:t>in strengthening policy coherence. </a:t>
            </a:r>
            <a:endParaRPr lang="zh-CN" altLang="zh-CN" sz="1800" dirty="0">
              <a:effectLst/>
              <a:latin typeface="Calibri" panose="020F0502020204030204" pitchFamily="34" charset="0"/>
              <a:ea typeface="等线" panose="02010600030101010101" pitchFamily="2" charset="-122"/>
              <a:cs typeface="Arial" panose="020B0604020202020204" pitchFamily="34" charset="0"/>
            </a:endParaRPr>
          </a:p>
        </p:txBody>
      </p:sp>
      <p:sp>
        <p:nvSpPr>
          <p:cNvPr id="4" name="灯片编号占位符 3"/>
          <p:cNvSpPr>
            <a:spLocks noGrp="1"/>
          </p:cNvSpPr>
          <p:nvPr>
            <p:ph type="sldNum" sz="quarter" idx="5"/>
          </p:nvPr>
        </p:nvSpPr>
        <p:spPr/>
        <p:txBody>
          <a:bodyPr/>
          <a:lstStyle/>
          <a:p>
            <a:endParaRPr lang="en-US" altLang="zh-CN" dirty="0"/>
          </a:p>
          <a:p>
            <a:endParaRPr lang="en-US" altLang="zh-CN" dirty="0"/>
          </a:p>
          <a:p>
            <a:endParaRPr lang="en-US" altLang="zh-CN" dirty="0"/>
          </a:p>
          <a:p>
            <a:r>
              <a:rPr lang="zh-CN" altLang="en-US" dirty="0"/>
              <a:t> </a:t>
            </a:r>
            <a:fld id="{0DACD05B-E88A-4D2A-AA9E-6234DC768547}" type="slidenum">
              <a:rPr lang="zh-CN" altLang="en-US" smtClean="0"/>
              <a:t>8</a:t>
            </a:fld>
            <a:endParaRPr lang="zh-CN" altLang="en-US" dirty="0"/>
          </a:p>
        </p:txBody>
      </p:sp>
    </p:spTree>
    <p:extLst>
      <p:ext uri="{BB962C8B-B14F-4D97-AF65-F5344CB8AC3E}">
        <p14:creationId xmlns:p14="http://schemas.microsoft.com/office/powerpoint/2010/main" val="4187005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It is clear that institutional changes are required to improve policy coherence for a more effective government. It is therefore </a:t>
            </a:r>
            <a:r>
              <a:rPr lang="en-GB" altLang="zh-CN" sz="1800" u="sng" kern="100" dirty="0">
                <a:effectLst/>
                <a:latin typeface="等线" panose="02010600030101010101" pitchFamily="2" charset="-122"/>
                <a:ea typeface="等线" panose="02010600030101010101" pitchFamily="2" charset="-122"/>
                <a:cs typeface="Times New Roman" panose="02020603050405020304" pitchFamily="18" charset="0"/>
              </a:rPr>
              <a:t>essential to considering why </a:t>
            </a:r>
            <a:r>
              <a:rPr lang="en-GB" altLang="zh-CN" sz="1800" b="1" u="sng" kern="100" dirty="0">
                <a:effectLst/>
                <a:latin typeface="等线" panose="02010600030101010101" pitchFamily="2" charset="-122"/>
                <a:ea typeface="等线" panose="02010600030101010101" pitchFamily="2" charset="-122"/>
                <a:cs typeface="Times New Roman" panose="02020603050405020304" pitchFamily="18" charset="0"/>
              </a:rPr>
              <a:t>changing mindsets </a:t>
            </a:r>
            <a:r>
              <a:rPr lang="en-GB" altLang="zh-CN" sz="1800" u="sng" kern="100" dirty="0">
                <a:effectLst/>
                <a:latin typeface="等线" panose="02010600030101010101" pitchFamily="2" charset="-122"/>
                <a:ea typeface="等线" panose="02010600030101010101" pitchFamily="2" charset="-122"/>
                <a:cs typeface="Times New Roman" panose="02020603050405020304" pitchFamily="18" charset="0"/>
              </a:rPr>
              <a:t>is critical for institutional effectiveness.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Institutions</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are composed of a</a:t>
            </a:r>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 visible part</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constituted by its</a:t>
            </a:r>
            <a:r>
              <a:rPr lang="en-GB" altLang="zh-CN" sz="1800" u="sng" kern="100" dirty="0">
                <a:effectLst/>
                <a:latin typeface="等线" panose="02010600030101010101" pitchFamily="2" charset="-122"/>
                <a:ea typeface="等线" panose="02010600030101010101" pitchFamily="2" charset="-122"/>
                <a:cs typeface="Times New Roman" panose="02020603050405020304" pitchFamily="18" charset="0"/>
              </a:rPr>
              <a:t> formal rules and structures</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and a</a:t>
            </a:r>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 hidden part </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that is constituted by the </a:t>
            </a:r>
            <a:r>
              <a:rPr lang="en-GB" altLang="zh-CN" sz="1800" u="sng" kern="100" dirty="0">
                <a:effectLst/>
                <a:latin typeface="等线" panose="02010600030101010101" pitchFamily="2" charset="-122"/>
                <a:ea typeface="等线" panose="02010600030101010101" pitchFamily="2" charset="-122"/>
                <a:cs typeface="Times New Roman" panose="02020603050405020304" pitchFamily="18" charset="0"/>
              </a:rPr>
              <a:t>underlying value-system</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that informs </a:t>
            </a:r>
            <a:r>
              <a:rPr lang="en-GB"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behaviors</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and is consolidated through time. </a:t>
            </a:r>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Public servants </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are the key drivers of change in public sector organizations. Only when </a:t>
            </a:r>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public servants</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are able </a:t>
            </a:r>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to</a:t>
            </a:r>
            <a:r>
              <a:rPr lang="en-GB" altLang="zh-CN" sz="1800" b="1" u="sng" kern="100" dirty="0">
                <a:effectLst/>
                <a:latin typeface="等线" panose="02010600030101010101" pitchFamily="2" charset="-122"/>
                <a:ea typeface="等线" panose="02010600030101010101" pitchFamily="2" charset="-122"/>
                <a:cs typeface="Times New Roman" panose="02020603050405020304" pitchFamily="18" charset="0"/>
              </a:rPr>
              <a:t> translate formal prescriptions into actual </a:t>
            </a:r>
            <a:r>
              <a:rPr lang="en-GB" altLang="zh-CN" sz="1800" b="1" u="sng" kern="100" dirty="0" err="1">
                <a:effectLst/>
                <a:latin typeface="等线" panose="02010600030101010101" pitchFamily="2" charset="-122"/>
                <a:ea typeface="等线" panose="02010600030101010101" pitchFamily="2" charset="-122"/>
                <a:cs typeface="Times New Roman" panose="02020603050405020304" pitchFamily="18" charset="0"/>
              </a:rPr>
              <a:t>behavior</a:t>
            </a:r>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 </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can an institution be able to achieve its results. Thus, </a:t>
            </a:r>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institutional change</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does not mean a change of rules and goals per se. It also implies </a:t>
            </a:r>
            <a:r>
              <a:rPr lang="en-GB" altLang="zh-CN" sz="1800" b="1" i="1" u="sng" kern="100" dirty="0">
                <a:effectLst/>
                <a:latin typeface="等线" panose="02010600030101010101" pitchFamily="2" charset="-122"/>
                <a:ea typeface="等线" panose="02010600030101010101" pitchFamily="2" charset="-122"/>
                <a:cs typeface="Times New Roman" panose="02020603050405020304" pitchFamily="18" charset="0"/>
              </a:rPr>
              <a:t>changing the beliefs and attitudes (mindsets), and values of public servants</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to reorient </a:t>
            </a:r>
            <a:r>
              <a:rPr lang="en-GB" altLang="zh-CN" sz="1800" kern="100" dirty="0" err="1">
                <a:effectLst/>
                <a:latin typeface="等线" panose="02010600030101010101" pitchFamily="2" charset="-122"/>
                <a:ea typeface="等线" panose="02010600030101010101" pitchFamily="2" charset="-122"/>
                <a:cs typeface="Times New Roman" panose="02020603050405020304" pitchFamily="18" charset="0"/>
              </a:rPr>
              <a:t>behavior</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to attain those goals. Above all, it means </a:t>
            </a:r>
            <a:r>
              <a:rPr lang="en-GB" altLang="zh-CN" sz="1800" b="1" kern="100" dirty="0" err="1">
                <a:effectLst/>
                <a:latin typeface="等线" panose="02010600030101010101" pitchFamily="2" charset="-122"/>
                <a:ea typeface="等线" panose="02010600030101010101" pitchFamily="2" charset="-122"/>
                <a:cs typeface="Times New Roman" panose="02020603050405020304" pitchFamily="18" charset="0"/>
              </a:rPr>
              <a:t>behavioral</a:t>
            </a:r>
            <a:r>
              <a:rPr lang="en-GB" altLang="zh-CN" sz="1800" b="1" kern="100" dirty="0">
                <a:effectLst/>
                <a:latin typeface="等线" panose="02010600030101010101" pitchFamily="2" charset="-122"/>
                <a:ea typeface="等线" panose="02010600030101010101" pitchFamily="2" charset="-122"/>
                <a:cs typeface="Times New Roman" panose="02020603050405020304" pitchFamily="18" charset="0"/>
              </a:rPr>
              <a:t> changes</a:t>
            </a:r>
            <a:r>
              <a:rPr lang="en-GB" altLang="zh-CN" sz="1800" kern="100" dirty="0">
                <a:effectLst/>
                <a:latin typeface="等线" panose="02010600030101010101" pitchFamily="2" charset="-122"/>
                <a:ea typeface="等线" panose="02010600030101010101" pitchFamily="2" charset="-122"/>
                <a:cs typeface="Times New Roman" panose="02020603050405020304" pitchFamily="18" charset="0"/>
              </a:rPr>
              <a:t> that enact the new prescriptions for action which are implied by the new rules.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indent="0">
              <a:lnSpc>
                <a:spcPct val="90000"/>
              </a:lnSpc>
              <a:spcAft>
                <a:spcPts val="1000"/>
              </a:spcAft>
              <a:buFont typeface="Wingdings" panose="05000000000000000000" pitchFamily="2" charset="2"/>
              <a:buNone/>
            </a:pPr>
            <a:r>
              <a:rPr lang="en-US" sz="1200" dirty="0"/>
              <a:t> </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58A2-D7E6-42BE-BFB6-B017F5228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771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 panose="02000000000000000000" pitchFamily="2" charset="0"/>
              </a:rPr>
              <a:t>As the survey has shown that public sector reform for the implementation of the SDGs </a:t>
            </a:r>
            <a:r>
              <a:rPr lang="en-US" dirty="0">
                <a:solidFill>
                  <a:srgbClr val="333333"/>
                </a:solidFill>
                <a:latin typeface="Roboto" panose="02000000000000000000" pitchFamily="2" charset="0"/>
              </a:rPr>
              <a:t>continues </a:t>
            </a:r>
            <a:r>
              <a:rPr lang="en-US" b="0" i="0" dirty="0">
                <a:solidFill>
                  <a:srgbClr val="333333"/>
                </a:solidFill>
                <a:effectLst/>
                <a:latin typeface="Roboto" panose="02000000000000000000" pitchFamily="2" charset="0"/>
              </a:rPr>
              <a:t>to be a major challenge in many countries. </a:t>
            </a:r>
          </a:p>
          <a:p>
            <a:r>
              <a:rPr lang="en-US" b="0" i="0" dirty="0">
                <a:solidFill>
                  <a:srgbClr val="333333"/>
                </a:solidFill>
                <a:effectLst/>
                <a:latin typeface="Roboto" panose="02000000000000000000" pitchFamily="2" charset="0"/>
              </a:rPr>
              <a:t>UN DESA has developed a Curriculum to support member states with enhancing effective governance for the SDGs. We developed 10 toolkits for Training trainers, in particular for schools of public administration, but it could also be offered to governments directly that aim to provide a holistic and integrated framework for capacity development in the area of governance and public institutions. </a:t>
            </a:r>
          </a:p>
          <a:p>
            <a:r>
              <a:rPr lang="en-US" b="1" i="0" dirty="0">
                <a:solidFill>
                  <a:srgbClr val="333333"/>
                </a:solidFill>
                <a:effectLst/>
                <a:latin typeface="Roboto" panose="02000000000000000000" pitchFamily="2" charset="0"/>
              </a:rPr>
              <a:t>We worked with experts from different countries, different UN departments (like UNEP, UN DRR, UNPOG) and UN DESA divisions contributed, UNPAN members were asked to provide comments. </a:t>
            </a:r>
          </a:p>
          <a:p>
            <a:endParaRPr lang="en-US"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All toolkits comprise of a number of modules, each of them containing a </a:t>
            </a:r>
            <a:r>
              <a:rPr lang="en-US" b="1" i="0" dirty="0">
                <a:solidFill>
                  <a:srgbClr val="333333"/>
                </a:solidFill>
                <a:effectLst/>
                <a:latin typeface="Roboto" panose="02000000000000000000" pitchFamily="2" charset="0"/>
              </a:rPr>
              <a:t>facilitator guidance, reading material, theoretical background, tools and approaches, activities and discussions and exercises + good practice cases. </a:t>
            </a:r>
            <a:endParaRPr lang="en-US" b="0" i="0" dirty="0">
              <a:solidFill>
                <a:srgbClr val="333333"/>
              </a:solidFill>
              <a:effectLst/>
              <a:latin typeface="Roboto" panose="02000000000000000000" pitchFamily="2" charset="0"/>
            </a:endParaRPr>
          </a:p>
          <a:p>
            <a:endParaRPr lang="en-US" b="0" i="0" dirty="0">
              <a:solidFill>
                <a:srgbClr val="333333"/>
              </a:solidFill>
              <a:effectLst/>
              <a:latin typeface="Roboto" panose="02000000000000000000" pitchFamily="2" charset="0"/>
            </a:endParaRPr>
          </a:p>
          <a:p>
            <a:endParaRPr lang="en-US" b="0" i="0" dirty="0">
              <a:solidFill>
                <a:srgbClr val="333333"/>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7D863BB7-3D2B-48D5-B619-F45B049B0760}" type="slidenum">
              <a:rPr lang="en-US" smtClean="0"/>
              <a:t>10</a:t>
            </a:fld>
            <a:endParaRPr lang="en-US"/>
          </a:p>
        </p:txBody>
      </p:sp>
    </p:spTree>
    <p:extLst>
      <p:ext uri="{BB962C8B-B14F-4D97-AF65-F5344CB8AC3E}">
        <p14:creationId xmlns:p14="http://schemas.microsoft.com/office/powerpoint/2010/main" val="255304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98CFB2-D068-4960-9903-CD26A3056768}" type="datetimeFigureOut">
              <a:rPr lang="en-US" smtClean="0"/>
              <a:t>08/03/2023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7F27F439-3BCE-49F3-930C-292B483E3923}"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840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98CFB2-D068-4960-9903-CD26A3056768}" type="datetimeFigureOut">
              <a:rPr lang="en-US" smtClean="0"/>
              <a:t>08/03/2023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7F439-3BCE-49F3-930C-292B483E3923}"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146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98CFB2-D068-4960-9903-CD26A3056768}" type="datetimeFigureOut">
              <a:rPr lang="en-US" smtClean="0"/>
              <a:t>08/03/2023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7F439-3BCE-49F3-930C-292B483E3923}"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243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554CDC7C-2AFC-4C55-8636-84369AAE047C}"/>
              </a:ext>
            </a:extLst>
          </p:cNvPr>
          <p:cNvSpPr>
            <a:spLocks noGrp="1"/>
          </p:cNvSpPr>
          <p:nvPr>
            <p:ph type="dt" sz="half" idx="10"/>
          </p:nvPr>
        </p:nvSpPr>
        <p:spPr/>
        <p:txBody>
          <a:bodyPr/>
          <a:lstStyle/>
          <a:p>
            <a:fld id="{35C9F9CF-D285-4E36-8CA8-A6D05083D420}" type="datetime1">
              <a:rPr lang="en-US" altLang="ko-KR" smtClean="0"/>
              <a:t>08/03/2023</a:t>
            </a:fld>
            <a:endParaRPr lang="ko-KR" altLang="en-US"/>
          </a:p>
        </p:txBody>
      </p:sp>
      <p:sp>
        <p:nvSpPr>
          <p:cNvPr id="5" name="바닥글 개체 틀 4">
            <a:extLst>
              <a:ext uri="{FF2B5EF4-FFF2-40B4-BE49-F238E27FC236}">
                <a16:creationId xmlns:a16="http://schemas.microsoft.com/office/drawing/2014/main" id="{7CD187F4-E0E1-4A0B-BA0B-99C2A9952C57}"/>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88114024-5173-48DB-B259-3C361714CEE4}"/>
              </a:ext>
            </a:extLst>
          </p:cNvPr>
          <p:cNvSpPr>
            <a:spLocks noGrp="1"/>
          </p:cNvSpPr>
          <p:nvPr>
            <p:ph type="sldNum" sz="quarter" idx="12"/>
          </p:nvPr>
        </p:nvSpPr>
        <p:spPr/>
        <p:txBody>
          <a:bodyPr/>
          <a:lstStyle/>
          <a:p>
            <a:fld id="{EDACB084-C5B5-4656-B1C5-3EE687F46F70}" type="slidenum">
              <a:rPr lang="ko-KR" altLang="en-US" smtClean="0"/>
              <a:t>‹#›</a:t>
            </a:fld>
            <a:endParaRPr lang="ko-KR" altLang="en-US"/>
          </a:p>
        </p:txBody>
      </p:sp>
    </p:spTree>
    <p:extLst>
      <p:ext uri="{BB962C8B-B14F-4D97-AF65-F5344CB8AC3E}">
        <p14:creationId xmlns:p14="http://schemas.microsoft.com/office/powerpoint/2010/main" val="733928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dirty="0"/>
          </a:p>
        </p:txBody>
      </p:sp>
    </p:spTree>
    <p:extLst>
      <p:ext uri="{BB962C8B-B14F-4D97-AF65-F5344CB8AC3E}">
        <p14:creationId xmlns:p14="http://schemas.microsoft.com/office/powerpoint/2010/main" val="1117431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98CFB2-D068-4960-9903-CD26A3056768}" type="datetimeFigureOut">
              <a:rPr lang="en-US" smtClean="0"/>
              <a:t>08/03/2023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7F439-3BCE-49F3-930C-292B483E3923}"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148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98CFB2-D068-4960-9903-CD26A3056768}" type="datetimeFigureOut">
              <a:rPr lang="en-US" smtClean="0"/>
              <a:t>08/03/2023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7F439-3BCE-49F3-930C-292B483E3923}"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350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8CFB2-D068-4960-9903-CD26A3056768}" type="datetimeFigureOut">
              <a:rPr lang="en-US" smtClean="0"/>
              <a:t>08/03/2023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7F439-3BCE-49F3-930C-292B483E3923}"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6409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98CFB2-D068-4960-9903-CD26A3056768}" type="datetimeFigureOut">
              <a:rPr lang="en-US" smtClean="0"/>
              <a:t>08/03/2023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27F439-3BCE-49F3-930C-292B483E3923}"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997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98CFB2-D068-4960-9903-CD26A3056768}" type="datetimeFigureOut">
              <a:rPr lang="en-US" smtClean="0"/>
              <a:t>08/03/2023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27F439-3BCE-49F3-930C-292B483E3923}"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073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8CFB2-D068-4960-9903-CD26A3056768}" type="datetimeFigureOut">
              <a:rPr lang="en-US" smtClean="0"/>
              <a:t>08/03/2023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27F439-3BCE-49F3-930C-292B483E3923}" type="slidenum">
              <a:rPr lang="en-US" smtClean="0"/>
              <a:t>‹#›</a:t>
            </a:fld>
            <a:endParaRPr lang="en-US"/>
          </a:p>
        </p:txBody>
      </p:sp>
    </p:spTree>
    <p:extLst>
      <p:ext uri="{BB962C8B-B14F-4D97-AF65-F5344CB8AC3E}">
        <p14:creationId xmlns:p14="http://schemas.microsoft.com/office/powerpoint/2010/main" val="77214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98CFB2-D068-4960-9903-CD26A3056768}" type="datetimeFigureOut">
              <a:rPr lang="en-US" smtClean="0"/>
              <a:t>08/03/2023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7F439-3BCE-49F3-930C-292B483E3923}"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8732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798CFB2-D068-4960-9903-CD26A3056768}" type="datetimeFigureOut">
              <a:rPr lang="en-US" smtClean="0"/>
              <a:t>08/03/2023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7F27F439-3BCE-49F3-930C-292B483E3923}"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062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08/03/2023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00590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8" r:id="rId12"/>
    <p:sldLayoutId id="2147483859" r:id="rId13"/>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tiff"/><Relationship Id="rId3" Type="http://schemas.openxmlformats.org/officeDocument/2006/relationships/image" Target="../media/image15.png"/><Relationship Id="rId7" Type="http://schemas.openxmlformats.org/officeDocument/2006/relationships/image" Target="../media/image14.png"/><Relationship Id="rId12"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2.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unpan.un.org/sites/unpan.un.org/files/Curriculum%20on%20governance%20for%20SDGs_v5%20(1).pdf" TargetMode="External"/><Relationship Id="rId4" Type="http://schemas.openxmlformats.org/officeDocument/2006/relationships/hyperlink" Target="mailto:verbruggen2@un.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BF2D-0566-C41C-5C92-B33890DE5A1B}"/>
              </a:ext>
            </a:extLst>
          </p:cNvPr>
          <p:cNvSpPr>
            <a:spLocks noGrp="1"/>
          </p:cNvSpPr>
          <p:nvPr>
            <p:ph type="title"/>
          </p:nvPr>
        </p:nvSpPr>
        <p:spPr/>
        <p:txBody>
          <a:bodyPr>
            <a:normAutofit fontScale="90000"/>
          </a:bodyPr>
          <a:lstStyle/>
          <a:p>
            <a:r>
              <a:rPr lang="en-US" dirty="0"/>
              <a:t>UN Department of Economic and Social Affairs (UN DESA),  Veronique  Verbruggen</a:t>
            </a:r>
            <a:br>
              <a:rPr lang="en-US" dirty="0"/>
            </a:br>
            <a:br>
              <a:rPr lang="en-US" dirty="0"/>
            </a:br>
            <a:endParaRPr lang="en-US" dirty="0"/>
          </a:p>
        </p:txBody>
      </p:sp>
      <p:sp>
        <p:nvSpPr>
          <p:cNvPr id="3" name="Content Placeholder 2">
            <a:extLst>
              <a:ext uri="{FF2B5EF4-FFF2-40B4-BE49-F238E27FC236}">
                <a16:creationId xmlns:a16="http://schemas.microsoft.com/office/drawing/2014/main" id="{67CEF862-F67A-0A0B-D32E-FB01625239CC}"/>
              </a:ext>
            </a:extLst>
          </p:cNvPr>
          <p:cNvSpPr>
            <a:spLocks noGrp="1"/>
          </p:cNvSpPr>
          <p:nvPr>
            <p:ph idx="1"/>
          </p:nvPr>
        </p:nvSpPr>
        <p:spPr/>
        <p:txBody>
          <a:bodyPr>
            <a:normAutofit/>
          </a:bodyPr>
          <a:lstStyle/>
          <a:p>
            <a:pPr marL="0" indent="0" algn="ctr">
              <a:buNone/>
            </a:pPr>
            <a:r>
              <a:rPr lang="en-US" sz="4400" dirty="0"/>
              <a:t>Policy and institutional</a:t>
            </a:r>
          </a:p>
          <a:p>
            <a:pPr marL="0" indent="0" algn="ctr">
              <a:buNone/>
            </a:pPr>
            <a:r>
              <a:rPr lang="en-US" sz="4400" dirty="0"/>
              <a:t> coherence and changing mindsets to increase the public administration’s effectiveness</a:t>
            </a:r>
          </a:p>
        </p:txBody>
      </p:sp>
      <p:sp>
        <p:nvSpPr>
          <p:cNvPr id="4" name="Slide Number Placeholder 3">
            <a:extLst>
              <a:ext uri="{FF2B5EF4-FFF2-40B4-BE49-F238E27FC236}">
                <a16:creationId xmlns:a16="http://schemas.microsoft.com/office/drawing/2014/main" id="{8D6B8320-EE6E-CA3F-BD2B-03AD929DE9F5}"/>
              </a:ext>
            </a:extLst>
          </p:cNvPr>
          <p:cNvSpPr>
            <a:spLocks noGrp="1"/>
          </p:cNvSpPr>
          <p:nvPr>
            <p:ph type="sldNum" sz="quarter" idx="12"/>
          </p:nvPr>
        </p:nvSpPr>
        <p:spPr/>
        <p:txBody>
          <a:bodyPr/>
          <a:lstStyle/>
          <a:p>
            <a:fld id="{7F27F439-3BCE-49F3-930C-292B483E3923}" type="slidenum">
              <a:rPr lang="en-US" smtClean="0"/>
              <a:t>1</a:t>
            </a:fld>
            <a:endParaRPr lang="en-US"/>
          </a:p>
        </p:txBody>
      </p:sp>
    </p:spTree>
    <p:extLst>
      <p:ext uri="{BB962C8B-B14F-4D97-AF65-F5344CB8AC3E}">
        <p14:creationId xmlns:p14="http://schemas.microsoft.com/office/powerpoint/2010/main" val="58879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121" b="1121"/>
          <a:stretch>
            <a:fillRect/>
          </a:stretch>
        </p:blipFill>
        <p:spPr>
          <a:xfrm>
            <a:off x="-1" y="586015"/>
            <a:ext cx="12176449" cy="5299375"/>
          </a:xfrm>
          <a:prstGeom prst="rect">
            <a:avLst/>
          </a:prstGeom>
        </p:spPr>
      </p:pic>
      <p:sp>
        <p:nvSpPr>
          <p:cNvPr id="3" name="AutoShape 3"/>
          <p:cNvSpPr/>
          <p:nvPr/>
        </p:nvSpPr>
        <p:spPr>
          <a:xfrm>
            <a:off x="0" y="1"/>
            <a:ext cx="12176449" cy="634719"/>
          </a:xfrm>
          <a:prstGeom prst="rect">
            <a:avLst/>
          </a:prstGeom>
          <a:solidFill>
            <a:srgbClr val="175174"/>
          </a:solidFill>
        </p:spPr>
      </p:sp>
      <p:pic>
        <p:nvPicPr>
          <p:cNvPr id="4" name="Picture 4"/>
          <p:cNvPicPr>
            <a:picLocks noChangeAspect="1"/>
          </p:cNvPicPr>
          <p:nvPr/>
        </p:nvPicPr>
        <p:blipFill>
          <a:blip r:embed="rId4"/>
          <a:srcRect t="3101" b="94515"/>
          <a:stretch>
            <a:fillRect/>
          </a:stretch>
        </p:blipFill>
        <p:spPr>
          <a:xfrm>
            <a:off x="-101600" y="6777578"/>
            <a:ext cx="12544615" cy="115500"/>
          </a:xfrm>
          <a:prstGeom prst="rect">
            <a:avLst/>
          </a:prstGeom>
        </p:spPr>
      </p:pic>
      <p:pic>
        <p:nvPicPr>
          <p:cNvPr id="5" name="Picture 5"/>
          <p:cNvPicPr>
            <a:picLocks noChangeAspect="1"/>
          </p:cNvPicPr>
          <p:nvPr/>
        </p:nvPicPr>
        <p:blipFill>
          <a:blip r:embed="rId5"/>
          <a:srcRect/>
          <a:stretch>
            <a:fillRect/>
          </a:stretch>
        </p:blipFill>
        <p:spPr>
          <a:xfrm>
            <a:off x="136212" y="95199"/>
            <a:ext cx="2438400" cy="495809"/>
          </a:xfrm>
          <a:prstGeom prst="rect">
            <a:avLst/>
          </a:prstGeom>
        </p:spPr>
      </p:pic>
      <p:pic>
        <p:nvPicPr>
          <p:cNvPr id="6" name="Picture 6"/>
          <p:cNvPicPr>
            <a:picLocks noChangeAspect="1"/>
          </p:cNvPicPr>
          <p:nvPr/>
        </p:nvPicPr>
        <p:blipFill>
          <a:blip r:embed="rId6"/>
          <a:srcRect l="76702" t="9843"/>
          <a:stretch>
            <a:fillRect/>
          </a:stretch>
        </p:blipFill>
        <p:spPr>
          <a:xfrm>
            <a:off x="11549447" y="68873"/>
            <a:ext cx="487680" cy="522135"/>
          </a:xfrm>
          <a:prstGeom prst="rect">
            <a:avLst/>
          </a:prstGeom>
        </p:spPr>
      </p:pic>
      <p:grpSp>
        <p:nvGrpSpPr>
          <p:cNvPr id="7" name="Group 7"/>
          <p:cNvGrpSpPr/>
          <p:nvPr/>
        </p:nvGrpSpPr>
        <p:grpSpPr>
          <a:xfrm>
            <a:off x="0" y="5836685"/>
            <a:ext cx="12177487" cy="933781"/>
            <a:chOff x="22695" y="6022"/>
            <a:chExt cx="3998312" cy="275432"/>
          </a:xfrm>
        </p:grpSpPr>
        <p:sp>
          <p:nvSpPr>
            <p:cNvPr id="8" name="Freeform 8"/>
            <p:cNvSpPr/>
            <p:nvPr/>
          </p:nvSpPr>
          <p:spPr>
            <a:xfrm>
              <a:off x="22695" y="6022"/>
              <a:ext cx="3998312" cy="275432"/>
            </a:xfrm>
            <a:custGeom>
              <a:avLst/>
              <a:gdLst/>
              <a:ahLst/>
              <a:cxnLst/>
              <a:rect l="l" t="t" r="r" b="b"/>
              <a:pathLst>
                <a:path w="4025083" h="275432">
                  <a:moveTo>
                    <a:pt x="0" y="0"/>
                  </a:moveTo>
                  <a:lnTo>
                    <a:pt x="4025083" y="0"/>
                  </a:lnTo>
                  <a:lnTo>
                    <a:pt x="4025083" y="275432"/>
                  </a:lnTo>
                  <a:lnTo>
                    <a:pt x="0" y="275432"/>
                  </a:lnTo>
                  <a:close/>
                </a:path>
              </a:pathLst>
            </a:custGeom>
            <a:solidFill>
              <a:srgbClr val="0D3858"/>
            </a:solidFill>
          </p:spPr>
        </p:sp>
      </p:grpSp>
      <p:sp>
        <p:nvSpPr>
          <p:cNvPr id="9" name="TextBox 9"/>
          <p:cNvSpPr txBox="1"/>
          <p:nvPr/>
        </p:nvSpPr>
        <p:spPr>
          <a:xfrm>
            <a:off x="1478627" y="1021315"/>
            <a:ext cx="6903373" cy="880241"/>
          </a:xfrm>
          <a:prstGeom prst="rect">
            <a:avLst/>
          </a:prstGeom>
        </p:spPr>
        <p:txBody>
          <a:bodyPr wrap="square" lIns="0" tIns="0" rIns="0" bIns="0" rtlCol="0" anchor="t">
            <a:spAutoFit/>
          </a:bodyPr>
          <a:lstStyle/>
          <a:p>
            <a:pPr>
              <a:lnSpc>
                <a:spcPts val="3500"/>
              </a:lnSpc>
            </a:pPr>
            <a:r>
              <a:rPr lang="en-US" sz="2800" spc="140" dirty="0">
                <a:solidFill>
                  <a:srgbClr val="FFFFFF"/>
                </a:solidFill>
                <a:latin typeface="Roboto Bold"/>
              </a:rPr>
              <a:t>Effective Governance for the </a:t>
            </a:r>
            <a:r>
              <a:rPr lang="en-US" sz="2800" spc="140" dirty="0">
                <a:solidFill>
                  <a:srgbClr val="FFDE59"/>
                </a:solidFill>
                <a:latin typeface="Roboto Bold"/>
              </a:rPr>
              <a:t>Sustainable Development Goals</a:t>
            </a:r>
          </a:p>
        </p:txBody>
      </p:sp>
      <p:sp>
        <p:nvSpPr>
          <p:cNvPr id="10" name="TextBox 10"/>
          <p:cNvSpPr txBox="1"/>
          <p:nvPr/>
        </p:nvSpPr>
        <p:spPr>
          <a:xfrm>
            <a:off x="1711469" y="2532169"/>
            <a:ext cx="5435881" cy="320601"/>
          </a:xfrm>
          <a:prstGeom prst="rect">
            <a:avLst/>
          </a:prstGeom>
        </p:spPr>
        <p:txBody>
          <a:bodyPr wrap="square" lIns="0" tIns="0" rIns="0" bIns="0" rtlCol="0" anchor="t">
            <a:spAutoFit/>
          </a:bodyPr>
          <a:lstStyle/>
          <a:p>
            <a:pPr algn="r">
              <a:lnSpc>
                <a:spcPts val="2500"/>
              </a:lnSpc>
            </a:pPr>
            <a:r>
              <a:rPr lang="en-US" sz="2400" spc="100" dirty="0">
                <a:solidFill>
                  <a:srgbClr val="FFFFFF"/>
                </a:solidFill>
                <a:latin typeface="Roboto Bold"/>
              </a:rPr>
              <a:t>Capacity Development Curriculum </a:t>
            </a:r>
          </a:p>
        </p:txBody>
      </p:sp>
      <p:sp>
        <p:nvSpPr>
          <p:cNvPr id="11" name="TextBox 11"/>
          <p:cNvSpPr txBox="1"/>
          <p:nvPr/>
        </p:nvSpPr>
        <p:spPr>
          <a:xfrm>
            <a:off x="6485714" y="6084499"/>
            <a:ext cx="5551413" cy="816506"/>
          </a:xfrm>
          <a:prstGeom prst="rect">
            <a:avLst/>
          </a:prstGeom>
        </p:spPr>
        <p:txBody>
          <a:bodyPr lIns="0" tIns="0" rIns="0" bIns="0" rtlCol="0" anchor="t">
            <a:spAutoFit/>
          </a:bodyPr>
          <a:lstStyle/>
          <a:p>
            <a:pPr>
              <a:lnSpc>
                <a:spcPts val="2000"/>
              </a:lnSpc>
            </a:pPr>
            <a:r>
              <a:rPr lang="en-US" sz="1600" spc="80" dirty="0">
                <a:solidFill>
                  <a:srgbClr val="FFFFFF"/>
                </a:solidFill>
                <a:latin typeface="Roboto Bold"/>
              </a:rPr>
              <a:t>Division for Public Institutions and Digital Government</a:t>
            </a:r>
          </a:p>
          <a:p>
            <a:pPr algn="r">
              <a:lnSpc>
                <a:spcPts val="1333"/>
              </a:lnSpc>
            </a:pPr>
            <a:r>
              <a:rPr lang="en-US" sz="1067" spc="53" dirty="0">
                <a:solidFill>
                  <a:srgbClr val="FFFFFF"/>
                </a:solidFill>
                <a:latin typeface="Roboto Bold"/>
              </a:rPr>
              <a:t>publicadministration.un.org</a:t>
            </a:r>
          </a:p>
          <a:p>
            <a:pPr algn="r">
              <a:lnSpc>
                <a:spcPts val="1333"/>
              </a:lnSpc>
            </a:pPr>
            <a:r>
              <a:rPr lang="en-US" sz="1067" spc="53" dirty="0">
                <a:solidFill>
                  <a:srgbClr val="FFFFFF"/>
                </a:solidFill>
                <a:latin typeface="Roboto Bold"/>
              </a:rPr>
              <a:t>unpan.un.org</a:t>
            </a:r>
          </a:p>
          <a:p>
            <a:pPr algn="r">
              <a:lnSpc>
                <a:spcPts val="2000"/>
              </a:lnSpc>
              <a:spcBef>
                <a:spcPct val="0"/>
              </a:spcBef>
            </a:pPr>
            <a:endParaRPr lang="en-US" sz="1067" spc="53" dirty="0">
              <a:solidFill>
                <a:srgbClr val="FFFFFF"/>
              </a:solidFill>
              <a:latin typeface="Roboto Bold"/>
            </a:endParaRPr>
          </a:p>
        </p:txBody>
      </p:sp>
      <p:sp>
        <p:nvSpPr>
          <p:cNvPr id="14" name="TextBox 13">
            <a:extLst>
              <a:ext uri="{FF2B5EF4-FFF2-40B4-BE49-F238E27FC236}">
                <a16:creationId xmlns:a16="http://schemas.microsoft.com/office/drawing/2014/main" id="{465CDA1F-98BD-417D-A388-BC8CE0175760}"/>
              </a:ext>
            </a:extLst>
          </p:cNvPr>
          <p:cNvSpPr txBox="1"/>
          <p:nvPr/>
        </p:nvSpPr>
        <p:spPr>
          <a:xfrm>
            <a:off x="2713275" y="3174234"/>
            <a:ext cx="4434075" cy="830997"/>
          </a:xfrm>
          <a:prstGeom prst="rect">
            <a:avLst/>
          </a:prstGeom>
          <a:noFill/>
        </p:spPr>
        <p:txBody>
          <a:bodyPr wrap="square" rtlCol="0">
            <a:spAutoFit/>
          </a:bodyPr>
          <a:lstStyle/>
          <a:p>
            <a:pPr algn="r"/>
            <a:r>
              <a:rPr lang="en-US" sz="1600" b="1" dirty="0">
                <a:solidFill>
                  <a:srgbClr val="6FB3E6"/>
                </a:solidFill>
              </a:rPr>
              <a:t>Available at UN Public Administration Network (UNPAN) Website</a:t>
            </a:r>
          </a:p>
          <a:p>
            <a:pPr algn="r"/>
            <a:r>
              <a:rPr lang="en-US" sz="1600" b="1" dirty="0">
                <a:solidFill>
                  <a:srgbClr val="6FB3E6"/>
                </a:solidFill>
              </a:rPr>
              <a:t>unpan.un.org</a:t>
            </a:r>
          </a:p>
        </p:txBody>
      </p:sp>
    </p:spTree>
    <p:extLst>
      <p:ext uri="{BB962C8B-B14F-4D97-AF65-F5344CB8AC3E}">
        <p14:creationId xmlns:p14="http://schemas.microsoft.com/office/powerpoint/2010/main" val="2767732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41812" y="812844"/>
            <a:ext cx="5181600" cy="1400421"/>
          </a:xfrm>
          <a:prstGeom prst="rect">
            <a:avLst/>
          </a:prstGeom>
          <a:solidFill>
            <a:srgbClr val="A80000"/>
          </a:solidFill>
        </p:spPr>
      </p:sp>
      <p:sp>
        <p:nvSpPr>
          <p:cNvPr id="4" name="AutoShape 4"/>
          <p:cNvSpPr/>
          <p:nvPr/>
        </p:nvSpPr>
        <p:spPr>
          <a:xfrm>
            <a:off x="0" y="0"/>
            <a:ext cx="12192000" cy="685800"/>
          </a:xfrm>
          <a:prstGeom prst="rect">
            <a:avLst/>
          </a:prstGeom>
          <a:solidFill>
            <a:srgbClr val="175174"/>
          </a:solidFill>
        </p:spPr>
      </p:sp>
      <p:sp>
        <p:nvSpPr>
          <p:cNvPr id="5" name="AutoShape 5"/>
          <p:cNvSpPr/>
          <p:nvPr/>
        </p:nvSpPr>
        <p:spPr>
          <a:xfrm>
            <a:off x="446377" y="2308614"/>
            <a:ext cx="5181600" cy="1400421"/>
          </a:xfrm>
          <a:prstGeom prst="rect">
            <a:avLst/>
          </a:prstGeom>
          <a:solidFill>
            <a:srgbClr val="286C94"/>
          </a:solidFill>
        </p:spPr>
      </p:sp>
      <p:sp>
        <p:nvSpPr>
          <p:cNvPr id="7" name="AutoShape 7"/>
          <p:cNvSpPr/>
          <p:nvPr/>
        </p:nvSpPr>
        <p:spPr>
          <a:xfrm>
            <a:off x="441812" y="3814472"/>
            <a:ext cx="5181600" cy="1400421"/>
          </a:xfrm>
          <a:prstGeom prst="rect">
            <a:avLst/>
          </a:prstGeom>
          <a:solidFill>
            <a:srgbClr val="942469"/>
          </a:solidFill>
        </p:spPr>
      </p:sp>
      <p:pic>
        <p:nvPicPr>
          <p:cNvPr id="8" name="Picture 8"/>
          <p:cNvPicPr>
            <a:picLocks/>
          </p:cNvPicPr>
          <p:nvPr/>
        </p:nvPicPr>
        <p:blipFill>
          <a:blip r:embed="rId3"/>
          <a:srcRect l="2119" t="2466" r="1633" b="2144"/>
          <a:stretch>
            <a:fillRect/>
          </a:stretch>
        </p:blipFill>
        <p:spPr>
          <a:xfrm>
            <a:off x="510778" y="3911178"/>
            <a:ext cx="1787698" cy="1207008"/>
          </a:xfrm>
          <a:prstGeom prst="rect">
            <a:avLst/>
          </a:prstGeom>
        </p:spPr>
      </p:pic>
      <p:sp>
        <p:nvSpPr>
          <p:cNvPr id="9" name="AutoShape 9"/>
          <p:cNvSpPr/>
          <p:nvPr/>
        </p:nvSpPr>
        <p:spPr>
          <a:xfrm>
            <a:off x="446377" y="5283193"/>
            <a:ext cx="5181600" cy="1400421"/>
          </a:xfrm>
          <a:prstGeom prst="rect">
            <a:avLst/>
          </a:prstGeom>
          <a:solidFill>
            <a:srgbClr val="265D69"/>
          </a:solidFill>
        </p:spPr>
      </p:sp>
      <p:sp>
        <p:nvSpPr>
          <p:cNvPr id="10" name="AutoShape 10"/>
          <p:cNvSpPr/>
          <p:nvPr/>
        </p:nvSpPr>
        <p:spPr>
          <a:xfrm>
            <a:off x="6550243" y="3811024"/>
            <a:ext cx="5181600" cy="1400421"/>
          </a:xfrm>
          <a:prstGeom prst="rect">
            <a:avLst/>
          </a:prstGeom>
          <a:solidFill>
            <a:srgbClr val="105904"/>
          </a:solidFill>
        </p:spPr>
      </p:sp>
      <p:sp>
        <p:nvSpPr>
          <p:cNvPr id="11" name="AutoShape 11"/>
          <p:cNvSpPr/>
          <p:nvPr/>
        </p:nvSpPr>
        <p:spPr>
          <a:xfrm>
            <a:off x="6550243" y="5283193"/>
            <a:ext cx="5181600" cy="1400421"/>
          </a:xfrm>
          <a:prstGeom prst="rect">
            <a:avLst/>
          </a:prstGeom>
          <a:solidFill>
            <a:srgbClr val="C45107"/>
          </a:solidFill>
        </p:spPr>
      </p:sp>
      <p:sp>
        <p:nvSpPr>
          <p:cNvPr id="12" name="AutoShape 12"/>
          <p:cNvSpPr/>
          <p:nvPr/>
        </p:nvSpPr>
        <p:spPr>
          <a:xfrm>
            <a:off x="6568590" y="813700"/>
            <a:ext cx="5181600" cy="1400421"/>
          </a:xfrm>
          <a:prstGeom prst="rect">
            <a:avLst/>
          </a:prstGeom>
          <a:solidFill>
            <a:srgbClr val="8D7205"/>
          </a:solidFill>
        </p:spPr>
      </p:sp>
      <p:sp>
        <p:nvSpPr>
          <p:cNvPr id="13" name="AutoShape 13"/>
          <p:cNvSpPr/>
          <p:nvPr/>
        </p:nvSpPr>
        <p:spPr>
          <a:xfrm>
            <a:off x="6554080" y="2292076"/>
            <a:ext cx="5181600" cy="1400421"/>
          </a:xfrm>
          <a:prstGeom prst="rect">
            <a:avLst/>
          </a:prstGeom>
          <a:solidFill>
            <a:srgbClr val="4E047B"/>
          </a:solidFill>
        </p:spPr>
      </p:sp>
      <p:pic>
        <p:nvPicPr>
          <p:cNvPr id="14" name="Picture 14"/>
          <p:cNvPicPr>
            <a:picLocks noChangeAspect="1"/>
          </p:cNvPicPr>
          <p:nvPr/>
        </p:nvPicPr>
        <p:blipFill>
          <a:blip r:embed="rId4"/>
          <a:srcRect t="3101" b="94515"/>
          <a:stretch>
            <a:fillRect/>
          </a:stretch>
        </p:blipFill>
        <p:spPr>
          <a:xfrm>
            <a:off x="-77348" y="6758376"/>
            <a:ext cx="12547175" cy="115523"/>
          </a:xfrm>
          <a:prstGeom prst="rect">
            <a:avLst/>
          </a:prstGeom>
        </p:spPr>
      </p:pic>
      <p:pic>
        <p:nvPicPr>
          <p:cNvPr id="17" name="Picture 17"/>
          <p:cNvPicPr>
            <a:picLocks/>
          </p:cNvPicPr>
          <p:nvPr/>
        </p:nvPicPr>
        <p:blipFill>
          <a:blip r:embed="rId5"/>
          <a:srcRect l="2305" t="7872" r="2305"/>
          <a:stretch>
            <a:fillRect/>
          </a:stretch>
        </p:blipFill>
        <p:spPr>
          <a:xfrm>
            <a:off x="6619155" y="5370926"/>
            <a:ext cx="1809317" cy="1217489"/>
          </a:xfrm>
          <a:prstGeom prst="rect">
            <a:avLst/>
          </a:prstGeom>
        </p:spPr>
      </p:pic>
      <p:grpSp>
        <p:nvGrpSpPr>
          <p:cNvPr id="20" name="Group 20"/>
          <p:cNvGrpSpPr/>
          <p:nvPr/>
        </p:nvGrpSpPr>
        <p:grpSpPr>
          <a:xfrm>
            <a:off x="2435301" y="957819"/>
            <a:ext cx="3103775" cy="1240530"/>
            <a:chOff x="-2" y="-47625"/>
            <a:chExt cx="6207551" cy="2481060"/>
          </a:xfrm>
        </p:grpSpPr>
        <p:sp>
          <p:nvSpPr>
            <p:cNvPr id="21" name="TextBox 21"/>
            <p:cNvSpPr txBox="1"/>
            <p:nvPr/>
          </p:nvSpPr>
          <p:spPr>
            <a:xfrm>
              <a:off x="0" y="-47625"/>
              <a:ext cx="6134409" cy="1120180"/>
            </a:xfrm>
            <a:prstGeom prst="rect">
              <a:avLst/>
            </a:prstGeom>
          </p:spPr>
          <p:txBody>
            <a:bodyPr lIns="0" tIns="0" rIns="0" bIns="0" rtlCol="0" anchor="t">
              <a:spAutoFit/>
            </a:bodyPr>
            <a:lstStyle/>
            <a:p>
              <a:pPr>
                <a:lnSpc>
                  <a:spcPts val="1493"/>
                </a:lnSpc>
              </a:pPr>
              <a:r>
                <a:rPr lang="en-US" sz="1050" spc="26">
                  <a:solidFill>
                    <a:srgbClr val="FFFFFF"/>
                  </a:solidFill>
                  <a:latin typeface="Roboto Condensed Bold"/>
                </a:rPr>
                <a:t>CHANGING MINDSETS IN PUBLIC INSTITUTIONS TO IMPLEMENT THE 2030 AGENDA FOR SUSTAINABLE DEVELOPMENT</a:t>
              </a:r>
            </a:p>
          </p:txBody>
        </p:sp>
        <p:sp>
          <p:nvSpPr>
            <p:cNvPr id="22" name="TextBox 22"/>
            <p:cNvSpPr txBox="1"/>
            <p:nvPr/>
          </p:nvSpPr>
          <p:spPr>
            <a:xfrm>
              <a:off x="-2" y="1232081"/>
              <a:ext cx="6207551" cy="1201354"/>
            </a:xfrm>
            <a:prstGeom prst="rect">
              <a:avLst/>
            </a:prstGeom>
          </p:spPr>
          <p:txBody>
            <a:bodyPr lIns="0" tIns="0" rIns="0" bIns="0" rtlCol="0" anchor="t">
              <a:spAutoFit/>
            </a:bodyPr>
            <a:lstStyle/>
            <a:p>
              <a:pPr>
                <a:lnSpc>
                  <a:spcPts val="1615"/>
                </a:lnSpc>
              </a:pPr>
              <a:r>
                <a:rPr lang="en-US" sz="1077" spc="27">
                  <a:solidFill>
                    <a:srgbClr val="FFFFFF"/>
                  </a:solidFill>
                  <a:latin typeface="Roboto"/>
                </a:rPr>
                <a:t>UN DESA | DPIDG </a:t>
              </a:r>
            </a:p>
            <a:p>
              <a:pPr>
                <a:lnSpc>
                  <a:spcPts val="1615"/>
                </a:lnSpc>
              </a:pPr>
              <a:r>
                <a:rPr lang="en-US" sz="1077" spc="27">
                  <a:solidFill>
                    <a:srgbClr val="FFFFFF"/>
                  </a:solidFill>
                  <a:latin typeface="Roboto"/>
                </a:rPr>
                <a:t>Training of Trainers I English</a:t>
              </a:r>
            </a:p>
            <a:p>
              <a:pPr>
                <a:lnSpc>
                  <a:spcPts val="1615"/>
                </a:lnSpc>
              </a:pPr>
              <a:endParaRPr lang="en-US" sz="1077" spc="27">
                <a:solidFill>
                  <a:srgbClr val="FFFFFF"/>
                </a:solidFill>
                <a:latin typeface="Roboto"/>
              </a:endParaRPr>
            </a:p>
          </p:txBody>
        </p:sp>
      </p:grpSp>
      <p:grpSp>
        <p:nvGrpSpPr>
          <p:cNvPr id="23" name="Group 23"/>
          <p:cNvGrpSpPr/>
          <p:nvPr/>
        </p:nvGrpSpPr>
        <p:grpSpPr>
          <a:xfrm>
            <a:off x="2439867" y="2453589"/>
            <a:ext cx="3094645" cy="1193962"/>
            <a:chOff x="0" y="-47625"/>
            <a:chExt cx="6189291" cy="2387924"/>
          </a:xfrm>
        </p:grpSpPr>
        <p:sp>
          <p:nvSpPr>
            <p:cNvPr id="24" name="TextBox 24"/>
            <p:cNvSpPr txBox="1"/>
            <p:nvPr/>
          </p:nvSpPr>
          <p:spPr>
            <a:xfrm>
              <a:off x="0" y="-47625"/>
              <a:ext cx="6116363" cy="745462"/>
            </a:xfrm>
            <a:prstGeom prst="rect">
              <a:avLst/>
            </a:prstGeom>
          </p:spPr>
          <p:txBody>
            <a:bodyPr lIns="0" tIns="0" rIns="0" bIns="0" rtlCol="0" anchor="t">
              <a:spAutoFit/>
            </a:bodyPr>
            <a:lstStyle/>
            <a:p>
              <a:pPr>
                <a:lnSpc>
                  <a:spcPts val="1493"/>
                </a:lnSpc>
              </a:pPr>
              <a:r>
                <a:rPr lang="en-US" sz="1066" spc="26">
                  <a:solidFill>
                    <a:srgbClr val="FFFFFF"/>
                  </a:solidFill>
                  <a:latin typeface="Roboto Condensed Bold"/>
                </a:rPr>
                <a:t>TRANSPARENCY, ACCOUNTABILITY AND ETHICS IN PUBLIC INSTITUTIONS </a:t>
              </a:r>
            </a:p>
          </p:txBody>
        </p:sp>
        <p:sp>
          <p:nvSpPr>
            <p:cNvPr id="25" name="TextBox 25"/>
            <p:cNvSpPr txBox="1"/>
            <p:nvPr/>
          </p:nvSpPr>
          <p:spPr>
            <a:xfrm>
              <a:off x="0" y="1138945"/>
              <a:ext cx="6189291" cy="1201354"/>
            </a:xfrm>
            <a:prstGeom prst="rect">
              <a:avLst/>
            </a:prstGeom>
          </p:spPr>
          <p:txBody>
            <a:bodyPr lIns="0" tIns="0" rIns="0" bIns="0" rtlCol="0" anchor="t">
              <a:spAutoFit/>
            </a:bodyPr>
            <a:lstStyle/>
            <a:p>
              <a:pPr>
                <a:lnSpc>
                  <a:spcPts val="1615"/>
                </a:lnSpc>
              </a:pPr>
              <a:r>
                <a:rPr lang="en-US" sz="1077" spc="27">
                  <a:solidFill>
                    <a:srgbClr val="FFFFFF"/>
                  </a:solidFill>
                  <a:latin typeface="Roboto"/>
                </a:rPr>
                <a:t>UN DESA | DPIDG</a:t>
              </a:r>
            </a:p>
            <a:p>
              <a:pPr>
                <a:lnSpc>
                  <a:spcPts val="1615"/>
                </a:lnSpc>
              </a:pPr>
              <a:r>
                <a:rPr lang="en-US" sz="1077" spc="27">
                  <a:solidFill>
                    <a:srgbClr val="FFFFFF"/>
                  </a:solidFill>
                  <a:latin typeface="Roboto"/>
                </a:rPr>
                <a:t>Training of Trainers I English</a:t>
              </a:r>
            </a:p>
            <a:p>
              <a:pPr>
                <a:lnSpc>
                  <a:spcPts val="1615"/>
                </a:lnSpc>
              </a:pPr>
              <a:endParaRPr lang="en-US" sz="1077" spc="27">
                <a:solidFill>
                  <a:srgbClr val="FFFFFF"/>
                </a:solidFill>
                <a:latin typeface="Roboto"/>
              </a:endParaRPr>
            </a:p>
          </p:txBody>
        </p:sp>
      </p:grpSp>
      <p:grpSp>
        <p:nvGrpSpPr>
          <p:cNvPr id="26" name="Group 26"/>
          <p:cNvGrpSpPr/>
          <p:nvPr/>
        </p:nvGrpSpPr>
        <p:grpSpPr>
          <a:xfrm>
            <a:off x="2435301" y="3960081"/>
            <a:ext cx="3099211" cy="1302525"/>
            <a:chOff x="0" y="-47625"/>
            <a:chExt cx="6198421" cy="2605050"/>
          </a:xfrm>
        </p:grpSpPr>
        <p:sp>
          <p:nvSpPr>
            <p:cNvPr id="27" name="TextBox 27"/>
            <p:cNvSpPr txBox="1"/>
            <p:nvPr/>
          </p:nvSpPr>
          <p:spPr>
            <a:xfrm>
              <a:off x="0" y="-47625"/>
              <a:ext cx="6125385" cy="745462"/>
            </a:xfrm>
            <a:prstGeom prst="rect">
              <a:avLst/>
            </a:prstGeom>
          </p:spPr>
          <p:txBody>
            <a:bodyPr lIns="0" tIns="0" rIns="0" bIns="0" rtlCol="0" anchor="t">
              <a:spAutoFit/>
            </a:bodyPr>
            <a:lstStyle/>
            <a:p>
              <a:pPr>
                <a:lnSpc>
                  <a:spcPts val="1493"/>
                </a:lnSpc>
              </a:pPr>
              <a:r>
                <a:rPr lang="en-US" sz="1067" spc="27">
                  <a:solidFill>
                    <a:srgbClr val="FFFFFF"/>
                  </a:solidFill>
                  <a:latin typeface="Roboto Condensed Bold"/>
                </a:rPr>
                <a:t>INSTITUTIONAL ARRANGEMENTS AND GOVERNANCE CAPACITIES FOR POLICY COHERENCE</a:t>
              </a:r>
            </a:p>
          </p:txBody>
        </p:sp>
        <p:sp>
          <p:nvSpPr>
            <p:cNvPr id="28" name="TextBox 28"/>
            <p:cNvSpPr txBox="1"/>
            <p:nvPr/>
          </p:nvSpPr>
          <p:spPr>
            <a:xfrm>
              <a:off x="0" y="1356071"/>
              <a:ext cx="6198421" cy="1201354"/>
            </a:xfrm>
            <a:prstGeom prst="rect">
              <a:avLst/>
            </a:prstGeom>
          </p:spPr>
          <p:txBody>
            <a:bodyPr lIns="0" tIns="0" rIns="0" bIns="0" rtlCol="0" anchor="t">
              <a:spAutoFit/>
            </a:bodyPr>
            <a:lstStyle/>
            <a:p>
              <a:pPr>
                <a:lnSpc>
                  <a:spcPts val="1615"/>
                </a:lnSpc>
              </a:pPr>
              <a:r>
                <a:rPr lang="en-US" sz="1067" spc="27">
                  <a:solidFill>
                    <a:srgbClr val="FFFFFF"/>
                  </a:solidFill>
                  <a:latin typeface="Roboto"/>
                </a:rPr>
                <a:t>UN DESA | DPIDG</a:t>
              </a:r>
            </a:p>
            <a:p>
              <a:pPr>
                <a:lnSpc>
                  <a:spcPts val="1615"/>
                </a:lnSpc>
              </a:pPr>
              <a:r>
                <a:rPr lang="en-US" sz="1067" spc="27">
                  <a:solidFill>
                    <a:srgbClr val="FFFFFF"/>
                  </a:solidFill>
                  <a:latin typeface="Roboto"/>
                </a:rPr>
                <a:t>Training of Trainers I English</a:t>
              </a:r>
              <a:endParaRPr lang="en-US" sz="1067" spc="27">
                <a:solidFill>
                  <a:srgbClr val="FFFFFF"/>
                </a:solidFill>
                <a:latin typeface="Roboto"/>
                <a:ea typeface="Roboto"/>
              </a:endParaRPr>
            </a:p>
            <a:p>
              <a:pPr>
                <a:lnSpc>
                  <a:spcPts val="1615"/>
                </a:lnSpc>
              </a:pPr>
              <a:endParaRPr lang="en-US" sz="1077" spc="27">
                <a:solidFill>
                  <a:srgbClr val="FFFFFF"/>
                </a:solidFill>
                <a:latin typeface="Roboto"/>
              </a:endParaRPr>
            </a:p>
          </p:txBody>
        </p:sp>
      </p:grpSp>
      <p:grpSp>
        <p:nvGrpSpPr>
          <p:cNvPr id="29" name="Group 29"/>
          <p:cNvGrpSpPr/>
          <p:nvPr/>
        </p:nvGrpSpPr>
        <p:grpSpPr>
          <a:xfrm>
            <a:off x="2439867" y="5428168"/>
            <a:ext cx="3094645" cy="1072130"/>
            <a:chOff x="0" y="-47625"/>
            <a:chExt cx="6189291" cy="2144260"/>
          </a:xfrm>
        </p:grpSpPr>
        <p:sp>
          <p:nvSpPr>
            <p:cNvPr id="30" name="TextBox 30"/>
            <p:cNvSpPr txBox="1"/>
            <p:nvPr/>
          </p:nvSpPr>
          <p:spPr>
            <a:xfrm>
              <a:off x="0" y="-47625"/>
              <a:ext cx="6116363" cy="745462"/>
            </a:xfrm>
            <a:prstGeom prst="rect">
              <a:avLst/>
            </a:prstGeom>
          </p:spPr>
          <p:txBody>
            <a:bodyPr lIns="0" tIns="0" rIns="0" bIns="0" rtlCol="0" anchor="t">
              <a:spAutoFit/>
            </a:bodyPr>
            <a:lstStyle/>
            <a:p>
              <a:pPr>
                <a:lnSpc>
                  <a:spcPts val="1493"/>
                </a:lnSpc>
              </a:pPr>
              <a:r>
                <a:rPr lang="en-US" sz="1066" spc="26">
                  <a:solidFill>
                    <a:srgbClr val="FFFFFF"/>
                  </a:solidFill>
                  <a:latin typeface="Roboto Condensed Bold"/>
                </a:rPr>
                <a:t>EFFECTIVE NATIONAL TO LOCAL PUBLIC GOVERNANCE FOR SDG IMPLEMENTATION</a:t>
              </a:r>
            </a:p>
          </p:txBody>
        </p:sp>
        <p:sp>
          <p:nvSpPr>
            <p:cNvPr id="31" name="TextBox 31"/>
            <p:cNvSpPr txBox="1"/>
            <p:nvPr/>
          </p:nvSpPr>
          <p:spPr>
            <a:xfrm>
              <a:off x="0" y="1316165"/>
              <a:ext cx="6189291" cy="780470"/>
            </a:xfrm>
            <a:prstGeom prst="rect">
              <a:avLst/>
            </a:prstGeom>
          </p:spPr>
          <p:txBody>
            <a:bodyPr lIns="0" tIns="0" rIns="0" bIns="0" rtlCol="0" anchor="t">
              <a:spAutoFit/>
            </a:bodyPr>
            <a:lstStyle/>
            <a:p>
              <a:pPr>
                <a:lnSpc>
                  <a:spcPts val="1615"/>
                </a:lnSpc>
              </a:pPr>
              <a:r>
                <a:rPr lang="en-US" sz="1067" spc="27">
                  <a:solidFill>
                    <a:srgbClr val="FFFFFF"/>
                  </a:solidFill>
                  <a:latin typeface="Roboto"/>
                </a:rPr>
                <a:t>UN DESA | DPIDG | UNPOG</a:t>
              </a:r>
            </a:p>
            <a:p>
              <a:pPr>
                <a:lnSpc>
                  <a:spcPts val="1615"/>
                </a:lnSpc>
              </a:pPr>
              <a:r>
                <a:rPr lang="en-US" sz="1067" spc="27">
                  <a:solidFill>
                    <a:srgbClr val="FFFFFF"/>
                  </a:solidFill>
                  <a:latin typeface="Roboto"/>
                </a:rPr>
                <a:t>Training of Trainers I English</a:t>
              </a:r>
              <a:endParaRPr lang="en-US" sz="1067" spc="27">
                <a:solidFill>
                  <a:srgbClr val="FFFFFF"/>
                </a:solidFill>
                <a:latin typeface="Roboto"/>
                <a:ea typeface="Roboto"/>
              </a:endParaRPr>
            </a:p>
          </p:txBody>
        </p:sp>
      </p:grpSp>
      <p:sp>
        <p:nvSpPr>
          <p:cNvPr id="32" name="TextBox 32"/>
          <p:cNvSpPr txBox="1"/>
          <p:nvPr/>
        </p:nvSpPr>
        <p:spPr>
          <a:xfrm>
            <a:off x="1863084" y="200763"/>
            <a:ext cx="9374319" cy="284437"/>
          </a:xfrm>
          <a:prstGeom prst="rect">
            <a:avLst/>
          </a:prstGeom>
        </p:spPr>
        <p:txBody>
          <a:bodyPr lIns="0" tIns="0" rIns="0" bIns="0" rtlCol="0" anchor="t">
            <a:spAutoFit/>
          </a:bodyPr>
          <a:lstStyle/>
          <a:p>
            <a:pPr algn="ctr">
              <a:lnSpc>
                <a:spcPts val="2333"/>
              </a:lnSpc>
            </a:pPr>
            <a:r>
              <a:rPr lang="en-US" sz="1867" spc="93">
                <a:solidFill>
                  <a:srgbClr val="FFFFFF"/>
                </a:solidFill>
                <a:latin typeface="Roboto Bold"/>
              </a:rPr>
              <a:t>What are the Topics of the Curriculum on </a:t>
            </a:r>
            <a:r>
              <a:rPr lang="en-US" sz="1867" spc="93">
                <a:solidFill>
                  <a:srgbClr val="FFDE59"/>
                </a:solidFill>
                <a:latin typeface="Roboto Bold"/>
              </a:rPr>
              <a:t>Governance for the SDGs?</a:t>
            </a:r>
          </a:p>
        </p:txBody>
      </p:sp>
      <p:grpSp>
        <p:nvGrpSpPr>
          <p:cNvPr id="33" name="Group 33"/>
          <p:cNvGrpSpPr/>
          <p:nvPr/>
        </p:nvGrpSpPr>
        <p:grpSpPr>
          <a:xfrm>
            <a:off x="8567463" y="3955999"/>
            <a:ext cx="3103775" cy="1241853"/>
            <a:chOff x="-2" y="-47625"/>
            <a:chExt cx="6207551" cy="2483706"/>
          </a:xfrm>
        </p:grpSpPr>
        <p:sp>
          <p:nvSpPr>
            <p:cNvPr id="34" name="TextBox 34"/>
            <p:cNvSpPr txBox="1"/>
            <p:nvPr/>
          </p:nvSpPr>
          <p:spPr>
            <a:xfrm>
              <a:off x="0" y="-47625"/>
              <a:ext cx="6134409" cy="745462"/>
            </a:xfrm>
            <a:prstGeom prst="rect">
              <a:avLst/>
            </a:prstGeom>
          </p:spPr>
          <p:txBody>
            <a:bodyPr lIns="0" tIns="0" rIns="0" bIns="0" rtlCol="0" anchor="t">
              <a:spAutoFit/>
            </a:bodyPr>
            <a:lstStyle/>
            <a:p>
              <a:pPr>
                <a:lnSpc>
                  <a:spcPts val="1493"/>
                </a:lnSpc>
              </a:pPr>
              <a:r>
                <a:rPr lang="en-US" sz="1067" spc="27">
                  <a:solidFill>
                    <a:srgbClr val="FFFFFF"/>
                  </a:solidFill>
                  <a:latin typeface="Roboto Condensed Bold"/>
                </a:rPr>
                <a:t>INNOVATION AND DIGITAL GOVERNMENT FOR PUBLIC SERVICE DELIVERY</a:t>
              </a:r>
            </a:p>
          </p:txBody>
        </p:sp>
        <p:sp>
          <p:nvSpPr>
            <p:cNvPr id="35" name="TextBox 35"/>
            <p:cNvSpPr txBox="1"/>
            <p:nvPr/>
          </p:nvSpPr>
          <p:spPr>
            <a:xfrm>
              <a:off x="-2" y="1234727"/>
              <a:ext cx="6207551" cy="1201354"/>
            </a:xfrm>
            <a:prstGeom prst="rect">
              <a:avLst/>
            </a:prstGeom>
          </p:spPr>
          <p:txBody>
            <a:bodyPr lIns="0" tIns="0" rIns="0" bIns="0" rtlCol="0" anchor="t">
              <a:spAutoFit/>
            </a:bodyPr>
            <a:lstStyle/>
            <a:p>
              <a:pPr>
                <a:lnSpc>
                  <a:spcPts val="1615"/>
                </a:lnSpc>
              </a:pPr>
              <a:r>
                <a:rPr lang="en-US" sz="1077" spc="27" dirty="0">
                  <a:solidFill>
                    <a:srgbClr val="FFFFFF"/>
                  </a:solidFill>
                  <a:latin typeface="Roboto"/>
                </a:rPr>
                <a:t>UN DESA | DPIDG </a:t>
              </a:r>
            </a:p>
            <a:p>
              <a:pPr>
                <a:lnSpc>
                  <a:spcPts val="1615"/>
                </a:lnSpc>
              </a:pPr>
              <a:r>
                <a:rPr lang="en-US" sz="1077" spc="27" dirty="0">
                  <a:solidFill>
                    <a:srgbClr val="FFFFFF"/>
                  </a:solidFill>
                  <a:latin typeface="Roboto"/>
                </a:rPr>
                <a:t>Training of Trainers I English</a:t>
              </a:r>
            </a:p>
            <a:p>
              <a:pPr>
                <a:lnSpc>
                  <a:spcPts val="1615"/>
                </a:lnSpc>
              </a:pPr>
              <a:endParaRPr lang="en-US" sz="1077" spc="27" dirty="0">
                <a:solidFill>
                  <a:srgbClr val="FFFFFF"/>
                </a:solidFill>
                <a:latin typeface="Roboto"/>
              </a:endParaRPr>
            </a:p>
          </p:txBody>
        </p:sp>
      </p:grpSp>
      <p:grpSp>
        <p:nvGrpSpPr>
          <p:cNvPr id="36" name="Group 36"/>
          <p:cNvGrpSpPr/>
          <p:nvPr/>
        </p:nvGrpSpPr>
        <p:grpSpPr>
          <a:xfrm>
            <a:off x="8530178" y="5458268"/>
            <a:ext cx="3201665" cy="1140005"/>
            <a:chOff x="-74570" y="-176135"/>
            <a:chExt cx="6403330" cy="2280010"/>
          </a:xfrm>
        </p:grpSpPr>
        <p:sp>
          <p:nvSpPr>
            <p:cNvPr id="37" name="TextBox 37"/>
            <p:cNvSpPr txBox="1"/>
            <p:nvPr/>
          </p:nvSpPr>
          <p:spPr>
            <a:xfrm>
              <a:off x="-74570" y="-176135"/>
              <a:ext cx="6254190" cy="360740"/>
            </a:xfrm>
            <a:prstGeom prst="rect">
              <a:avLst/>
            </a:prstGeom>
          </p:spPr>
          <p:txBody>
            <a:bodyPr lIns="0" tIns="0" rIns="0" bIns="0" rtlCol="0" anchor="t">
              <a:spAutoFit/>
            </a:bodyPr>
            <a:lstStyle/>
            <a:p>
              <a:pPr>
                <a:lnSpc>
                  <a:spcPts val="1493"/>
                </a:lnSpc>
              </a:pPr>
              <a:r>
                <a:rPr lang="en-US" sz="1066" spc="26">
                  <a:solidFill>
                    <a:srgbClr val="FFFFFF"/>
                  </a:solidFill>
                  <a:latin typeface="Roboto Condensed Bold"/>
                </a:rPr>
                <a:t>DIGIT4SD: DIGITAL GOVERNMENT IMPLEMENTATION</a:t>
              </a:r>
            </a:p>
          </p:txBody>
        </p:sp>
        <p:sp>
          <p:nvSpPr>
            <p:cNvPr id="38" name="TextBox 38"/>
            <p:cNvSpPr txBox="1"/>
            <p:nvPr/>
          </p:nvSpPr>
          <p:spPr>
            <a:xfrm>
              <a:off x="0" y="902521"/>
              <a:ext cx="6328760" cy="1201354"/>
            </a:xfrm>
            <a:prstGeom prst="rect">
              <a:avLst/>
            </a:prstGeom>
          </p:spPr>
          <p:txBody>
            <a:bodyPr lIns="0" tIns="0" rIns="0" bIns="0" rtlCol="0" anchor="t">
              <a:spAutoFit/>
            </a:bodyPr>
            <a:lstStyle/>
            <a:p>
              <a:pPr>
                <a:lnSpc>
                  <a:spcPts val="1615"/>
                </a:lnSpc>
              </a:pPr>
              <a:r>
                <a:rPr lang="en-US" sz="1077" spc="27">
                  <a:solidFill>
                    <a:srgbClr val="FFFFFF"/>
                  </a:solidFill>
                  <a:latin typeface="Roboto"/>
                </a:rPr>
                <a:t>UN DESA | DPIDG</a:t>
              </a:r>
            </a:p>
            <a:p>
              <a:pPr>
                <a:lnSpc>
                  <a:spcPts val="1615"/>
                </a:lnSpc>
              </a:pPr>
              <a:r>
                <a:rPr lang="en-US" sz="1077" spc="27">
                  <a:solidFill>
                    <a:srgbClr val="FFFFFF"/>
                  </a:solidFill>
                  <a:latin typeface="Roboto"/>
                </a:rPr>
                <a:t>Training of Trainers I English</a:t>
              </a:r>
            </a:p>
            <a:p>
              <a:pPr>
                <a:lnSpc>
                  <a:spcPts val="1615"/>
                </a:lnSpc>
              </a:pPr>
              <a:endParaRPr lang="en-US" sz="1077" spc="27">
                <a:solidFill>
                  <a:srgbClr val="FFFFFF"/>
                </a:solidFill>
                <a:latin typeface="Roboto"/>
              </a:endParaRPr>
            </a:p>
          </p:txBody>
        </p:sp>
      </p:grpSp>
      <p:grpSp>
        <p:nvGrpSpPr>
          <p:cNvPr id="39" name="Group 39"/>
          <p:cNvGrpSpPr/>
          <p:nvPr/>
        </p:nvGrpSpPr>
        <p:grpSpPr>
          <a:xfrm>
            <a:off x="8582135" y="959309"/>
            <a:ext cx="3099211" cy="1205799"/>
            <a:chOff x="-7350" y="-47625"/>
            <a:chExt cx="6198421" cy="2411598"/>
          </a:xfrm>
        </p:grpSpPr>
        <p:sp>
          <p:nvSpPr>
            <p:cNvPr id="40" name="TextBox 40"/>
            <p:cNvSpPr txBox="1"/>
            <p:nvPr/>
          </p:nvSpPr>
          <p:spPr>
            <a:xfrm>
              <a:off x="0" y="-47625"/>
              <a:ext cx="6125385" cy="745462"/>
            </a:xfrm>
            <a:prstGeom prst="rect">
              <a:avLst/>
            </a:prstGeom>
          </p:spPr>
          <p:txBody>
            <a:bodyPr lIns="0" tIns="0" rIns="0" bIns="0" rtlCol="0" anchor="t">
              <a:spAutoFit/>
            </a:bodyPr>
            <a:lstStyle/>
            <a:p>
              <a:pPr>
                <a:lnSpc>
                  <a:spcPts val="1493"/>
                </a:lnSpc>
              </a:pPr>
              <a:r>
                <a:rPr lang="en-US" sz="1066" spc="26">
                  <a:solidFill>
                    <a:srgbClr val="FFFFFF"/>
                  </a:solidFill>
                  <a:latin typeface="Roboto Condensed Bold"/>
                </a:rPr>
                <a:t>GOVERNMENT INNOVATION FOR SOCIAL</a:t>
              </a:r>
            </a:p>
            <a:p>
              <a:pPr>
                <a:lnSpc>
                  <a:spcPts val="1493"/>
                </a:lnSpc>
              </a:pPr>
              <a:r>
                <a:rPr lang="en-US" sz="1066" spc="26">
                  <a:solidFill>
                    <a:srgbClr val="FFFFFF"/>
                  </a:solidFill>
                  <a:latin typeface="Roboto Condensed Bold"/>
                </a:rPr>
                <a:t>INCLUSION OF VULNERABLE GROUPS</a:t>
              </a:r>
            </a:p>
          </p:txBody>
        </p:sp>
        <p:sp>
          <p:nvSpPr>
            <p:cNvPr id="41" name="TextBox 41"/>
            <p:cNvSpPr txBox="1"/>
            <p:nvPr/>
          </p:nvSpPr>
          <p:spPr>
            <a:xfrm>
              <a:off x="-7350" y="1162619"/>
              <a:ext cx="6198421" cy="1201354"/>
            </a:xfrm>
            <a:prstGeom prst="rect">
              <a:avLst/>
            </a:prstGeom>
          </p:spPr>
          <p:txBody>
            <a:bodyPr lIns="0" tIns="0" rIns="0" bIns="0" rtlCol="0" anchor="t">
              <a:spAutoFit/>
            </a:bodyPr>
            <a:lstStyle/>
            <a:p>
              <a:pPr>
                <a:lnSpc>
                  <a:spcPts val="1615"/>
                </a:lnSpc>
              </a:pPr>
              <a:r>
                <a:rPr lang="en-US" sz="1067" spc="27">
                  <a:solidFill>
                    <a:srgbClr val="FFFFFF"/>
                  </a:solidFill>
                  <a:latin typeface="Roboto"/>
                </a:rPr>
                <a:t>UN DESA | DPIDG | UNPOG</a:t>
              </a:r>
            </a:p>
            <a:p>
              <a:pPr>
                <a:lnSpc>
                  <a:spcPts val="1615"/>
                </a:lnSpc>
              </a:pPr>
              <a:r>
                <a:rPr lang="en-US" sz="1067" spc="27">
                  <a:solidFill>
                    <a:srgbClr val="FFFFFF"/>
                  </a:solidFill>
                  <a:latin typeface="Roboto"/>
                </a:rPr>
                <a:t>Training of Trainers I English</a:t>
              </a:r>
              <a:endParaRPr lang="en-US" sz="1067" spc="27">
                <a:solidFill>
                  <a:srgbClr val="FFFFFF"/>
                </a:solidFill>
                <a:latin typeface="Roboto"/>
                <a:ea typeface="Roboto"/>
              </a:endParaRPr>
            </a:p>
            <a:p>
              <a:pPr>
                <a:lnSpc>
                  <a:spcPts val="1615"/>
                </a:lnSpc>
              </a:pPr>
              <a:endParaRPr lang="en-US" sz="1077" spc="27">
                <a:solidFill>
                  <a:srgbClr val="FFFFFF"/>
                </a:solidFill>
                <a:latin typeface="Roboto"/>
              </a:endParaRPr>
            </a:p>
          </p:txBody>
        </p:sp>
      </p:grpSp>
      <p:grpSp>
        <p:nvGrpSpPr>
          <p:cNvPr id="42" name="Group 42"/>
          <p:cNvGrpSpPr/>
          <p:nvPr/>
        </p:nvGrpSpPr>
        <p:grpSpPr>
          <a:xfrm>
            <a:off x="8582135" y="2462520"/>
            <a:ext cx="3161755" cy="1216234"/>
            <a:chOff x="21667" y="129928"/>
            <a:chExt cx="6323509" cy="2432469"/>
          </a:xfrm>
        </p:grpSpPr>
        <p:sp>
          <p:nvSpPr>
            <p:cNvPr id="43" name="TextBox 43"/>
            <p:cNvSpPr txBox="1"/>
            <p:nvPr/>
          </p:nvSpPr>
          <p:spPr>
            <a:xfrm>
              <a:off x="21667" y="129928"/>
              <a:ext cx="6323509" cy="885628"/>
            </a:xfrm>
            <a:prstGeom prst="rect">
              <a:avLst/>
            </a:prstGeom>
          </p:spPr>
          <p:txBody>
            <a:bodyPr wrap="square" lIns="0" tIns="0" rIns="0" bIns="0" rtlCol="0" anchor="t">
              <a:spAutoFit/>
            </a:bodyPr>
            <a:lstStyle/>
            <a:p>
              <a:pPr>
                <a:lnSpc>
                  <a:spcPct val="90000"/>
                </a:lnSpc>
                <a:spcBef>
                  <a:spcPct val="0"/>
                </a:spcBef>
                <a:spcAft>
                  <a:spcPts val="400"/>
                </a:spcAft>
              </a:pPr>
              <a:r>
                <a:rPr lang="en-US" sz="1066" spc="26" dirty="0">
                  <a:solidFill>
                    <a:srgbClr val="FFFFFF"/>
                  </a:solidFill>
                  <a:latin typeface="Roboto Condensed Bold"/>
                </a:rPr>
                <a:t>RISK-INFORMED GOVERNANCE AND INNOVATIVE TECHNOLOGY FOR DISASTER RISK REDUCTION AND RESILIENCE</a:t>
              </a:r>
            </a:p>
          </p:txBody>
        </p:sp>
        <p:sp>
          <p:nvSpPr>
            <p:cNvPr id="44" name="TextBox 44"/>
            <p:cNvSpPr txBox="1"/>
            <p:nvPr/>
          </p:nvSpPr>
          <p:spPr>
            <a:xfrm>
              <a:off x="29591" y="950672"/>
              <a:ext cx="6189289" cy="1611725"/>
            </a:xfrm>
            <a:prstGeom prst="rect">
              <a:avLst/>
            </a:prstGeom>
          </p:spPr>
          <p:txBody>
            <a:bodyPr lIns="0" tIns="0" rIns="0" bIns="0" rtlCol="0" anchor="t">
              <a:spAutoFit/>
            </a:bodyPr>
            <a:lstStyle/>
            <a:p>
              <a:pPr>
                <a:lnSpc>
                  <a:spcPts val="1615"/>
                </a:lnSpc>
              </a:pPr>
              <a:endParaRPr sz="1200"/>
            </a:p>
            <a:p>
              <a:pPr>
                <a:lnSpc>
                  <a:spcPts val="1615"/>
                </a:lnSpc>
              </a:pPr>
              <a:r>
                <a:rPr lang="en-US" sz="1067" spc="27">
                  <a:solidFill>
                    <a:srgbClr val="FFFFFF"/>
                  </a:solidFill>
                  <a:latin typeface="Roboto"/>
                </a:rPr>
                <a:t>UN DESA | DPIDG | UNPOG</a:t>
              </a:r>
              <a:endParaRPr lang="en-US" sz="1067" spc="27">
                <a:solidFill>
                  <a:srgbClr val="FFFFFF"/>
                </a:solidFill>
                <a:latin typeface="Roboto"/>
                <a:ea typeface="Roboto"/>
              </a:endParaRPr>
            </a:p>
            <a:p>
              <a:pPr>
                <a:lnSpc>
                  <a:spcPts val="1615"/>
                </a:lnSpc>
              </a:pPr>
              <a:r>
                <a:rPr lang="en-US" sz="1067" spc="27">
                  <a:solidFill>
                    <a:srgbClr val="FFFFFF"/>
                  </a:solidFill>
                  <a:latin typeface="Roboto"/>
                </a:rPr>
                <a:t>Training of Trainers I English</a:t>
              </a:r>
              <a:endParaRPr lang="en-US" sz="1067" spc="27">
                <a:solidFill>
                  <a:srgbClr val="FFFFFF"/>
                </a:solidFill>
                <a:latin typeface="Roboto"/>
                <a:ea typeface="Roboto"/>
              </a:endParaRPr>
            </a:p>
            <a:p>
              <a:pPr>
                <a:lnSpc>
                  <a:spcPts val="1615"/>
                </a:lnSpc>
              </a:pPr>
              <a:endParaRPr lang="en-US" sz="1077" spc="27">
                <a:solidFill>
                  <a:srgbClr val="FFFFFF"/>
                </a:solidFill>
                <a:latin typeface="Roboto"/>
              </a:endParaRPr>
            </a:p>
          </p:txBody>
        </p:sp>
      </p:grpSp>
      <p:pic>
        <p:nvPicPr>
          <p:cNvPr id="45" name="Picture 45"/>
          <p:cNvPicPr>
            <a:picLocks noChangeAspect="1"/>
          </p:cNvPicPr>
          <p:nvPr/>
        </p:nvPicPr>
        <p:blipFill>
          <a:blip r:embed="rId6"/>
          <a:srcRect/>
          <a:stretch>
            <a:fillRect/>
          </a:stretch>
        </p:blipFill>
        <p:spPr>
          <a:xfrm>
            <a:off x="157513" y="133526"/>
            <a:ext cx="2072640" cy="421437"/>
          </a:xfrm>
          <a:prstGeom prst="rect">
            <a:avLst/>
          </a:prstGeom>
        </p:spPr>
      </p:pic>
      <p:pic>
        <p:nvPicPr>
          <p:cNvPr id="46" name="Picture 46"/>
          <p:cNvPicPr>
            <a:picLocks noChangeAspect="1"/>
          </p:cNvPicPr>
          <p:nvPr/>
        </p:nvPicPr>
        <p:blipFill>
          <a:blip r:embed="rId7"/>
          <a:srcRect l="76702" t="9843"/>
          <a:stretch>
            <a:fillRect/>
          </a:stretch>
        </p:blipFill>
        <p:spPr>
          <a:xfrm>
            <a:off x="11488003" y="101813"/>
            <a:ext cx="487680" cy="522135"/>
          </a:xfrm>
          <a:prstGeom prst="rect">
            <a:avLst/>
          </a:prstGeom>
        </p:spPr>
      </p:pic>
      <p:pic>
        <p:nvPicPr>
          <p:cNvPr id="50" name="Picture 49" descr="A picture containing table, outdoor, sitting, board&#10;&#10;Description automatically generated">
            <a:extLst>
              <a:ext uri="{FF2B5EF4-FFF2-40B4-BE49-F238E27FC236}">
                <a16:creationId xmlns:a16="http://schemas.microsoft.com/office/drawing/2014/main" id="{98266CA1-05F3-B744-A961-0E86D8064A6C}"/>
              </a:ext>
            </a:extLst>
          </p:cNvPr>
          <p:cNvPicPr>
            <a:picLocks/>
          </p:cNvPicPr>
          <p:nvPr/>
        </p:nvPicPr>
        <p:blipFill>
          <a:blip r:embed="rId8"/>
          <a:stretch>
            <a:fillRect/>
          </a:stretch>
        </p:blipFill>
        <p:spPr>
          <a:xfrm>
            <a:off x="510778" y="918754"/>
            <a:ext cx="1792224" cy="1210367"/>
          </a:xfrm>
          <a:prstGeom prst="rect">
            <a:avLst/>
          </a:prstGeom>
        </p:spPr>
      </p:pic>
      <p:sp>
        <p:nvSpPr>
          <p:cNvPr id="48" name="Rectangle 47">
            <a:extLst>
              <a:ext uri="{FF2B5EF4-FFF2-40B4-BE49-F238E27FC236}">
                <a16:creationId xmlns:a16="http://schemas.microsoft.com/office/drawing/2014/main" id="{41C2AE21-C65E-0941-996E-DF92A0C08067}"/>
              </a:ext>
            </a:extLst>
          </p:cNvPr>
          <p:cNvSpPr/>
          <p:nvPr/>
        </p:nvSpPr>
        <p:spPr>
          <a:xfrm>
            <a:off x="473968" y="1948067"/>
            <a:ext cx="1667991" cy="215444"/>
          </a:xfrm>
          <a:prstGeom prst="rect">
            <a:avLst/>
          </a:prstGeom>
        </p:spPr>
        <p:txBody>
          <a:bodyPr wrap="square">
            <a:spAutoFit/>
          </a:bodyPr>
          <a:lstStyle/>
          <a:p>
            <a:r>
              <a:rPr lang="en-US" sz="800">
                <a:solidFill>
                  <a:schemeClr val="bg1"/>
                </a:solidFill>
                <a:latin typeface="Proxima Nova"/>
              </a:rPr>
              <a:t>UN Photo/Rick Bajornas</a:t>
            </a:r>
            <a:endParaRPr lang="en-US" sz="800">
              <a:solidFill>
                <a:schemeClr val="bg1"/>
              </a:solidFill>
            </a:endParaRPr>
          </a:p>
        </p:txBody>
      </p:sp>
      <p:pic>
        <p:nvPicPr>
          <p:cNvPr id="52" name="Picture 51" descr="A group of people standing next to a window&#10;&#10;Description automatically generated">
            <a:extLst>
              <a:ext uri="{FF2B5EF4-FFF2-40B4-BE49-F238E27FC236}">
                <a16:creationId xmlns:a16="http://schemas.microsoft.com/office/drawing/2014/main" id="{42E77704-F7B9-B340-A22D-5DAF8D49A7E6}"/>
              </a:ext>
            </a:extLst>
          </p:cNvPr>
          <p:cNvPicPr>
            <a:picLocks/>
          </p:cNvPicPr>
          <p:nvPr/>
        </p:nvPicPr>
        <p:blipFill>
          <a:blip r:embed="rId9"/>
          <a:stretch>
            <a:fillRect/>
          </a:stretch>
        </p:blipFill>
        <p:spPr>
          <a:xfrm>
            <a:off x="510778" y="2413834"/>
            <a:ext cx="1810512" cy="1207008"/>
          </a:xfrm>
          <a:prstGeom prst="rect">
            <a:avLst/>
          </a:prstGeom>
        </p:spPr>
      </p:pic>
      <p:sp>
        <p:nvSpPr>
          <p:cNvPr id="53" name="Rectangle 52">
            <a:extLst>
              <a:ext uri="{FF2B5EF4-FFF2-40B4-BE49-F238E27FC236}">
                <a16:creationId xmlns:a16="http://schemas.microsoft.com/office/drawing/2014/main" id="{78FED7EC-94A8-754A-8732-CB8675BCE298}"/>
              </a:ext>
            </a:extLst>
          </p:cNvPr>
          <p:cNvSpPr/>
          <p:nvPr/>
        </p:nvSpPr>
        <p:spPr>
          <a:xfrm>
            <a:off x="473968" y="3429000"/>
            <a:ext cx="1345240" cy="215444"/>
          </a:xfrm>
          <a:prstGeom prst="rect">
            <a:avLst/>
          </a:prstGeom>
        </p:spPr>
        <p:txBody>
          <a:bodyPr wrap="none">
            <a:spAutoFit/>
          </a:bodyPr>
          <a:lstStyle/>
          <a:p>
            <a:r>
              <a:rPr lang="en-US" sz="800">
                <a:solidFill>
                  <a:schemeClr val="bg1"/>
                </a:solidFill>
                <a:latin typeface="Arial" panose="020B0604020202020204" pitchFamily="34" charset="0"/>
              </a:rPr>
              <a:t>UN Photo/Yutaka Nagata</a:t>
            </a:r>
            <a:endParaRPr lang="en-US" sz="800">
              <a:solidFill>
                <a:schemeClr val="bg1"/>
              </a:solidFill>
            </a:endParaRPr>
          </a:p>
        </p:txBody>
      </p:sp>
      <p:sp>
        <p:nvSpPr>
          <p:cNvPr id="54" name="Rectangle 53">
            <a:extLst>
              <a:ext uri="{FF2B5EF4-FFF2-40B4-BE49-F238E27FC236}">
                <a16:creationId xmlns:a16="http://schemas.microsoft.com/office/drawing/2014/main" id="{529EFE6F-A771-BA4D-8EA5-F701715DFDF2}"/>
              </a:ext>
            </a:extLst>
          </p:cNvPr>
          <p:cNvSpPr/>
          <p:nvPr/>
        </p:nvSpPr>
        <p:spPr>
          <a:xfrm>
            <a:off x="467247" y="4905265"/>
            <a:ext cx="1332416" cy="215444"/>
          </a:xfrm>
          <a:prstGeom prst="rect">
            <a:avLst/>
          </a:prstGeom>
        </p:spPr>
        <p:txBody>
          <a:bodyPr wrap="none">
            <a:spAutoFit/>
          </a:bodyPr>
          <a:lstStyle/>
          <a:p>
            <a:r>
              <a:rPr lang="en-US" sz="800">
                <a:solidFill>
                  <a:schemeClr val="bg1"/>
                </a:solidFill>
                <a:latin typeface="Segoe UI"/>
              </a:rPr>
              <a:t>UN Photo/Eskinder </a:t>
            </a:r>
            <a:r>
              <a:rPr lang="en-US" sz="800" err="1">
                <a:solidFill>
                  <a:schemeClr val="bg1"/>
                </a:solidFill>
                <a:latin typeface="Segoe UI"/>
              </a:rPr>
              <a:t>Debebe</a:t>
            </a:r>
            <a:endParaRPr lang="en-US" sz="800">
              <a:solidFill>
                <a:schemeClr val="bg1"/>
              </a:solidFill>
            </a:endParaRPr>
          </a:p>
        </p:txBody>
      </p:sp>
      <p:pic>
        <p:nvPicPr>
          <p:cNvPr id="56" name="Picture 55" descr="A group of people sitting on the floor&#10;&#10;Description automatically generated">
            <a:extLst>
              <a:ext uri="{FF2B5EF4-FFF2-40B4-BE49-F238E27FC236}">
                <a16:creationId xmlns:a16="http://schemas.microsoft.com/office/drawing/2014/main" id="{911BE351-0E50-134A-B26A-092980BC7BAC}"/>
              </a:ext>
            </a:extLst>
          </p:cNvPr>
          <p:cNvPicPr>
            <a:picLocks/>
          </p:cNvPicPr>
          <p:nvPr/>
        </p:nvPicPr>
        <p:blipFill>
          <a:blip r:embed="rId10"/>
          <a:stretch>
            <a:fillRect/>
          </a:stretch>
        </p:blipFill>
        <p:spPr>
          <a:xfrm>
            <a:off x="510778" y="5392412"/>
            <a:ext cx="1792224" cy="1210367"/>
          </a:xfrm>
          <a:prstGeom prst="rect">
            <a:avLst/>
          </a:prstGeom>
        </p:spPr>
      </p:pic>
      <p:sp>
        <p:nvSpPr>
          <p:cNvPr id="57" name="TextBox 56">
            <a:extLst>
              <a:ext uri="{FF2B5EF4-FFF2-40B4-BE49-F238E27FC236}">
                <a16:creationId xmlns:a16="http://schemas.microsoft.com/office/drawing/2014/main" id="{1DDD202E-B906-114D-8106-47754ED4117D}"/>
              </a:ext>
            </a:extLst>
          </p:cNvPr>
          <p:cNvSpPr txBox="1"/>
          <p:nvPr/>
        </p:nvSpPr>
        <p:spPr>
          <a:xfrm>
            <a:off x="443224" y="6401843"/>
            <a:ext cx="1992077" cy="215444"/>
          </a:xfrm>
          <a:prstGeom prst="rect">
            <a:avLst/>
          </a:prstGeom>
          <a:noFill/>
        </p:spPr>
        <p:txBody>
          <a:bodyPr wrap="square" rtlCol="0">
            <a:spAutoFit/>
          </a:bodyPr>
          <a:lstStyle/>
          <a:p>
            <a:r>
              <a:rPr lang="en-US" sz="800">
                <a:solidFill>
                  <a:schemeClr val="bg1"/>
                </a:solidFill>
              </a:rPr>
              <a:t>Rumi Consultancy/World Bank</a:t>
            </a:r>
          </a:p>
        </p:txBody>
      </p:sp>
      <p:pic>
        <p:nvPicPr>
          <p:cNvPr id="59" name="Picture 58" descr="A group of people in a room&#10;&#10;Description automatically generated">
            <a:extLst>
              <a:ext uri="{FF2B5EF4-FFF2-40B4-BE49-F238E27FC236}">
                <a16:creationId xmlns:a16="http://schemas.microsoft.com/office/drawing/2014/main" id="{57193DE3-2A45-BA40-A56B-97A60CDE58A7}"/>
              </a:ext>
            </a:extLst>
          </p:cNvPr>
          <p:cNvPicPr>
            <a:picLocks/>
          </p:cNvPicPr>
          <p:nvPr/>
        </p:nvPicPr>
        <p:blipFill>
          <a:blip r:embed="rId11"/>
          <a:stretch>
            <a:fillRect/>
          </a:stretch>
        </p:blipFill>
        <p:spPr>
          <a:xfrm>
            <a:off x="6636249" y="918754"/>
            <a:ext cx="1792224" cy="1207008"/>
          </a:xfrm>
          <a:prstGeom prst="rect">
            <a:avLst/>
          </a:prstGeom>
        </p:spPr>
      </p:pic>
      <p:sp>
        <p:nvSpPr>
          <p:cNvPr id="60" name="Rectangle 59">
            <a:extLst>
              <a:ext uri="{FF2B5EF4-FFF2-40B4-BE49-F238E27FC236}">
                <a16:creationId xmlns:a16="http://schemas.microsoft.com/office/drawing/2014/main" id="{DB382C3A-2763-1C41-B062-2067CF6AE5AA}"/>
              </a:ext>
            </a:extLst>
          </p:cNvPr>
          <p:cNvSpPr/>
          <p:nvPr/>
        </p:nvSpPr>
        <p:spPr>
          <a:xfrm>
            <a:off x="6568590" y="1970978"/>
            <a:ext cx="1184940" cy="215444"/>
          </a:xfrm>
          <a:prstGeom prst="rect">
            <a:avLst/>
          </a:prstGeom>
        </p:spPr>
        <p:txBody>
          <a:bodyPr wrap="none">
            <a:spAutoFit/>
          </a:bodyPr>
          <a:lstStyle/>
          <a:p>
            <a:r>
              <a:rPr lang="en-US" sz="800">
                <a:solidFill>
                  <a:schemeClr val="bg1"/>
                </a:solidFill>
                <a:latin typeface="Calibri" panose="020F0502020204030204" pitchFamily="34" charset="0"/>
              </a:rPr>
              <a:t>UN Photo/Rick Bajornas</a:t>
            </a:r>
            <a:endParaRPr lang="en-US" sz="800">
              <a:solidFill>
                <a:schemeClr val="bg1"/>
              </a:solidFill>
            </a:endParaRPr>
          </a:p>
        </p:txBody>
      </p:sp>
      <p:pic>
        <p:nvPicPr>
          <p:cNvPr id="62" name="Picture 61" descr="A picture containing indoor, monitor, table, screen&#10;&#10;Description automatically generated">
            <a:extLst>
              <a:ext uri="{FF2B5EF4-FFF2-40B4-BE49-F238E27FC236}">
                <a16:creationId xmlns:a16="http://schemas.microsoft.com/office/drawing/2014/main" id="{77BBAB37-BAB2-0B45-BF43-6D430B94D1F2}"/>
              </a:ext>
            </a:extLst>
          </p:cNvPr>
          <p:cNvPicPr>
            <a:picLocks/>
          </p:cNvPicPr>
          <p:nvPr/>
        </p:nvPicPr>
        <p:blipFill>
          <a:blip r:embed="rId12"/>
          <a:stretch>
            <a:fillRect/>
          </a:stretch>
        </p:blipFill>
        <p:spPr>
          <a:xfrm>
            <a:off x="6636249" y="2413331"/>
            <a:ext cx="1792224" cy="1207008"/>
          </a:xfrm>
          <a:prstGeom prst="rect">
            <a:avLst/>
          </a:prstGeom>
        </p:spPr>
      </p:pic>
      <p:sp>
        <p:nvSpPr>
          <p:cNvPr id="63" name="Rectangle 62">
            <a:extLst>
              <a:ext uri="{FF2B5EF4-FFF2-40B4-BE49-F238E27FC236}">
                <a16:creationId xmlns:a16="http://schemas.microsoft.com/office/drawing/2014/main" id="{4C6300E9-4421-0F49-AD18-52DE858313CB}"/>
              </a:ext>
            </a:extLst>
          </p:cNvPr>
          <p:cNvSpPr/>
          <p:nvPr/>
        </p:nvSpPr>
        <p:spPr>
          <a:xfrm>
            <a:off x="6557895" y="3436099"/>
            <a:ext cx="785793" cy="215444"/>
          </a:xfrm>
          <a:prstGeom prst="rect">
            <a:avLst/>
          </a:prstGeom>
        </p:spPr>
        <p:txBody>
          <a:bodyPr wrap="none">
            <a:spAutoFit/>
          </a:bodyPr>
          <a:lstStyle/>
          <a:p>
            <a:r>
              <a:rPr lang="en-US" sz="800">
                <a:solidFill>
                  <a:schemeClr val="bg1"/>
                </a:solidFill>
                <a:latin typeface="Calibri" panose="020F0502020204030204" pitchFamily="34" charset="0"/>
              </a:rPr>
              <a:t>UN DRR Photo</a:t>
            </a:r>
            <a:endParaRPr lang="en-US" sz="800">
              <a:solidFill>
                <a:schemeClr val="bg1"/>
              </a:solidFill>
            </a:endParaRPr>
          </a:p>
        </p:txBody>
      </p:sp>
      <p:pic>
        <p:nvPicPr>
          <p:cNvPr id="64" name="Picture 63">
            <a:extLst>
              <a:ext uri="{FF2B5EF4-FFF2-40B4-BE49-F238E27FC236}">
                <a16:creationId xmlns:a16="http://schemas.microsoft.com/office/drawing/2014/main" id="{CA8ABD47-7FBD-3746-87E6-0FE73B5C2B2B}"/>
              </a:ext>
            </a:extLst>
          </p:cNvPr>
          <p:cNvPicPr>
            <a:picLocks/>
          </p:cNvPicPr>
          <p:nvPr/>
        </p:nvPicPr>
        <p:blipFill>
          <a:blip r:embed="rId13"/>
          <a:stretch>
            <a:fillRect/>
          </a:stretch>
        </p:blipFill>
        <p:spPr>
          <a:xfrm>
            <a:off x="6636249" y="3904851"/>
            <a:ext cx="1792224" cy="1207008"/>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5CE843D0-44E1-6B4C-B49E-CCD4B4C40183}"/>
              </a:ext>
            </a:extLst>
          </p:cNvPr>
          <p:cNvSpPr txBox="1"/>
          <p:nvPr/>
        </p:nvSpPr>
        <p:spPr>
          <a:xfrm>
            <a:off x="6575386" y="4938072"/>
            <a:ext cx="1992077" cy="215444"/>
          </a:xfrm>
          <a:prstGeom prst="rect">
            <a:avLst/>
          </a:prstGeom>
          <a:noFill/>
        </p:spPr>
        <p:txBody>
          <a:bodyPr wrap="square" rtlCol="0">
            <a:spAutoFit/>
          </a:bodyPr>
          <a:lstStyle/>
          <a:p>
            <a:r>
              <a:rPr lang="en-US" altLang="zh-CN" sz="800">
                <a:solidFill>
                  <a:schemeClr val="bg1"/>
                </a:solidFill>
              </a:rPr>
              <a:t>UN</a:t>
            </a:r>
            <a:r>
              <a:rPr lang="zh-CN" altLang="en-US" sz="800">
                <a:solidFill>
                  <a:schemeClr val="bg1"/>
                </a:solidFill>
              </a:rPr>
              <a:t> </a:t>
            </a:r>
            <a:r>
              <a:rPr lang="en-US" altLang="zh-CN" sz="800">
                <a:solidFill>
                  <a:schemeClr val="bg1"/>
                </a:solidFill>
              </a:rPr>
              <a:t>photo</a:t>
            </a:r>
            <a:endParaRPr lang="en-US" sz="800">
              <a:solidFill>
                <a:schemeClr val="bg1"/>
              </a:solidFill>
            </a:endParaRPr>
          </a:p>
        </p:txBody>
      </p:sp>
    </p:spTree>
    <p:extLst>
      <p:ext uri="{BB962C8B-B14F-4D97-AF65-F5344CB8AC3E}">
        <p14:creationId xmlns:p14="http://schemas.microsoft.com/office/powerpoint/2010/main" val="3276642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41812" y="1285321"/>
            <a:ext cx="5181600" cy="1474347"/>
          </a:xfrm>
          <a:prstGeom prst="rect">
            <a:avLst/>
          </a:prstGeom>
          <a:solidFill>
            <a:srgbClr val="A80000"/>
          </a:solidFill>
        </p:spPr>
      </p:sp>
      <p:pic>
        <p:nvPicPr>
          <p:cNvPr id="3" name="Picture 3"/>
          <p:cNvPicPr>
            <a:picLocks/>
          </p:cNvPicPr>
          <p:nvPr/>
        </p:nvPicPr>
        <p:blipFill>
          <a:blip r:embed="rId3"/>
          <a:srcRect l="3458" t="10117" r="3458"/>
          <a:stretch>
            <a:fillRect/>
          </a:stretch>
        </p:blipFill>
        <p:spPr>
          <a:xfrm>
            <a:off x="540432" y="1418990"/>
            <a:ext cx="1792224" cy="1207008"/>
          </a:xfrm>
          <a:prstGeom prst="rect">
            <a:avLst/>
          </a:prstGeom>
        </p:spPr>
      </p:pic>
      <p:sp>
        <p:nvSpPr>
          <p:cNvPr id="4" name="AutoShape 4"/>
          <p:cNvSpPr/>
          <p:nvPr/>
        </p:nvSpPr>
        <p:spPr>
          <a:xfrm>
            <a:off x="0" y="0"/>
            <a:ext cx="12192000" cy="685800"/>
          </a:xfrm>
          <a:prstGeom prst="rect">
            <a:avLst/>
          </a:prstGeom>
          <a:solidFill>
            <a:srgbClr val="175174"/>
          </a:solidFill>
        </p:spPr>
      </p:sp>
      <p:sp>
        <p:nvSpPr>
          <p:cNvPr id="5" name="AutoShape 5"/>
          <p:cNvSpPr/>
          <p:nvPr/>
        </p:nvSpPr>
        <p:spPr>
          <a:xfrm>
            <a:off x="441812" y="2982790"/>
            <a:ext cx="5181600" cy="1400421"/>
          </a:xfrm>
          <a:prstGeom prst="rect">
            <a:avLst/>
          </a:prstGeom>
          <a:solidFill>
            <a:srgbClr val="286C94"/>
          </a:solidFill>
        </p:spPr>
      </p:sp>
      <p:pic>
        <p:nvPicPr>
          <p:cNvPr id="6" name="Picture 6"/>
          <p:cNvPicPr>
            <a:picLocks/>
          </p:cNvPicPr>
          <p:nvPr/>
        </p:nvPicPr>
        <p:blipFill>
          <a:blip r:embed="rId4"/>
          <a:srcRect l="17266" t="37021" r="17266"/>
          <a:stretch>
            <a:fillRect/>
          </a:stretch>
        </p:blipFill>
        <p:spPr>
          <a:xfrm>
            <a:off x="559043" y="3079496"/>
            <a:ext cx="1792224" cy="1207008"/>
          </a:xfrm>
          <a:prstGeom prst="rect">
            <a:avLst/>
          </a:prstGeom>
        </p:spPr>
      </p:pic>
      <p:pic>
        <p:nvPicPr>
          <p:cNvPr id="7" name="Picture 7"/>
          <p:cNvPicPr>
            <a:picLocks noChangeAspect="1"/>
          </p:cNvPicPr>
          <p:nvPr/>
        </p:nvPicPr>
        <p:blipFill>
          <a:blip r:embed="rId5"/>
          <a:srcRect t="3101" b="94515"/>
          <a:stretch>
            <a:fillRect/>
          </a:stretch>
        </p:blipFill>
        <p:spPr>
          <a:xfrm>
            <a:off x="-77348" y="6758376"/>
            <a:ext cx="12547175" cy="115523"/>
          </a:xfrm>
          <a:prstGeom prst="rect">
            <a:avLst/>
          </a:prstGeom>
        </p:spPr>
      </p:pic>
      <p:pic>
        <p:nvPicPr>
          <p:cNvPr id="8" name="Picture 8"/>
          <p:cNvPicPr>
            <a:picLocks noChangeAspect="1"/>
          </p:cNvPicPr>
          <p:nvPr/>
        </p:nvPicPr>
        <p:blipFill>
          <a:blip r:embed="rId6"/>
          <a:srcRect/>
          <a:stretch>
            <a:fillRect/>
          </a:stretch>
        </p:blipFill>
        <p:spPr>
          <a:xfrm>
            <a:off x="155481" y="132182"/>
            <a:ext cx="2072640" cy="421437"/>
          </a:xfrm>
          <a:prstGeom prst="rect">
            <a:avLst/>
          </a:prstGeom>
        </p:spPr>
      </p:pic>
      <p:pic>
        <p:nvPicPr>
          <p:cNvPr id="9" name="Picture 9"/>
          <p:cNvPicPr>
            <a:picLocks noChangeAspect="1"/>
          </p:cNvPicPr>
          <p:nvPr/>
        </p:nvPicPr>
        <p:blipFill>
          <a:blip r:embed="rId7"/>
          <a:srcRect l="76702" t="9843"/>
          <a:stretch>
            <a:fillRect/>
          </a:stretch>
        </p:blipFill>
        <p:spPr>
          <a:xfrm>
            <a:off x="11548839" y="84937"/>
            <a:ext cx="487680" cy="522135"/>
          </a:xfrm>
          <a:prstGeom prst="rect">
            <a:avLst/>
          </a:prstGeom>
        </p:spPr>
      </p:pic>
      <p:grpSp>
        <p:nvGrpSpPr>
          <p:cNvPr id="12" name="Group 12"/>
          <p:cNvGrpSpPr/>
          <p:nvPr/>
        </p:nvGrpSpPr>
        <p:grpSpPr>
          <a:xfrm>
            <a:off x="2440017" y="1561298"/>
            <a:ext cx="3103775" cy="1088626"/>
            <a:chOff x="-8830" y="-47625"/>
            <a:chExt cx="6207551" cy="2177252"/>
          </a:xfrm>
        </p:grpSpPr>
        <p:sp>
          <p:nvSpPr>
            <p:cNvPr id="13" name="TextBox 13"/>
            <p:cNvSpPr txBox="1"/>
            <p:nvPr/>
          </p:nvSpPr>
          <p:spPr>
            <a:xfrm>
              <a:off x="0" y="-47625"/>
              <a:ext cx="6134409" cy="360740"/>
            </a:xfrm>
            <a:prstGeom prst="rect">
              <a:avLst/>
            </a:prstGeom>
          </p:spPr>
          <p:txBody>
            <a:bodyPr lIns="0" tIns="0" rIns="0" bIns="0" rtlCol="0" anchor="t">
              <a:spAutoFit/>
            </a:bodyPr>
            <a:lstStyle/>
            <a:p>
              <a:pPr>
                <a:lnSpc>
                  <a:spcPts val="1493"/>
                </a:lnSpc>
              </a:pPr>
              <a:r>
                <a:rPr lang="en-US" sz="1066" spc="26">
                  <a:solidFill>
                    <a:srgbClr val="FFFFFF"/>
                  </a:solidFill>
                  <a:latin typeface="Roboto Condensed Bold"/>
                </a:rPr>
                <a:t>E-GOVERNMENT FOR WOMEN'S EMPOWERMENT</a:t>
              </a:r>
            </a:p>
          </p:txBody>
        </p:sp>
        <p:sp>
          <p:nvSpPr>
            <p:cNvPr id="14" name="TextBox 14"/>
            <p:cNvSpPr txBox="1"/>
            <p:nvPr/>
          </p:nvSpPr>
          <p:spPr>
            <a:xfrm>
              <a:off x="-8830" y="928273"/>
              <a:ext cx="6207551" cy="1201354"/>
            </a:xfrm>
            <a:prstGeom prst="rect">
              <a:avLst/>
            </a:prstGeom>
          </p:spPr>
          <p:txBody>
            <a:bodyPr lIns="0" tIns="0" rIns="0" bIns="0" rtlCol="0" anchor="t">
              <a:spAutoFit/>
            </a:bodyPr>
            <a:lstStyle/>
            <a:p>
              <a:pPr>
                <a:lnSpc>
                  <a:spcPts val="1615"/>
                </a:lnSpc>
              </a:pPr>
              <a:r>
                <a:rPr lang="en-US" sz="1077" spc="27">
                  <a:solidFill>
                    <a:srgbClr val="FFFFFF"/>
                  </a:solidFill>
                  <a:latin typeface="Roboto"/>
                </a:rPr>
                <a:t>UN ESCAP &amp; UN DESA | DPIDG | UNPOG</a:t>
              </a:r>
            </a:p>
            <a:p>
              <a:pPr>
                <a:lnSpc>
                  <a:spcPts val="1615"/>
                </a:lnSpc>
              </a:pPr>
              <a:r>
                <a:rPr lang="en-US" sz="1077" spc="27">
                  <a:solidFill>
                    <a:srgbClr val="FFFFFF"/>
                  </a:solidFill>
                  <a:latin typeface="Roboto"/>
                </a:rPr>
                <a:t>Training of Trainers I English</a:t>
              </a:r>
            </a:p>
            <a:p>
              <a:pPr>
                <a:lnSpc>
                  <a:spcPts val="1615"/>
                </a:lnSpc>
              </a:pPr>
              <a:endParaRPr lang="en-US" sz="1077" spc="27">
                <a:solidFill>
                  <a:srgbClr val="FFFFFF"/>
                </a:solidFill>
                <a:latin typeface="Roboto"/>
              </a:endParaRPr>
            </a:p>
          </p:txBody>
        </p:sp>
      </p:grpSp>
      <p:grpSp>
        <p:nvGrpSpPr>
          <p:cNvPr id="15" name="Group 15"/>
          <p:cNvGrpSpPr/>
          <p:nvPr/>
        </p:nvGrpSpPr>
        <p:grpSpPr>
          <a:xfrm>
            <a:off x="2440017" y="3138296"/>
            <a:ext cx="3094645" cy="1214625"/>
            <a:chOff x="-8830" y="-47625"/>
            <a:chExt cx="6189291" cy="2429250"/>
          </a:xfrm>
        </p:grpSpPr>
        <p:sp>
          <p:nvSpPr>
            <p:cNvPr id="16" name="TextBox 16"/>
            <p:cNvSpPr txBox="1"/>
            <p:nvPr/>
          </p:nvSpPr>
          <p:spPr>
            <a:xfrm>
              <a:off x="0" y="-47625"/>
              <a:ext cx="6116363" cy="745462"/>
            </a:xfrm>
            <a:prstGeom prst="rect">
              <a:avLst/>
            </a:prstGeom>
          </p:spPr>
          <p:txBody>
            <a:bodyPr lIns="0" tIns="0" rIns="0" bIns="0" rtlCol="0" anchor="t">
              <a:spAutoFit/>
            </a:bodyPr>
            <a:lstStyle/>
            <a:p>
              <a:pPr>
                <a:lnSpc>
                  <a:spcPts val="1493"/>
                </a:lnSpc>
              </a:pPr>
              <a:r>
                <a:rPr lang="en-US" sz="1066" spc="26">
                  <a:solidFill>
                    <a:srgbClr val="FFFFFF"/>
                  </a:solidFill>
                  <a:latin typeface="Roboto Condensed Bold"/>
                </a:rPr>
                <a:t>INTEGRATED POLICIES AND POLICY COHERENCE FOR THE SDGs</a:t>
              </a:r>
            </a:p>
          </p:txBody>
        </p:sp>
        <p:sp>
          <p:nvSpPr>
            <p:cNvPr id="17" name="TextBox 17"/>
            <p:cNvSpPr txBox="1"/>
            <p:nvPr/>
          </p:nvSpPr>
          <p:spPr>
            <a:xfrm>
              <a:off x="-8830" y="1180271"/>
              <a:ext cx="6189291" cy="1201354"/>
            </a:xfrm>
            <a:prstGeom prst="rect">
              <a:avLst/>
            </a:prstGeom>
          </p:spPr>
          <p:txBody>
            <a:bodyPr lIns="0" tIns="0" rIns="0" bIns="0" rtlCol="0" anchor="t">
              <a:spAutoFit/>
            </a:bodyPr>
            <a:lstStyle/>
            <a:p>
              <a:pPr>
                <a:lnSpc>
                  <a:spcPts val="1615"/>
                </a:lnSpc>
              </a:pPr>
              <a:r>
                <a:rPr lang="en-US" sz="1077" spc="27">
                  <a:solidFill>
                    <a:srgbClr val="FFFFFF"/>
                  </a:solidFill>
                  <a:latin typeface="Roboto"/>
                </a:rPr>
                <a:t>UNITAR, ECLAC &amp; UN DESA | DPIDG  I DSDG</a:t>
              </a:r>
            </a:p>
            <a:p>
              <a:pPr>
                <a:lnSpc>
                  <a:spcPts val="1615"/>
                </a:lnSpc>
              </a:pPr>
              <a:r>
                <a:rPr lang="en-US" sz="1077" spc="27">
                  <a:solidFill>
                    <a:srgbClr val="FFFFFF"/>
                  </a:solidFill>
                  <a:latin typeface="Roboto"/>
                </a:rPr>
                <a:t>Training of Trainers I English</a:t>
              </a:r>
            </a:p>
            <a:p>
              <a:pPr>
                <a:lnSpc>
                  <a:spcPts val="1615"/>
                </a:lnSpc>
              </a:pPr>
              <a:endParaRPr lang="en-US" sz="1077" spc="27">
                <a:solidFill>
                  <a:srgbClr val="FFFFFF"/>
                </a:solidFill>
                <a:latin typeface="Roboto"/>
              </a:endParaRPr>
            </a:p>
          </p:txBody>
        </p:sp>
      </p:grpSp>
      <p:sp>
        <p:nvSpPr>
          <p:cNvPr id="18" name="TextBox 18"/>
          <p:cNvSpPr txBox="1"/>
          <p:nvPr/>
        </p:nvSpPr>
        <p:spPr>
          <a:xfrm>
            <a:off x="1804393" y="177377"/>
            <a:ext cx="9374319" cy="284437"/>
          </a:xfrm>
          <a:prstGeom prst="rect">
            <a:avLst/>
          </a:prstGeom>
        </p:spPr>
        <p:txBody>
          <a:bodyPr lIns="0" tIns="0" rIns="0" bIns="0" rtlCol="0" anchor="t">
            <a:spAutoFit/>
          </a:bodyPr>
          <a:lstStyle/>
          <a:p>
            <a:pPr algn="ctr">
              <a:lnSpc>
                <a:spcPts val="2333"/>
              </a:lnSpc>
            </a:pPr>
            <a:r>
              <a:rPr lang="en-US" sz="1867" spc="93">
                <a:solidFill>
                  <a:srgbClr val="FFFFFF"/>
                </a:solidFill>
                <a:latin typeface="Roboto Bold"/>
              </a:rPr>
              <a:t>What are the Topics of the Curriculum on</a:t>
            </a:r>
            <a:r>
              <a:rPr lang="en-US" sz="1867" spc="93">
                <a:solidFill>
                  <a:srgbClr val="FFDE59"/>
                </a:solidFill>
                <a:latin typeface="Roboto Bold"/>
              </a:rPr>
              <a:t> Governance for the SDGS?</a:t>
            </a:r>
          </a:p>
        </p:txBody>
      </p:sp>
      <p:pic>
        <p:nvPicPr>
          <p:cNvPr id="34" name="Picture 33" descr="A group of people walking down the street&#10;&#10;Description automatically generated">
            <a:extLst>
              <a:ext uri="{FF2B5EF4-FFF2-40B4-BE49-F238E27FC236}">
                <a16:creationId xmlns:a16="http://schemas.microsoft.com/office/drawing/2014/main" id="{C849CC40-154B-E54B-87DB-5FEB713A4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285321"/>
            <a:ext cx="5883458" cy="4480479"/>
          </a:xfrm>
          <a:prstGeom prst="rect">
            <a:avLst/>
          </a:prstGeom>
        </p:spPr>
      </p:pic>
      <p:cxnSp>
        <p:nvCxnSpPr>
          <p:cNvPr id="11" name="Elbow Connector 10">
            <a:extLst>
              <a:ext uri="{FF2B5EF4-FFF2-40B4-BE49-F238E27FC236}">
                <a16:creationId xmlns:a16="http://schemas.microsoft.com/office/drawing/2014/main" id="{8436B23B-72D5-E04D-B789-787857E123EC}"/>
              </a:ext>
            </a:extLst>
          </p:cNvPr>
          <p:cNvCxnSpPr>
            <a:cxnSpLocks/>
          </p:cNvCxnSpPr>
          <p:nvPr/>
        </p:nvCxnSpPr>
        <p:spPr>
          <a:xfrm flipV="1">
            <a:off x="465878" y="939801"/>
            <a:ext cx="11326802" cy="4825999"/>
          </a:xfrm>
          <a:prstGeom prst="bentConnector3">
            <a:avLst>
              <a:gd name="adj1" fmla="val 47847"/>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1596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33944-CF2A-4EBA-BD38-728EA13448CD}"/>
              </a:ext>
            </a:extLst>
          </p:cNvPr>
          <p:cNvPicPr>
            <a:picLocks noChangeAspect="1"/>
          </p:cNvPicPr>
          <p:nvPr/>
        </p:nvPicPr>
        <p:blipFill rotWithShape="1">
          <a:blip r:embed="rId3"/>
          <a:srcRect t="10521" b="8257"/>
          <a:stretch/>
        </p:blipFill>
        <p:spPr>
          <a:xfrm>
            <a:off x="393540" y="0"/>
            <a:ext cx="11065397" cy="6261903"/>
          </a:xfrm>
          <a:prstGeom prst="rect">
            <a:avLst/>
          </a:prstGeom>
        </p:spPr>
      </p:pic>
      <p:pic>
        <p:nvPicPr>
          <p:cNvPr id="4" name="Graphic 5">
            <a:extLst>
              <a:ext uri="{FF2B5EF4-FFF2-40B4-BE49-F238E27FC236}">
                <a16:creationId xmlns:a16="http://schemas.microsoft.com/office/drawing/2014/main" id="{D45E5787-DB96-4F3A-827E-2F38B6D05F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2283277" cy="335562"/>
          </a:xfrm>
          <a:prstGeom prst="rect">
            <a:avLst/>
          </a:prstGeom>
        </p:spPr>
      </p:pic>
    </p:spTree>
    <p:extLst>
      <p:ext uri="{BB962C8B-B14F-4D97-AF65-F5344CB8AC3E}">
        <p14:creationId xmlns:p14="http://schemas.microsoft.com/office/powerpoint/2010/main" val="3555288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1" name="Rectangle 20">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dk2"/>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14281D-A0F0-0C78-8FE9-4CBD1343DF99}"/>
              </a:ext>
            </a:extLst>
          </p:cNvPr>
          <p:cNvSpPr txBox="1"/>
          <p:nvPr/>
        </p:nvSpPr>
        <p:spPr>
          <a:xfrm>
            <a:off x="1557071" y="1584552"/>
            <a:ext cx="9099255" cy="2537251"/>
          </a:xfrm>
          <a:prstGeom prst="rect">
            <a:avLst/>
          </a:prstGeom>
        </p:spPr>
        <p:txBody>
          <a:bodyPr vert="horz" lIns="91440" tIns="45720" rIns="91440" bIns="0" rtlCol="0" anchor="ctr">
            <a:normAutofit fontScale="85000" lnSpcReduction="10000"/>
          </a:bodyPr>
          <a:lstStyle/>
          <a:p>
            <a:pPr algn="ctr">
              <a:lnSpc>
                <a:spcPct val="90000"/>
              </a:lnSpc>
              <a:spcBef>
                <a:spcPct val="0"/>
              </a:spcBef>
              <a:spcAft>
                <a:spcPts val="600"/>
              </a:spcAft>
            </a:pPr>
            <a:r>
              <a:rPr lang="en-US" sz="4000" cap="all" dirty="0">
                <a:solidFill>
                  <a:srgbClr val="454545"/>
                </a:solidFill>
                <a:latin typeface="+mj-lt"/>
                <a:ea typeface="+mj-ea"/>
                <a:cs typeface="+mj-cs"/>
              </a:rPr>
              <a:t>Thank you.</a:t>
            </a:r>
          </a:p>
          <a:p>
            <a:pPr algn="ctr">
              <a:lnSpc>
                <a:spcPct val="90000"/>
              </a:lnSpc>
              <a:spcBef>
                <a:spcPct val="0"/>
              </a:spcBef>
              <a:spcAft>
                <a:spcPts val="600"/>
              </a:spcAft>
            </a:pPr>
            <a:endParaRPr lang="en-US" sz="4000" cap="all" dirty="0">
              <a:solidFill>
                <a:srgbClr val="454545"/>
              </a:solidFill>
              <a:latin typeface="+mj-lt"/>
              <a:ea typeface="+mj-ea"/>
              <a:cs typeface="+mj-cs"/>
            </a:endParaRPr>
          </a:p>
          <a:p>
            <a:pPr algn="ctr">
              <a:lnSpc>
                <a:spcPct val="90000"/>
              </a:lnSpc>
              <a:spcBef>
                <a:spcPct val="0"/>
              </a:spcBef>
              <a:spcAft>
                <a:spcPts val="600"/>
              </a:spcAft>
            </a:pPr>
            <a:r>
              <a:rPr lang="en-US" sz="4000" cap="all" dirty="0">
                <a:solidFill>
                  <a:srgbClr val="454545"/>
                </a:solidFill>
                <a:latin typeface="+mj-lt"/>
                <a:ea typeface="+mj-ea"/>
                <a:cs typeface="+mj-cs"/>
              </a:rPr>
              <a:t>For more information: </a:t>
            </a:r>
            <a:r>
              <a:rPr lang="en-US" sz="2600" cap="all" dirty="0">
                <a:solidFill>
                  <a:srgbClr val="454545"/>
                </a:solidFill>
                <a:latin typeface="+mj-lt"/>
                <a:ea typeface="+mj-ea"/>
                <a:cs typeface="+mj-cs"/>
                <a:hlinkClick r:id="rId4"/>
              </a:rPr>
              <a:t>verbruggen2@un.org</a:t>
            </a:r>
            <a:endParaRPr lang="en-US" sz="2600" cap="all" dirty="0">
              <a:solidFill>
                <a:srgbClr val="454545"/>
              </a:solidFill>
              <a:latin typeface="+mj-lt"/>
              <a:ea typeface="+mj-ea"/>
              <a:cs typeface="+mj-cs"/>
            </a:endParaRPr>
          </a:p>
          <a:p>
            <a:pPr algn="ctr">
              <a:lnSpc>
                <a:spcPct val="90000"/>
              </a:lnSpc>
              <a:spcBef>
                <a:spcPct val="0"/>
              </a:spcBef>
              <a:spcAft>
                <a:spcPts val="600"/>
              </a:spcAft>
            </a:pPr>
            <a:endParaRPr lang="en-US" sz="4000" cap="all" dirty="0">
              <a:solidFill>
                <a:srgbClr val="454545"/>
              </a:solidFill>
              <a:latin typeface="+mj-lt"/>
              <a:ea typeface="+mj-ea"/>
              <a:cs typeface="+mj-cs"/>
            </a:endParaRPr>
          </a:p>
          <a:p>
            <a:pPr algn="ctr">
              <a:lnSpc>
                <a:spcPct val="90000"/>
              </a:lnSpc>
              <a:spcBef>
                <a:spcPct val="0"/>
              </a:spcBef>
              <a:spcAft>
                <a:spcPts val="600"/>
              </a:spcAft>
            </a:pPr>
            <a:r>
              <a:rPr lang="en-US" sz="4000" dirty="0">
                <a:hlinkClick r:id="rId5"/>
              </a:rPr>
              <a:t>Curriculum on governance for SDGs (un.org)</a:t>
            </a:r>
            <a:endParaRPr lang="en-US" sz="4000" cap="all" dirty="0">
              <a:solidFill>
                <a:srgbClr val="454545"/>
              </a:solidFill>
              <a:latin typeface="+mj-lt"/>
              <a:ea typeface="+mj-ea"/>
              <a:cs typeface="+mj-cs"/>
            </a:endParaRPr>
          </a:p>
        </p:txBody>
      </p:sp>
      <p:sp>
        <p:nvSpPr>
          <p:cNvPr id="2" name="Slide Number Placeholder 1">
            <a:extLst>
              <a:ext uri="{FF2B5EF4-FFF2-40B4-BE49-F238E27FC236}">
                <a16:creationId xmlns:a16="http://schemas.microsoft.com/office/drawing/2014/main" id="{4F55D8EA-CC36-6F04-182A-2218174F7499}"/>
              </a:ext>
            </a:extLst>
          </p:cNvPr>
          <p:cNvSpPr>
            <a:spLocks noGrp="1"/>
          </p:cNvSpPr>
          <p:nvPr>
            <p:ph type="sldNum" sz="quarter" idx="12"/>
          </p:nvPr>
        </p:nvSpPr>
        <p:spPr>
          <a:xfrm>
            <a:off x="5708574" y="1055617"/>
            <a:ext cx="774550" cy="503578"/>
          </a:xfrm>
        </p:spPr>
        <p:txBody>
          <a:bodyPr vert="horz" lIns="91440" tIns="45720" rIns="91440" bIns="45720" rtlCol="0" anchor="t">
            <a:normAutofit/>
          </a:bodyPr>
          <a:lstStyle/>
          <a:p>
            <a:pPr algn="ctr" defTabSz="457200">
              <a:lnSpc>
                <a:spcPct val="90000"/>
              </a:lnSpc>
              <a:spcAft>
                <a:spcPts val="600"/>
              </a:spcAft>
            </a:pPr>
            <a:fld id="{7F27F439-3BCE-49F3-930C-292B483E3923}" type="slidenum">
              <a:rPr lang="en-US" kern="1200" dirty="0">
                <a:solidFill>
                  <a:schemeClr val="accent1"/>
                </a:solidFill>
                <a:latin typeface="+mn-lt"/>
                <a:ea typeface="+mn-ea"/>
                <a:cs typeface="+mn-cs"/>
              </a:rPr>
              <a:pPr algn="ctr" defTabSz="457200">
                <a:lnSpc>
                  <a:spcPct val="90000"/>
                </a:lnSpc>
                <a:spcAft>
                  <a:spcPts val="600"/>
                </a:spcAft>
              </a:pPr>
              <a:t>14</a:t>
            </a:fld>
            <a:endParaRPr lang="en-US" kern="1200" dirty="0">
              <a:solidFill>
                <a:schemeClr val="accent1"/>
              </a:solidFill>
              <a:latin typeface="+mn-lt"/>
              <a:ea typeface="+mn-ea"/>
              <a:cs typeface="+mn-cs"/>
            </a:endParaRPr>
          </a:p>
        </p:txBody>
      </p:sp>
      <p:pic>
        <p:nvPicPr>
          <p:cNvPr id="27" name="Picture 26">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Graphic 5">
            <a:extLst>
              <a:ext uri="{FF2B5EF4-FFF2-40B4-BE49-F238E27FC236}">
                <a16:creationId xmlns:a16="http://schemas.microsoft.com/office/drawing/2014/main" id="{95B5DE0C-3C24-2384-0CFA-D10C429C3D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283277" cy="335562"/>
          </a:xfrm>
          <a:prstGeom prst="rect">
            <a:avLst/>
          </a:prstGeom>
        </p:spPr>
      </p:pic>
    </p:spTree>
    <p:extLst>
      <p:ext uri="{BB962C8B-B14F-4D97-AF65-F5344CB8AC3E}">
        <p14:creationId xmlns:p14="http://schemas.microsoft.com/office/powerpoint/2010/main" val="71171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8300" y="1109155"/>
            <a:ext cx="10625618" cy="551433"/>
          </a:xfrm>
          <a:prstGeom prst="rect">
            <a:avLst/>
          </a:prstGeom>
        </p:spPr>
        <p:txBody>
          <a:bodyPr vert="horz" wrap="square" lIns="0" tIns="12700" rIns="0" bIns="0" rtlCol="0">
            <a:spAutoFit/>
          </a:bodyPr>
          <a:lstStyle/>
          <a:p>
            <a:pPr marL="12700">
              <a:lnSpc>
                <a:spcPts val="4210"/>
              </a:lnSpc>
            </a:pPr>
            <a:r>
              <a:rPr sz="3600" b="1" dirty="0">
                <a:latin typeface="+mn-lt"/>
                <a:ea typeface="+mn-ea"/>
                <a:cs typeface="+mn-cs"/>
              </a:rPr>
              <a:t>SDGs </a:t>
            </a:r>
            <a:r>
              <a:rPr lang="en-US" sz="3600" b="1" dirty="0">
                <a:latin typeface="+mn-lt"/>
                <a:ea typeface="+mn-ea"/>
                <a:cs typeface="+mn-cs"/>
              </a:rPr>
              <a:t>  </a:t>
            </a:r>
            <a:r>
              <a:rPr sz="3600" b="1" dirty="0">
                <a:latin typeface="+mn-lt"/>
                <a:ea typeface="+mn-ea"/>
                <a:cs typeface="+mn-cs"/>
              </a:rPr>
              <a:t>and </a:t>
            </a:r>
            <a:r>
              <a:rPr lang="en-US" sz="3600" b="1" dirty="0">
                <a:latin typeface="+mn-lt"/>
                <a:ea typeface="+mn-ea"/>
                <a:cs typeface="+mn-cs"/>
              </a:rPr>
              <a:t>  </a:t>
            </a:r>
            <a:r>
              <a:rPr sz="3600" b="1" dirty="0">
                <a:latin typeface="+mn-lt"/>
                <a:ea typeface="+mn-ea"/>
                <a:cs typeface="+mn-cs"/>
              </a:rPr>
              <a:t>policy </a:t>
            </a:r>
            <a:r>
              <a:rPr lang="en-US" sz="3600" b="1" dirty="0">
                <a:latin typeface="+mn-lt"/>
                <a:ea typeface="+mn-ea"/>
                <a:cs typeface="+mn-cs"/>
              </a:rPr>
              <a:t>  </a:t>
            </a:r>
            <a:r>
              <a:rPr sz="3600" b="1" dirty="0">
                <a:latin typeface="+mn-lt"/>
                <a:ea typeface="+mn-ea"/>
                <a:cs typeface="+mn-cs"/>
              </a:rPr>
              <a:t>coherence</a:t>
            </a:r>
          </a:p>
        </p:txBody>
      </p:sp>
      <p:sp>
        <p:nvSpPr>
          <p:cNvPr id="5" name="object 5"/>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747474"/>
                </a:solidFill>
                <a:latin typeface="Arial Black"/>
                <a:ea typeface="+mn-ea"/>
                <a:cs typeface="Arial Blac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204"/>
              </a:spcBef>
              <a:spcAft>
                <a:spcPts val="0"/>
              </a:spcAft>
              <a:buClrTx/>
              <a:buSzTx/>
              <a:buFontTx/>
              <a:buNone/>
              <a:tabLst/>
              <a:defRPr/>
            </a:pPr>
            <a:fld id="{81D60167-4931-47E6-BA6A-407CBD079E47}" type="slidenum">
              <a:rPr kumimoji="0" lang="en-US" sz="1200" b="0" i="0" u="none" strike="noStrike" kern="1200" cap="none" spc="-140" normalizeH="0" baseline="0" noProof="0" smtClean="0">
                <a:ln>
                  <a:noFill/>
                </a:ln>
                <a:solidFill>
                  <a:srgbClr val="747474"/>
                </a:solidFill>
                <a:effectLst/>
                <a:uLnTx/>
                <a:uFillTx/>
                <a:latin typeface="Arial Black"/>
                <a:ea typeface="+mn-ea"/>
              </a:rPr>
              <a:pPr marL="38100" marR="0" lvl="0" indent="0" algn="l" defTabSz="914400" rtl="0" eaLnBrk="1" fontAlgn="auto" latinLnBrk="0" hangingPunct="1">
                <a:lnSpc>
                  <a:spcPct val="100000"/>
                </a:lnSpc>
                <a:spcBef>
                  <a:spcPts val="204"/>
                </a:spcBef>
                <a:spcAft>
                  <a:spcPts val="0"/>
                </a:spcAft>
                <a:buClrTx/>
                <a:buSzTx/>
                <a:buFontTx/>
                <a:buNone/>
                <a:tabLst/>
                <a:defRPr/>
              </a:pPr>
              <a:t>2</a:t>
            </a:fld>
            <a:endParaRPr kumimoji="0" sz="1200" b="0" i="0" u="none" strike="noStrike" kern="1200" cap="none" spc="-140" normalizeH="0" baseline="0" noProof="0" dirty="0">
              <a:ln>
                <a:noFill/>
              </a:ln>
              <a:solidFill>
                <a:srgbClr val="747474"/>
              </a:solidFill>
              <a:effectLst/>
              <a:uLnTx/>
              <a:uFillTx/>
              <a:latin typeface="Arial Black"/>
              <a:ea typeface="+mn-ea"/>
            </a:endParaRPr>
          </a:p>
        </p:txBody>
      </p:sp>
      <p:sp>
        <p:nvSpPr>
          <p:cNvPr id="3" name="object 3"/>
          <p:cNvSpPr/>
          <p:nvPr/>
        </p:nvSpPr>
        <p:spPr>
          <a:xfrm>
            <a:off x="8775166" y="2205989"/>
            <a:ext cx="2518752" cy="251875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p:nvPr/>
        </p:nvSpPr>
        <p:spPr>
          <a:xfrm>
            <a:off x="433934" y="2055876"/>
            <a:ext cx="8199703" cy="3908762"/>
          </a:xfrm>
          <a:prstGeom prst="rect">
            <a:avLst/>
          </a:prstGeom>
        </p:spPr>
        <p:txBody>
          <a:bodyPr vert="horz" wrap="square" lIns="0" tIns="12700" rIns="0" bIns="0" rtlCol="0">
            <a:spAutoFit/>
          </a:bodyPr>
          <a:lstStyle/>
          <a:p>
            <a:pPr marL="469900" marR="0" lvl="0" indent="-457200" algn="l" defTabSz="914400" rtl="0" eaLnBrk="1" fontAlgn="auto" latinLnBrk="0" hangingPunct="1">
              <a:lnSpc>
                <a:spcPct val="100000"/>
              </a:lnSpc>
              <a:spcBef>
                <a:spcPts val="100"/>
              </a:spcBef>
              <a:spcAft>
                <a:spcPts val="0"/>
              </a:spcAft>
              <a:buClrTx/>
              <a:buSzTx/>
              <a:buFont typeface="Arial"/>
              <a:buChar char="•"/>
              <a:tabLst>
                <a:tab pos="469265" algn="l"/>
                <a:tab pos="469900" algn="l"/>
              </a:tabLst>
              <a:defRPr/>
            </a:pPr>
            <a:r>
              <a:rPr sz="3200" b="1" dirty="0"/>
              <a:t>Goal 17</a:t>
            </a:r>
          </a:p>
          <a:p>
            <a:pPr marL="469900" marR="5080" lvl="0" indent="0" algn="l" defTabSz="914400" rtl="0" eaLnBrk="1" fontAlgn="auto" latinLnBrk="0" hangingPunct="1">
              <a:lnSpc>
                <a:spcPct val="100299"/>
              </a:lnSpc>
              <a:spcBef>
                <a:spcPts val="55"/>
              </a:spcBef>
              <a:spcAft>
                <a:spcPts val="0"/>
              </a:spcAft>
              <a:buClrTx/>
              <a:buSzTx/>
              <a:buFontTx/>
              <a:buNone/>
              <a:tabLst/>
              <a:defRPr/>
            </a:pPr>
            <a:r>
              <a:rPr sz="3200" b="1" dirty="0"/>
              <a:t>Strengthen the means of implementation  and revitalize the global partnership for  sustainable development</a:t>
            </a:r>
          </a:p>
          <a:p>
            <a:pPr marL="469900" marR="0" lvl="0" indent="-457200" algn="l" defTabSz="914400" rtl="0" eaLnBrk="1" fontAlgn="auto" latinLnBrk="0" hangingPunct="1">
              <a:lnSpc>
                <a:spcPct val="100000"/>
              </a:lnSpc>
              <a:spcBef>
                <a:spcPts val="3360"/>
              </a:spcBef>
              <a:spcAft>
                <a:spcPts val="0"/>
              </a:spcAft>
              <a:buClrTx/>
              <a:buSzTx/>
              <a:buFont typeface="Arial"/>
              <a:buChar char="•"/>
              <a:tabLst>
                <a:tab pos="469265" algn="l"/>
                <a:tab pos="469900" algn="l"/>
              </a:tabLst>
              <a:defRPr/>
            </a:pPr>
            <a:r>
              <a:rPr sz="3200" b="1" dirty="0"/>
              <a:t>Target 17.</a:t>
            </a:r>
            <a:r>
              <a:rPr lang="en-US" sz="3200" b="1" dirty="0"/>
              <a:t>1</a:t>
            </a:r>
            <a:r>
              <a:rPr sz="3200" b="1" dirty="0"/>
              <a:t>4</a:t>
            </a:r>
            <a:r>
              <a:rPr lang="en-US" sz="3200" b="1" dirty="0"/>
              <a:t> </a:t>
            </a:r>
            <a:r>
              <a:rPr sz="3200" b="1" dirty="0"/>
              <a:t>Enhance policy coherence for</a:t>
            </a:r>
            <a:r>
              <a:rPr lang="en-US" sz="3200" b="1" dirty="0"/>
              <a:t> </a:t>
            </a:r>
            <a:r>
              <a:rPr sz="3200" b="1" dirty="0"/>
              <a:t>sustainable  development</a:t>
            </a:r>
          </a:p>
        </p:txBody>
      </p:sp>
      <p:pic>
        <p:nvPicPr>
          <p:cNvPr id="6" name="Graphic 5">
            <a:extLst>
              <a:ext uri="{FF2B5EF4-FFF2-40B4-BE49-F238E27FC236}">
                <a16:creationId xmlns:a16="http://schemas.microsoft.com/office/drawing/2014/main" id="{273B8C02-0A24-471A-9CFA-003143EA5B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837" y="94144"/>
            <a:ext cx="2719724" cy="4930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2033" y="1682539"/>
            <a:ext cx="10518140" cy="4537909"/>
          </a:xfrm>
          <a:prstGeom prst="rect">
            <a:avLst/>
          </a:prstGeom>
        </p:spPr>
        <p:txBody>
          <a:bodyPr vert="horz" wrap="square" lIns="0" tIns="30480" rIns="0" bIns="0" rtlCol="0">
            <a:spAutoFit/>
          </a:bodyPr>
          <a:lstStyle/>
          <a:p>
            <a:pPr marL="241300" marR="5080" lvl="0" indent="-228600" algn="l" defTabSz="914400" rtl="0" eaLnBrk="1" fontAlgn="auto" latinLnBrk="0" hangingPunct="1">
              <a:lnSpc>
                <a:spcPct val="95900"/>
              </a:lnSpc>
              <a:spcBef>
                <a:spcPts val="240"/>
              </a:spcBef>
              <a:spcAft>
                <a:spcPts val="0"/>
              </a:spcAft>
              <a:buClrTx/>
              <a:buSzPct val="94736"/>
              <a:buFont typeface="Arial"/>
              <a:buChar char="•"/>
              <a:tabLst>
                <a:tab pos="241935" algn="l"/>
              </a:tabLst>
              <a:defRPr/>
            </a:pPr>
            <a:r>
              <a:rPr sz="3200" i="1" dirty="0"/>
              <a:t>“systematically reduces conflicts and promotes synergies between  and within different policy areas to achieve the outcomes  associated with jointly agreed policy objectives” </a:t>
            </a:r>
            <a:r>
              <a:rPr sz="3200" b="1" dirty="0"/>
              <a:t>(Nilsson et al.,  2012, p. 396)</a:t>
            </a:r>
          </a:p>
          <a:p>
            <a:pPr marL="698500" marR="0" lvl="1" indent="-229235" algn="l" defTabSz="914400" rtl="0" eaLnBrk="1" fontAlgn="auto" latinLnBrk="0" hangingPunct="1">
              <a:lnSpc>
                <a:spcPct val="100000"/>
              </a:lnSpc>
              <a:spcBef>
                <a:spcPts val="570"/>
              </a:spcBef>
              <a:spcAft>
                <a:spcPts val="0"/>
              </a:spcAft>
              <a:buClrTx/>
              <a:buSzTx/>
              <a:buFont typeface="Arial"/>
              <a:buChar char="•"/>
              <a:tabLst>
                <a:tab pos="699135" algn="l"/>
              </a:tabLst>
              <a:defRPr/>
            </a:pPr>
            <a:r>
              <a:rPr sz="3200" b="1" dirty="0"/>
              <a:t>To identify trade-offs between policies</a:t>
            </a:r>
            <a:r>
              <a:rPr lang="en-US" sz="3200" b="1" dirty="0"/>
              <a:t>. A trade-off is when an action enhances one system while negatively impacting another one.</a:t>
            </a:r>
            <a:endParaRPr sz="3200" b="1" dirty="0"/>
          </a:p>
          <a:p>
            <a:pPr marL="698500" marR="0" lvl="1" indent="-229235" algn="l" defTabSz="914400" rtl="0" eaLnBrk="1" fontAlgn="auto" latinLnBrk="0" hangingPunct="1">
              <a:lnSpc>
                <a:spcPct val="100000"/>
              </a:lnSpc>
              <a:spcBef>
                <a:spcPts val="550"/>
              </a:spcBef>
              <a:spcAft>
                <a:spcPts val="0"/>
              </a:spcAft>
              <a:buClrTx/>
              <a:buSzTx/>
              <a:buFont typeface="Arial"/>
              <a:buChar char="•"/>
              <a:tabLst>
                <a:tab pos="699135" algn="l"/>
              </a:tabLst>
              <a:defRPr/>
            </a:pPr>
            <a:r>
              <a:rPr sz="3200" b="1" dirty="0"/>
              <a:t>To </a:t>
            </a:r>
            <a:r>
              <a:rPr lang="en-US" sz="3200" b="1" dirty="0"/>
              <a:t> </a:t>
            </a:r>
            <a:r>
              <a:rPr sz="3200" b="1" dirty="0"/>
              <a:t>foster synergies between policies</a:t>
            </a:r>
            <a:r>
              <a:rPr lang="en-US" sz="3200" b="1" dirty="0"/>
              <a:t> &amp; develop </a:t>
            </a:r>
            <a:r>
              <a:rPr sz="3200" b="1" dirty="0"/>
              <a:t>policies that </a:t>
            </a:r>
            <a:r>
              <a:rPr lang="en-US" sz="3200" b="1" dirty="0"/>
              <a:t>simultaneously </a:t>
            </a:r>
            <a:r>
              <a:rPr sz="3200" b="1" dirty="0"/>
              <a:t>reinforce each other</a:t>
            </a:r>
          </a:p>
        </p:txBody>
      </p:sp>
      <p:sp>
        <p:nvSpPr>
          <p:cNvPr id="3" name="object 3"/>
          <p:cNvSpPr txBox="1">
            <a:spLocks noGrp="1"/>
          </p:cNvSpPr>
          <p:nvPr>
            <p:ph type="title"/>
          </p:nvPr>
        </p:nvSpPr>
        <p:spPr>
          <a:xfrm>
            <a:off x="580374" y="507406"/>
            <a:ext cx="11285561" cy="1120820"/>
          </a:xfrm>
          <a:prstGeom prst="rect">
            <a:avLst/>
          </a:prstGeom>
        </p:spPr>
        <p:txBody>
          <a:bodyPr vert="horz" wrap="square" lIns="0" tIns="12700" rIns="0" bIns="0" rtlCol="0">
            <a:spAutoFit/>
          </a:bodyPr>
          <a:lstStyle/>
          <a:p>
            <a:pPr marL="12700">
              <a:lnSpc>
                <a:spcPct val="100000"/>
              </a:lnSpc>
              <a:spcBef>
                <a:spcPts val="100"/>
              </a:spcBef>
              <a:defRPr/>
            </a:pPr>
            <a:r>
              <a:rPr sz="3600" dirty="0">
                <a:latin typeface="+mn-lt"/>
                <a:ea typeface="+mn-ea"/>
                <a:cs typeface="+mn-cs"/>
              </a:rPr>
              <a:t>Key </a:t>
            </a:r>
            <a:r>
              <a:rPr lang="en-US" sz="3600" dirty="0">
                <a:latin typeface="+mn-lt"/>
                <a:ea typeface="+mn-ea"/>
                <a:cs typeface="+mn-cs"/>
              </a:rPr>
              <a:t> </a:t>
            </a:r>
            <a:r>
              <a:rPr sz="3600" dirty="0">
                <a:latin typeface="+mn-lt"/>
                <a:ea typeface="+mn-ea"/>
                <a:cs typeface="+mn-cs"/>
              </a:rPr>
              <a:t>concepts: </a:t>
            </a:r>
            <a:r>
              <a:rPr lang="en-US" sz="3600" dirty="0">
                <a:latin typeface="+mn-lt"/>
                <a:ea typeface="+mn-ea"/>
                <a:cs typeface="+mn-cs"/>
              </a:rPr>
              <a:t> </a:t>
            </a:r>
            <a:r>
              <a:rPr sz="3600" dirty="0">
                <a:latin typeface="+mn-lt"/>
                <a:ea typeface="+mn-ea"/>
                <a:cs typeface="+mn-cs"/>
              </a:rPr>
              <a:t>Policy coherence</a:t>
            </a:r>
            <a:r>
              <a:rPr lang="en-US" sz="3600" dirty="0">
                <a:latin typeface="+mn-lt"/>
                <a:ea typeface="+mn-ea"/>
                <a:cs typeface="+mn-cs"/>
              </a:rPr>
              <a:t> for sustainable development </a:t>
            </a:r>
            <a:endParaRPr sz="3600" dirty="0">
              <a:latin typeface="+mn-lt"/>
              <a:ea typeface="+mn-ea"/>
              <a:cs typeface="+mn-cs"/>
            </a:endParaRPr>
          </a:p>
        </p:txBody>
      </p:sp>
      <p:sp>
        <p:nvSpPr>
          <p:cNvPr id="4" name="object 4"/>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747474"/>
                </a:solidFill>
                <a:latin typeface="Arial Black"/>
                <a:ea typeface="+mn-ea"/>
                <a:cs typeface="Arial Blac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ct val="100000"/>
              </a:lnSpc>
              <a:spcBef>
                <a:spcPts val="204"/>
              </a:spcBef>
              <a:spcAft>
                <a:spcPts val="0"/>
              </a:spcAft>
              <a:buClrTx/>
              <a:buSzTx/>
              <a:buFontTx/>
              <a:buNone/>
              <a:tabLst/>
              <a:defRPr/>
            </a:pPr>
            <a:fld id="{81D60167-4931-47E6-BA6A-407CBD079E47}" type="slidenum">
              <a:rPr kumimoji="0" lang="en-US" sz="1200" b="0" i="0" u="none" strike="noStrike" kern="1200" cap="none" spc="-140" normalizeH="0" baseline="0" noProof="0" smtClean="0">
                <a:ln>
                  <a:noFill/>
                </a:ln>
                <a:solidFill>
                  <a:srgbClr val="747474"/>
                </a:solidFill>
                <a:effectLst/>
                <a:uLnTx/>
                <a:uFillTx/>
                <a:latin typeface="Arial Black"/>
                <a:ea typeface="+mn-ea"/>
              </a:rPr>
              <a:pPr marL="38100" marR="0" lvl="0" indent="0" algn="l" defTabSz="914400" rtl="0" eaLnBrk="1" fontAlgn="auto" latinLnBrk="0" hangingPunct="1">
                <a:lnSpc>
                  <a:spcPct val="100000"/>
                </a:lnSpc>
                <a:spcBef>
                  <a:spcPts val="204"/>
                </a:spcBef>
                <a:spcAft>
                  <a:spcPts val="0"/>
                </a:spcAft>
                <a:buClrTx/>
                <a:buSzTx/>
                <a:buFontTx/>
                <a:buNone/>
                <a:tabLst/>
                <a:defRPr/>
              </a:pPr>
              <a:t>3</a:t>
            </a:fld>
            <a:endParaRPr kumimoji="0" sz="1200" b="0" i="0" u="none" strike="noStrike" kern="1200" cap="none" spc="-140" normalizeH="0" baseline="0" noProof="0" dirty="0">
              <a:ln>
                <a:noFill/>
              </a:ln>
              <a:solidFill>
                <a:srgbClr val="747474"/>
              </a:solidFill>
              <a:effectLst/>
              <a:uLnTx/>
              <a:uFillTx/>
              <a:latin typeface="Arial Black"/>
              <a:ea typeface="+mn-ea"/>
            </a:endParaRPr>
          </a:p>
        </p:txBody>
      </p:sp>
      <p:pic>
        <p:nvPicPr>
          <p:cNvPr id="5" name="Graphic 4">
            <a:extLst>
              <a:ext uri="{FF2B5EF4-FFF2-40B4-BE49-F238E27FC236}">
                <a16:creationId xmlns:a16="http://schemas.microsoft.com/office/drawing/2014/main" id="{5334B118-F682-4CEA-97EE-018574FAEA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837" y="94144"/>
            <a:ext cx="2719724" cy="493002"/>
          </a:xfrm>
          <a:prstGeom prst="rect">
            <a:avLst/>
          </a:prstGeom>
        </p:spPr>
      </p:pic>
    </p:spTree>
    <p:extLst>
      <p:ext uri="{BB962C8B-B14F-4D97-AF65-F5344CB8AC3E}">
        <p14:creationId xmlns:p14="http://schemas.microsoft.com/office/powerpoint/2010/main" val="162807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A41711-AC1B-1942-CD9B-67ABAE192095}"/>
              </a:ext>
            </a:extLst>
          </p:cNvPr>
          <p:cNvGrpSpPr>
            <a:grpSpLocks noChangeAspect="1"/>
          </p:cNvGrpSpPr>
          <p:nvPr/>
        </p:nvGrpSpPr>
        <p:grpSpPr>
          <a:xfrm>
            <a:off x="5309458" y="2932172"/>
            <a:ext cx="2245260" cy="2245260"/>
            <a:chOff x="333308" y="1159867"/>
            <a:chExt cx="3171501" cy="2505981"/>
          </a:xfrm>
          <a:solidFill>
            <a:srgbClr val="0A84C0">
              <a:lumMod val="60000"/>
              <a:lumOff val="40000"/>
              <a:alpha val="50000"/>
            </a:srgbClr>
          </a:solidFill>
        </p:grpSpPr>
        <p:sp>
          <p:nvSpPr>
            <p:cNvPr id="7" name="Oval 6">
              <a:extLst>
                <a:ext uri="{FF2B5EF4-FFF2-40B4-BE49-F238E27FC236}">
                  <a16:creationId xmlns:a16="http://schemas.microsoft.com/office/drawing/2014/main" id="{B1A6B24C-8101-54BE-DB22-468AC632B330}"/>
                </a:ext>
              </a:extLst>
            </p:cNvPr>
            <p:cNvSpPr/>
            <p:nvPr/>
          </p:nvSpPr>
          <p:spPr>
            <a:xfrm>
              <a:off x="333308" y="1159867"/>
              <a:ext cx="3171501" cy="2505981"/>
            </a:xfrm>
            <a:prstGeom prst="ellipse">
              <a:avLst/>
            </a:prstGeom>
            <a:grpFill/>
            <a:ln w="25400" cap="flat" cmpd="sng" algn="ctr">
              <a:solidFill>
                <a:srgbClr val="FFFFFF">
                  <a:hueOff val="0"/>
                  <a:satOff val="0"/>
                  <a:lumOff val="0"/>
                  <a:alphaOff val="0"/>
                </a:srgbClr>
              </a:solidFill>
              <a:prstDash val="solid"/>
            </a:ln>
            <a:effectLst/>
          </p:spPr>
        </p:sp>
        <p:sp>
          <p:nvSpPr>
            <p:cNvPr id="8" name="Oval 8">
              <a:extLst>
                <a:ext uri="{FF2B5EF4-FFF2-40B4-BE49-F238E27FC236}">
                  <a16:creationId xmlns:a16="http://schemas.microsoft.com/office/drawing/2014/main" id="{3B665B89-51BC-D965-5589-208AF45625DC}"/>
                </a:ext>
              </a:extLst>
            </p:cNvPr>
            <p:cNvSpPr txBox="1"/>
            <p:nvPr/>
          </p:nvSpPr>
          <p:spPr>
            <a:xfrm>
              <a:off x="1196328" y="2013088"/>
              <a:ext cx="1902899" cy="137829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Water system</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srgbClr val="1FBBEE"/>
                  </a:solidFill>
                  <a:effectLst/>
                  <a:uLnTx/>
                  <a:uFillTx/>
                  <a:latin typeface="Calibri" panose="020F0502020204030204" pitchFamily="34" charset="0"/>
                  <a:ea typeface="+mn-ea"/>
                  <a:cs typeface="Calibri" panose="020F0502020204030204" pitchFamily="34" charset="0"/>
                </a:rPr>
                <a:t>. </a:t>
              </a:r>
              <a:endParaRPr kumimoji="0" lang="en-US" sz="2000" b="1" i="0" u="none" strike="noStrike" kern="0" cap="none" spc="0" normalizeH="0" baseline="0" noProof="0" dirty="0">
                <a:ln>
                  <a:noFill/>
                </a:ln>
                <a:solidFill>
                  <a:srgbClr val="1FBBEE"/>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B98F0DFE-9C16-70EB-5B1F-B1CAB7FE4C49}"/>
              </a:ext>
            </a:extLst>
          </p:cNvPr>
          <p:cNvGrpSpPr>
            <a:grpSpLocks noChangeAspect="1"/>
          </p:cNvGrpSpPr>
          <p:nvPr/>
        </p:nvGrpSpPr>
        <p:grpSpPr>
          <a:xfrm>
            <a:off x="4426393" y="1463400"/>
            <a:ext cx="2705590" cy="2245260"/>
            <a:chOff x="3760742" y="1614568"/>
            <a:chExt cx="3005652" cy="2360503"/>
          </a:xfrm>
          <a:solidFill>
            <a:srgbClr val="00B050">
              <a:alpha val="50000"/>
            </a:srgbClr>
          </a:solidFill>
        </p:grpSpPr>
        <p:sp>
          <p:nvSpPr>
            <p:cNvPr id="10" name="Oval 9">
              <a:extLst>
                <a:ext uri="{FF2B5EF4-FFF2-40B4-BE49-F238E27FC236}">
                  <a16:creationId xmlns:a16="http://schemas.microsoft.com/office/drawing/2014/main" id="{CDFCC863-FB88-7417-7B0C-3626935C424D}"/>
                </a:ext>
              </a:extLst>
            </p:cNvPr>
            <p:cNvSpPr/>
            <p:nvPr/>
          </p:nvSpPr>
          <p:spPr>
            <a:xfrm>
              <a:off x="3760742" y="1614568"/>
              <a:ext cx="3005652" cy="2360503"/>
            </a:xfrm>
            <a:prstGeom prst="ellipse">
              <a:avLst/>
            </a:prstGeom>
            <a:grpFill/>
            <a:ln w="25400" cap="flat" cmpd="sng" algn="ctr">
              <a:noFill/>
              <a:prstDash val="solid"/>
            </a:ln>
            <a:effectLst/>
          </p:spPr>
        </p:sp>
        <p:sp>
          <p:nvSpPr>
            <p:cNvPr id="11" name="Oval 6">
              <a:extLst>
                <a:ext uri="{FF2B5EF4-FFF2-40B4-BE49-F238E27FC236}">
                  <a16:creationId xmlns:a16="http://schemas.microsoft.com/office/drawing/2014/main" id="{996781E7-105A-0E9A-8D3C-A5EAF335B0B3}"/>
                </a:ext>
              </a:extLst>
            </p:cNvPr>
            <p:cNvSpPr txBox="1"/>
            <p:nvPr/>
          </p:nvSpPr>
          <p:spPr>
            <a:xfrm>
              <a:off x="4356986" y="2032721"/>
              <a:ext cx="1713436" cy="134049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Land and agriculture system</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2" name="TextBox 11">
            <a:extLst>
              <a:ext uri="{FF2B5EF4-FFF2-40B4-BE49-F238E27FC236}">
                <a16:creationId xmlns:a16="http://schemas.microsoft.com/office/drawing/2014/main" id="{3A950EFF-2BC5-6193-FE34-488492C9D0EA}"/>
              </a:ext>
            </a:extLst>
          </p:cNvPr>
          <p:cNvSpPr txBox="1">
            <a:spLocks noChangeAspect="1"/>
          </p:cNvSpPr>
          <p:nvPr/>
        </p:nvSpPr>
        <p:spPr>
          <a:xfrm>
            <a:off x="1075042" y="5410593"/>
            <a:ext cx="84688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022872" algn="l"/>
              </a:tabLst>
              <a:defRPr/>
            </a:pPr>
            <a:r>
              <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Energy for: water processing and treatment,  water pumping, and desalination</a:t>
            </a:r>
          </a:p>
          <a:p>
            <a:pPr marL="0" marR="0" lvl="0" indent="0" algn="ctr" defTabSz="914400" rtl="0" eaLnBrk="1" fontAlgn="auto" latinLnBrk="0" hangingPunct="1">
              <a:lnSpc>
                <a:spcPct val="100000"/>
              </a:lnSpc>
              <a:spcBef>
                <a:spcPts val="0"/>
              </a:spcBef>
              <a:spcAft>
                <a:spcPts val="0"/>
              </a:spcAft>
              <a:buClrTx/>
              <a:buSzTx/>
              <a:buFontTx/>
              <a:buNone/>
              <a:tabLst>
                <a:tab pos="2022872" algn="l"/>
              </a:tabLst>
              <a:defRPr/>
            </a:pPr>
            <a:r>
              <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Water for: hydropower, power plant cooling, and (bio-) fuel processing</a:t>
            </a:r>
            <a:endParaRPr kumimoji="0" lang="en-US" sz="2000" b="0" i="0" u="none" strike="noStrike" kern="1200" cap="none" spc="0" normalizeH="0" baseline="0" noProof="0" dirty="0">
              <a:ln>
                <a:noFill/>
              </a:ln>
              <a:solidFill>
                <a:srgbClr val="7F7F7F">
                  <a:lumMod val="50000"/>
                </a:srgbClr>
              </a:solidFill>
              <a:effectLst/>
              <a:uLnTx/>
              <a:uFillTx/>
              <a:latin typeface="Calibri" panose="020F0502020204030204" pitchFamily="34" charset="0"/>
              <a:ea typeface="+mn-ea"/>
              <a:cs typeface="Calibri" panose="020F0502020204030204" pitchFamily="34" charset="0"/>
            </a:endParaRPr>
          </a:p>
        </p:txBody>
      </p:sp>
      <p:cxnSp>
        <p:nvCxnSpPr>
          <p:cNvPr id="13" name="Straight Connector 12">
            <a:extLst>
              <a:ext uri="{FF2B5EF4-FFF2-40B4-BE49-F238E27FC236}">
                <a16:creationId xmlns:a16="http://schemas.microsoft.com/office/drawing/2014/main" id="{185BF673-AEBA-C3A5-5F32-0774C8384D24}"/>
              </a:ext>
            </a:extLst>
          </p:cNvPr>
          <p:cNvCxnSpPr>
            <a:cxnSpLocks noChangeAspect="1"/>
          </p:cNvCxnSpPr>
          <p:nvPr/>
        </p:nvCxnSpPr>
        <p:spPr>
          <a:xfrm flipV="1">
            <a:off x="5417125" y="4003777"/>
            <a:ext cx="84467" cy="1284778"/>
          </a:xfrm>
          <a:prstGeom prst="line">
            <a:avLst/>
          </a:prstGeom>
          <a:noFill/>
          <a:ln w="9525" cap="flat" cmpd="sng" algn="ctr">
            <a:solidFill>
              <a:srgbClr val="002060"/>
            </a:solidFill>
            <a:prstDash val="solid"/>
          </a:ln>
          <a:effectLst/>
        </p:spPr>
      </p:cxnSp>
      <p:grpSp>
        <p:nvGrpSpPr>
          <p:cNvPr id="14" name="Group 13">
            <a:extLst>
              <a:ext uri="{FF2B5EF4-FFF2-40B4-BE49-F238E27FC236}">
                <a16:creationId xmlns:a16="http://schemas.microsoft.com/office/drawing/2014/main" id="{DC971F69-7C1D-E91A-FA5A-31266D1E8153}"/>
              </a:ext>
            </a:extLst>
          </p:cNvPr>
          <p:cNvGrpSpPr>
            <a:grpSpLocks noChangeAspect="1"/>
          </p:cNvGrpSpPr>
          <p:nvPr/>
        </p:nvGrpSpPr>
        <p:grpSpPr>
          <a:xfrm>
            <a:off x="3486873" y="2923822"/>
            <a:ext cx="2245260" cy="2245260"/>
            <a:chOff x="2295545" y="295942"/>
            <a:chExt cx="2976240" cy="2360503"/>
          </a:xfrm>
          <a:solidFill>
            <a:srgbClr val="EA4425">
              <a:lumMod val="75000"/>
              <a:alpha val="50000"/>
            </a:srgbClr>
          </a:solidFill>
        </p:grpSpPr>
        <p:sp>
          <p:nvSpPr>
            <p:cNvPr id="15" name="Oval 14">
              <a:extLst>
                <a:ext uri="{FF2B5EF4-FFF2-40B4-BE49-F238E27FC236}">
                  <a16:creationId xmlns:a16="http://schemas.microsoft.com/office/drawing/2014/main" id="{9239AEB6-DFB8-904B-A653-B7001E16EC93}"/>
                </a:ext>
              </a:extLst>
            </p:cNvPr>
            <p:cNvSpPr/>
            <p:nvPr/>
          </p:nvSpPr>
          <p:spPr>
            <a:xfrm>
              <a:off x="2295545" y="295942"/>
              <a:ext cx="2976240" cy="2360503"/>
            </a:xfrm>
            <a:prstGeom prst="ellipse">
              <a:avLst/>
            </a:prstGeom>
            <a:grpFill/>
            <a:ln w="25400" cap="flat" cmpd="sng" algn="ctr">
              <a:noFill/>
              <a:prstDash val="solid"/>
            </a:ln>
            <a:effectLst/>
          </p:spPr>
        </p:sp>
        <p:sp>
          <p:nvSpPr>
            <p:cNvPr id="16" name="Oval 4">
              <a:extLst>
                <a:ext uri="{FF2B5EF4-FFF2-40B4-BE49-F238E27FC236}">
                  <a16:creationId xmlns:a16="http://schemas.microsoft.com/office/drawing/2014/main" id="{B5832E2A-305C-E4BE-FB0F-BF04B6CC3075}"/>
                </a:ext>
              </a:extLst>
            </p:cNvPr>
            <p:cNvSpPr txBox="1"/>
            <p:nvPr/>
          </p:nvSpPr>
          <p:spPr>
            <a:xfrm>
              <a:off x="2695101" y="853938"/>
              <a:ext cx="2004777" cy="124451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Energy system</a:t>
              </a:r>
              <a:endParaRPr kumimoji="0" lang="en-US" sz="28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7" name="TextBox 16">
            <a:extLst>
              <a:ext uri="{FF2B5EF4-FFF2-40B4-BE49-F238E27FC236}">
                <a16:creationId xmlns:a16="http://schemas.microsoft.com/office/drawing/2014/main" id="{45B27C33-CE76-F649-97FE-A11B1F00AE5B}"/>
              </a:ext>
            </a:extLst>
          </p:cNvPr>
          <p:cNvSpPr txBox="1">
            <a:spLocks noChangeAspect="1"/>
          </p:cNvSpPr>
          <p:nvPr/>
        </p:nvSpPr>
        <p:spPr>
          <a:xfrm>
            <a:off x="7521667" y="474646"/>
            <a:ext cx="25992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Water-land interactions in the hydrological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Water needs for food, feed, fuel and fibre crops (rain-fed and irrigated)</a:t>
            </a:r>
          </a:p>
        </p:txBody>
      </p:sp>
      <p:cxnSp>
        <p:nvCxnSpPr>
          <p:cNvPr id="18" name="Straight Connector 17">
            <a:extLst>
              <a:ext uri="{FF2B5EF4-FFF2-40B4-BE49-F238E27FC236}">
                <a16:creationId xmlns:a16="http://schemas.microsoft.com/office/drawing/2014/main" id="{9DE20298-CF3A-D74B-81D4-AC4AE21FC247}"/>
              </a:ext>
            </a:extLst>
          </p:cNvPr>
          <p:cNvCxnSpPr>
            <a:cxnSpLocks noChangeAspect="1"/>
          </p:cNvCxnSpPr>
          <p:nvPr/>
        </p:nvCxnSpPr>
        <p:spPr>
          <a:xfrm flipH="1">
            <a:off x="6067740" y="2566027"/>
            <a:ext cx="1421619" cy="714473"/>
          </a:xfrm>
          <a:prstGeom prst="line">
            <a:avLst/>
          </a:prstGeom>
          <a:noFill/>
          <a:ln w="9525" cap="flat" cmpd="sng" algn="ctr">
            <a:solidFill>
              <a:srgbClr val="002060"/>
            </a:solidFill>
            <a:prstDash val="solid"/>
          </a:ln>
          <a:effectLst/>
        </p:spPr>
      </p:cxnSp>
      <p:sp>
        <p:nvSpPr>
          <p:cNvPr id="19" name="TextBox 18">
            <a:extLst>
              <a:ext uri="{FF2B5EF4-FFF2-40B4-BE49-F238E27FC236}">
                <a16:creationId xmlns:a16="http://schemas.microsoft.com/office/drawing/2014/main" id="{D971FAF0-563F-98AF-CD08-DA18CDED5D67}"/>
              </a:ext>
            </a:extLst>
          </p:cNvPr>
          <p:cNvSpPr txBox="1">
            <a:spLocks noChangeAspect="1"/>
          </p:cNvSpPr>
          <p:nvPr/>
        </p:nvSpPr>
        <p:spPr>
          <a:xfrm>
            <a:off x="809026" y="1083825"/>
            <a:ext cx="270559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Biomass for biofuel production and other energy uses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Energy required for field preparation and harvest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Energy for production of fertilizer, pesticides and other agricultural inputs</a:t>
            </a:r>
          </a:p>
        </p:txBody>
      </p:sp>
      <p:cxnSp>
        <p:nvCxnSpPr>
          <p:cNvPr id="20" name="Straight Connector 19">
            <a:extLst>
              <a:ext uri="{FF2B5EF4-FFF2-40B4-BE49-F238E27FC236}">
                <a16:creationId xmlns:a16="http://schemas.microsoft.com/office/drawing/2014/main" id="{FB762DBE-24A7-6FB6-C459-D2BC76B15E7E}"/>
              </a:ext>
            </a:extLst>
          </p:cNvPr>
          <p:cNvCxnSpPr>
            <a:cxnSpLocks noChangeAspect="1"/>
          </p:cNvCxnSpPr>
          <p:nvPr/>
        </p:nvCxnSpPr>
        <p:spPr>
          <a:xfrm>
            <a:off x="4083239" y="2515552"/>
            <a:ext cx="913627" cy="744089"/>
          </a:xfrm>
          <a:prstGeom prst="line">
            <a:avLst/>
          </a:prstGeom>
          <a:noFill/>
          <a:ln w="9525" cap="flat" cmpd="sng" algn="ctr">
            <a:solidFill>
              <a:srgbClr val="002060"/>
            </a:solidFill>
            <a:prstDash val="solid"/>
          </a:ln>
          <a:effectLst/>
        </p:spPr>
      </p:cxnSp>
      <p:sp>
        <p:nvSpPr>
          <p:cNvPr id="21" name="Rounded Rectangle 12">
            <a:extLst>
              <a:ext uri="{FF2B5EF4-FFF2-40B4-BE49-F238E27FC236}">
                <a16:creationId xmlns:a16="http://schemas.microsoft.com/office/drawing/2014/main" id="{A5EAE79D-BD1A-6E07-A01D-D1C7AEF5AB8D}"/>
              </a:ext>
            </a:extLst>
          </p:cNvPr>
          <p:cNvSpPr>
            <a:spLocks noChangeAspect="1"/>
          </p:cNvSpPr>
          <p:nvPr/>
        </p:nvSpPr>
        <p:spPr>
          <a:xfrm>
            <a:off x="10625627" y="2621300"/>
            <a:ext cx="922438" cy="2833618"/>
          </a:xfrm>
          <a:prstGeom prst="roundRect">
            <a:avLst/>
          </a:prstGeom>
          <a:solidFill>
            <a:srgbClr val="FFC000">
              <a:alpha val="50000"/>
            </a:srgbClr>
          </a:solidFill>
          <a:ln w="25400" cap="flat" cmpd="sng" algn="ctr">
            <a:solidFill>
              <a:srgbClr val="FFC000"/>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Climate</a:t>
            </a:r>
          </a:p>
        </p:txBody>
      </p:sp>
      <p:sp>
        <p:nvSpPr>
          <p:cNvPr id="22" name="Right Arrow 3">
            <a:extLst>
              <a:ext uri="{FF2B5EF4-FFF2-40B4-BE49-F238E27FC236}">
                <a16:creationId xmlns:a16="http://schemas.microsoft.com/office/drawing/2014/main" id="{74DF84DA-BBE5-8AA6-845A-E189FA171284}"/>
              </a:ext>
            </a:extLst>
          </p:cNvPr>
          <p:cNvSpPr>
            <a:spLocks noChangeAspect="1"/>
          </p:cNvSpPr>
          <p:nvPr/>
        </p:nvSpPr>
        <p:spPr>
          <a:xfrm>
            <a:off x="8417602" y="2977217"/>
            <a:ext cx="2003956"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 name="Right Arrow 18">
            <a:extLst>
              <a:ext uri="{FF2B5EF4-FFF2-40B4-BE49-F238E27FC236}">
                <a16:creationId xmlns:a16="http://schemas.microsoft.com/office/drawing/2014/main" id="{D4B602B2-6D0D-AEFF-17DE-E9210B99E212}"/>
              </a:ext>
            </a:extLst>
          </p:cNvPr>
          <p:cNvSpPr>
            <a:spLocks noChangeAspect="1"/>
          </p:cNvSpPr>
          <p:nvPr/>
        </p:nvSpPr>
        <p:spPr>
          <a:xfrm rot="10800000">
            <a:off x="8361637" y="4081003"/>
            <a:ext cx="2029682"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13407E40-2BED-890F-187A-B206E6943DC4}"/>
              </a:ext>
            </a:extLst>
          </p:cNvPr>
          <p:cNvSpPr txBox="1">
            <a:spLocks noChangeAspect="1"/>
          </p:cNvSpPr>
          <p:nvPr/>
        </p:nvSpPr>
        <p:spPr>
          <a:xfrm>
            <a:off x="8469139" y="3336711"/>
            <a:ext cx="19008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GHG emissions</a:t>
            </a:r>
          </a:p>
        </p:txBody>
      </p:sp>
      <p:sp>
        <p:nvSpPr>
          <p:cNvPr id="25" name="TextBox 24">
            <a:extLst>
              <a:ext uri="{FF2B5EF4-FFF2-40B4-BE49-F238E27FC236}">
                <a16:creationId xmlns:a16="http://schemas.microsoft.com/office/drawing/2014/main" id="{C3529297-9045-90C1-FAA7-13CBBBF01000}"/>
              </a:ext>
            </a:extLst>
          </p:cNvPr>
          <p:cNvSpPr txBox="1">
            <a:spLocks noChangeAspect="1"/>
          </p:cNvSpPr>
          <p:nvPr/>
        </p:nvSpPr>
        <p:spPr>
          <a:xfrm>
            <a:off x="8803042" y="4324279"/>
            <a:ext cx="2003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Precipitation, temperature</a:t>
            </a:r>
          </a:p>
        </p:txBody>
      </p:sp>
      <p:pic>
        <p:nvPicPr>
          <p:cNvPr id="2" name="Graphic 5">
            <a:extLst>
              <a:ext uri="{FF2B5EF4-FFF2-40B4-BE49-F238E27FC236}">
                <a16:creationId xmlns:a16="http://schemas.microsoft.com/office/drawing/2014/main" id="{67BB84A6-9D7A-7348-E8FA-5B40C87D57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639" y="6507830"/>
            <a:ext cx="1616721" cy="293062"/>
          </a:xfrm>
          <a:prstGeom prst="rect">
            <a:avLst/>
          </a:prstGeom>
        </p:spPr>
      </p:pic>
      <p:sp>
        <p:nvSpPr>
          <p:cNvPr id="3" name="Slide Number Placeholder 2">
            <a:extLst>
              <a:ext uri="{FF2B5EF4-FFF2-40B4-BE49-F238E27FC236}">
                <a16:creationId xmlns:a16="http://schemas.microsoft.com/office/drawing/2014/main" id="{894CB9F5-56F2-6560-51DB-DB32981A5DFA}"/>
              </a:ext>
            </a:extLst>
          </p:cNvPr>
          <p:cNvSpPr>
            <a:spLocks noGrp="1"/>
          </p:cNvSpPr>
          <p:nvPr>
            <p:ph type="sldNum" sz="quarter" idx="12"/>
          </p:nvPr>
        </p:nvSpPr>
        <p:spPr/>
        <p:txBody>
          <a:bodyPr/>
          <a:lstStyle/>
          <a:p>
            <a:fld id="{E710C67E-D2E4-4889-8E9F-FD5B8614B906}" type="slidenum">
              <a:rPr lang="en-US" smtClean="0"/>
              <a:t>4</a:t>
            </a:fld>
            <a:endParaRPr lang="en-US"/>
          </a:p>
        </p:txBody>
      </p:sp>
    </p:spTree>
    <p:extLst>
      <p:ext uri="{BB962C8B-B14F-4D97-AF65-F5344CB8AC3E}">
        <p14:creationId xmlns:p14="http://schemas.microsoft.com/office/powerpoint/2010/main" val="16153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P spid="21" grpId="0" animBg="1"/>
      <p:bldP spid="22" grpId="0" animBg="1"/>
      <p:bldP spid="23" grpId="0" animBg="1"/>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68DE18-AB23-427D-9D16-FB6D405FA98F}"/>
              </a:ext>
            </a:extLst>
          </p:cNvPr>
          <p:cNvGrpSpPr/>
          <p:nvPr/>
        </p:nvGrpSpPr>
        <p:grpSpPr>
          <a:xfrm>
            <a:off x="-9312" y="15540"/>
            <a:ext cx="12201312" cy="6868484"/>
            <a:chOff x="-9312" y="-5242"/>
            <a:chExt cx="12201312" cy="6868484"/>
          </a:xfrm>
        </p:grpSpPr>
        <p:pic>
          <p:nvPicPr>
            <p:cNvPr id="14" name="Picture 13">
              <a:extLst>
                <a:ext uri="{FF2B5EF4-FFF2-40B4-BE49-F238E27FC236}">
                  <a16:creationId xmlns:a16="http://schemas.microsoft.com/office/drawing/2014/main" id="{1B9697E2-EEE3-484D-A5F1-3BA85BCE2746}"/>
                </a:ext>
              </a:extLst>
            </p:cNvPr>
            <p:cNvPicPr>
              <a:picLocks noChangeAspect="1"/>
            </p:cNvPicPr>
            <p:nvPr/>
          </p:nvPicPr>
          <p:blipFill rotWithShape="1">
            <a:blip r:embed="rId3">
              <a:extLst>
                <a:ext uri="{28A0092B-C50C-407E-A947-70E740481C1C}">
                  <a14:useLocalDpi xmlns:a14="http://schemas.microsoft.com/office/drawing/2010/main" val="0"/>
                </a:ext>
              </a:extLst>
            </a:blip>
            <a:srcRect l="1899" t="7292" b="3494"/>
            <a:stretch/>
          </p:blipFill>
          <p:spPr>
            <a:xfrm>
              <a:off x="-9312" y="-5242"/>
              <a:ext cx="12201312" cy="6868484"/>
            </a:xfrm>
            <a:prstGeom prst="rect">
              <a:avLst/>
            </a:prstGeom>
          </p:spPr>
        </p:pic>
        <p:sp>
          <p:nvSpPr>
            <p:cNvPr id="2" name="TextBox 1">
              <a:extLst>
                <a:ext uri="{FF2B5EF4-FFF2-40B4-BE49-F238E27FC236}">
                  <a16:creationId xmlns:a16="http://schemas.microsoft.com/office/drawing/2014/main" id="{3C3D9F06-9E68-4223-B766-1669CC453D11}"/>
                </a:ext>
              </a:extLst>
            </p:cNvPr>
            <p:cNvSpPr txBox="1"/>
            <p:nvPr/>
          </p:nvSpPr>
          <p:spPr>
            <a:xfrm>
              <a:off x="1536699" y="6337300"/>
              <a:ext cx="5343072"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1500" b="1" i="0" u="none" strike="noStrike" kern="1200" cap="none" spc="-5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grpSp>
      <p:pic>
        <p:nvPicPr>
          <p:cNvPr id="8" name="Picture 3" descr="image001">
            <a:extLst>
              <a:ext uri="{FF2B5EF4-FFF2-40B4-BE49-F238E27FC236}">
                <a16:creationId xmlns:a16="http://schemas.microsoft.com/office/drawing/2014/main" id="{41337943-D259-4C57-B1D3-63D135153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925" y="1432826"/>
            <a:ext cx="5631077" cy="385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8C1C8D7-0DEA-4A6C-8261-C6F9D74967DC}"/>
              </a:ext>
            </a:extLst>
          </p:cNvPr>
          <p:cNvSpPr txBox="1"/>
          <p:nvPr/>
        </p:nvSpPr>
        <p:spPr>
          <a:xfrm>
            <a:off x="480767" y="819917"/>
            <a:ext cx="11151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Institutional coherence as a precondition for policy coherence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070B861E-66B6-4EAE-826B-0BAFF42112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837" y="94144"/>
            <a:ext cx="2719724" cy="493002"/>
          </a:xfrm>
          <a:prstGeom prst="rect">
            <a:avLst/>
          </a:prstGeom>
        </p:spPr>
      </p:pic>
      <p:sp>
        <p:nvSpPr>
          <p:cNvPr id="15" name="Rectangle 14">
            <a:extLst>
              <a:ext uri="{FF2B5EF4-FFF2-40B4-BE49-F238E27FC236}">
                <a16:creationId xmlns:a16="http://schemas.microsoft.com/office/drawing/2014/main" id="{6C788D22-89B5-4682-919D-F9D2724597EC}"/>
              </a:ext>
            </a:extLst>
          </p:cNvPr>
          <p:cNvSpPr/>
          <p:nvPr/>
        </p:nvSpPr>
        <p:spPr>
          <a:xfrm>
            <a:off x="636234" y="2034402"/>
            <a:ext cx="5911781" cy="378565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Systematically identify relevant linkages across the sectors and domains and consider those linkages in design of policies;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Policies </a:t>
            </a:r>
            <a:r>
              <a:rPr lang="en-US" dirty="0">
                <a:solidFill>
                  <a:prstClr val="black"/>
                </a:solidFill>
                <a:latin typeface="Roboto" panose="02000000000000000000" pitchFamily="2" charset="0"/>
                <a:ea typeface="Roboto" panose="02000000000000000000" pitchFamily="2" charset="0"/>
              </a:rPr>
              <a:t>need to be</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consistent across sectors and  scales (from local to global);</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Engagement of relevant stakeholders in design, implementation, monitoring and evaluation; </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Adequate resources are provided for implementation at all levels and at all scales </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410368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3A49-A8AC-C94E-193D-7EF13162116E}"/>
              </a:ext>
            </a:extLst>
          </p:cNvPr>
          <p:cNvSpPr>
            <a:spLocks noGrp="1"/>
          </p:cNvSpPr>
          <p:nvPr>
            <p:ph type="title"/>
          </p:nvPr>
        </p:nvSpPr>
        <p:spPr/>
        <p:txBody>
          <a:bodyPr/>
          <a:lstStyle/>
          <a:p>
            <a:r>
              <a:rPr lang="en-US" dirty="0"/>
              <a:t>collaborations across Government</a:t>
            </a:r>
          </a:p>
        </p:txBody>
      </p:sp>
      <p:sp>
        <p:nvSpPr>
          <p:cNvPr id="3" name="Content Placeholder 2">
            <a:extLst>
              <a:ext uri="{FF2B5EF4-FFF2-40B4-BE49-F238E27FC236}">
                <a16:creationId xmlns:a16="http://schemas.microsoft.com/office/drawing/2014/main" id="{7A10075D-CEEA-3FF3-FD50-F0CB68B46B2E}"/>
              </a:ext>
            </a:extLst>
          </p:cNvPr>
          <p:cNvSpPr>
            <a:spLocks noGrp="1"/>
          </p:cNvSpPr>
          <p:nvPr>
            <p:ph idx="1"/>
          </p:nvPr>
        </p:nvSpPr>
        <p:spPr/>
        <p:txBody>
          <a:bodyPr>
            <a:noAutofit/>
          </a:bodyPr>
          <a:lstStyle/>
          <a:p>
            <a:pPr>
              <a:lnSpc>
                <a:spcPct val="107000"/>
              </a:lnSpc>
              <a:spcAft>
                <a:spcPts val="800"/>
              </a:spcAft>
            </a:pPr>
            <a:r>
              <a:rPr lang="en-US" sz="2400" dirty="0">
                <a:latin typeface="Calibri" panose="020F0502020204030204" pitchFamily="34" charset="0"/>
                <a:ea typeface="Calibri" panose="020F0502020204030204" pitchFamily="34" charset="0"/>
                <a:cs typeface="Arial" panose="020B0604020202020204" pitchFamily="34" charset="0"/>
              </a:rPr>
              <a:t>Example of Youth in NEET as outcome indicator and its </a:t>
            </a:r>
            <a:r>
              <a:rPr lang="en-US" sz="2400" dirty="0">
                <a:effectLst/>
                <a:latin typeface="Calibri" panose="020F0502020204030204" pitchFamily="34" charset="0"/>
                <a:ea typeface="Calibri" panose="020F0502020204030204" pitchFamily="34" charset="0"/>
                <a:cs typeface="Arial" panose="020B0604020202020204" pitchFamily="34" charset="0"/>
              </a:rPr>
              <a:t>causes of outcomes and consequences of outcomes</a:t>
            </a:r>
          </a:p>
          <a:p>
            <a:pPr>
              <a:lnSpc>
                <a:spcPct val="107000"/>
              </a:lnSpc>
              <a:spcAft>
                <a:spcPts val="800"/>
              </a:spcAft>
            </a:pPr>
            <a:endParaRPr lang="en-US" sz="24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US" sz="24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US" sz="2400" dirty="0">
              <a:latin typeface="Calibri" panose="020F0502020204030204" pitchFamily="34" charset="0"/>
              <a:ea typeface="Calibri" panose="020F0502020204030204" pitchFamily="34" charset="0"/>
              <a:cs typeface="Arial" panose="020B0604020202020204" pitchFamily="34" charset="0"/>
            </a:endParaRPr>
          </a:p>
          <a:p>
            <a:pPr algn="r">
              <a:buFontTx/>
              <a:buChar char="-"/>
            </a:pPr>
            <a:endParaRPr lang="en-US" sz="2400" dirty="0"/>
          </a:p>
        </p:txBody>
      </p:sp>
      <p:sp>
        <p:nvSpPr>
          <p:cNvPr id="4" name="Slide Number Placeholder 3">
            <a:extLst>
              <a:ext uri="{FF2B5EF4-FFF2-40B4-BE49-F238E27FC236}">
                <a16:creationId xmlns:a16="http://schemas.microsoft.com/office/drawing/2014/main" id="{FAFA2B28-FB71-D736-D5CD-2DBE67632C2F}"/>
              </a:ext>
            </a:extLst>
          </p:cNvPr>
          <p:cNvSpPr>
            <a:spLocks noGrp="1"/>
          </p:cNvSpPr>
          <p:nvPr>
            <p:ph type="sldNum" sz="quarter" idx="12"/>
          </p:nvPr>
        </p:nvSpPr>
        <p:spPr/>
        <p:txBody>
          <a:bodyPr/>
          <a:lstStyle/>
          <a:p>
            <a:fld id="{EBABDAC6-0689-487F-BFC8-5AAB7226D44C}" type="slidenum">
              <a:rPr lang="en-US" smtClean="0"/>
              <a:t>6</a:t>
            </a:fld>
            <a:endParaRPr lang="en-US" dirty="0"/>
          </a:p>
        </p:txBody>
      </p:sp>
      <p:sp>
        <p:nvSpPr>
          <p:cNvPr id="5" name="Rectangle 4">
            <a:extLst>
              <a:ext uri="{FF2B5EF4-FFF2-40B4-BE49-F238E27FC236}">
                <a16:creationId xmlns:a16="http://schemas.microsoft.com/office/drawing/2014/main" id="{BA45F479-2F02-83FD-88B6-F4AB99D565E0}"/>
              </a:ext>
            </a:extLst>
          </p:cNvPr>
          <p:cNvSpPr/>
          <p:nvPr/>
        </p:nvSpPr>
        <p:spPr>
          <a:xfrm>
            <a:off x="3823251" y="3074498"/>
            <a:ext cx="1275523" cy="742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Youth NEET</a:t>
            </a:r>
            <a:endParaRPr lang="en-CH" dirty="0"/>
          </a:p>
        </p:txBody>
      </p:sp>
      <p:cxnSp>
        <p:nvCxnSpPr>
          <p:cNvPr id="7" name="Straight Arrow Connector 6">
            <a:extLst>
              <a:ext uri="{FF2B5EF4-FFF2-40B4-BE49-F238E27FC236}">
                <a16:creationId xmlns:a16="http://schemas.microsoft.com/office/drawing/2014/main" id="{5F6C57BD-94BE-3BF2-3436-7A382BB8F264}"/>
              </a:ext>
            </a:extLst>
          </p:cNvPr>
          <p:cNvCxnSpPr>
            <a:cxnSpLocks/>
          </p:cNvCxnSpPr>
          <p:nvPr/>
        </p:nvCxnSpPr>
        <p:spPr>
          <a:xfrm>
            <a:off x="3061252" y="3445562"/>
            <a:ext cx="6493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F67C693-266F-1D7D-DE1F-9B5D375BFA6C}"/>
              </a:ext>
            </a:extLst>
          </p:cNvPr>
          <p:cNvSpPr/>
          <p:nvPr/>
        </p:nvSpPr>
        <p:spPr>
          <a:xfrm>
            <a:off x="1033670" y="3074503"/>
            <a:ext cx="1828800" cy="74212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Mismatch in skills &amp; market needs</a:t>
            </a:r>
            <a:endParaRPr lang="en-CH" dirty="0"/>
          </a:p>
        </p:txBody>
      </p:sp>
      <p:sp>
        <p:nvSpPr>
          <p:cNvPr id="10" name="Rectangle 9">
            <a:extLst>
              <a:ext uri="{FF2B5EF4-FFF2-40B4-BE49-F238E27FC236}">
                <a16:creationId xmlns:a16="http://schemas.microsoft.com/office/drawing/2014/main" id="{9FF4F953-006C-F1B4-1A37-9A8841FC69B9}"/>
              </a:ext>
            </a:extLst>
          </p:cNvPr>
          <p:cNvSpPr/>
          <p:nvPr/>
        </p:nvSpPr>
        <p:spPr>
          <a:xfrm>
            <a:off x="6109255" y="3074497"/>
            <a:ext cx="1828800" cy="74212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Harmful use of alcohol</a:t>
            </a:r>
            <a:endParaRPr lang="en-CH" dirty="0"/>
          </a:p>
        </p:txBody>
      </p:sp>
      <p:cxnSp>
        <p:nvCxnSpPr>
          <p:cNvPr id="11" name="Straight Arrow Connector 10">
            <a:extLst>
              <a:ext uri="{FF2B5EF4-FFF2-40B4-BE49-F238E27FC236}">
                <a16:creationId xmlns:a16="http://schemas.microsoft.com/office/drawing/2014/main" id="{4AC45BFB-0096-04D4-2EB3-E719325F19BB}"/>
              </a:ext>
            </a:extLst>
          </p:cNvPr>
          <p:cNvCxnSpPr>
            <a:cxnSpLocks/>
          </p:cNvCxnSpPr>
          <p:nvPr/>
        </p:nvCxnSpPr>
        <p:spPr>
          <a:xfrm>
            <a:off x="5314122" y="3445558"/>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19F615E-EE1F-A3CD-9A8B-8CF1D3FA7231}"/>
              </a:ext>
            </a:extLst>
          </p:cNvPr>
          <p:cNvSpPr/>
          <p:nvPr/>
        </p:nvSpPr>
        <p:spPr>
          <a:xfrm>
            <a:off x="8835884" y="3074499"/>
            <a:ext cx="2355574" cy="74212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Mortality rate due to NCDs, road accidents</a:t>
            </a:r>
            <a:endParaRPr lang="en-CH" dirty="0"/>
          </a:p>
        </p:txBody>
      </p:sp>
      <p:sp>
        <p:nvSpPr>
          <p:cNvPr id="16" name="TextBox 15">
            <a:extLst>
              <a:ext uri="{FF2B5EF4-FFF2-40B4-BE49-F238E27FC236}">
                <a16:creationId xmlns:a16="http://schemas.microsoft.com/office/drawing/2014/main" id="{F6D63146-4FD1-9C11-8BB3-E814522147AB}"/>
              </a:ext>
            </a:extLst>
          </p:cNvPr>
          <p:cNvSpPr txBox="1"/>
          <p:nvPr/>
        </p:nvSpPr>
        <p:spPr>
          <a:xfrm>
            <a:off x="1015081" y="3816618"/>
            <a:ext cx="1781129" cy="307777"/>
          </a:xfrm>
          <a:prstGeom prst="rect">
            <a:avLst/>
          </a:prstGeom>
          <a:noFill/>
        </p:spPr>
        <p:txBody>
          <a:bodyPr wrap="none" rtlCol="0">
            <a:spAutoFit/>
          </a:bodyPr>
          <a:lstStyle/>
          <a:p>
            <a:r>
              <a:rPr lang="en-US" sz="1400" b="1" dirty="0">
                <a:solidFill>
                  <a:srgbClr val="FF0000"/>
                </a:solidFill>
              </a:rPr>
              <a:t>Ministry of Education</a:t>
            </a:r>
            <a:endParaRPr lang="en-CH" sz="1400" b="1" dirty="0">
              <a:solidFill>
                <a:srgbClr val="FF0000"/>
              </a:solidFill>
            </a:endParaRPr>
          </a:p>
        </p:txBody>
      </p:sp>
      <p:sp>
        <p:nvSpPr>
          <p:cNvPr id="17" name="TextBox 16">
            <a:extLst>
              <a:ext uri="{FF2B5EF4-FFF2-40B4-BE49-F238E27FC236}">
                <a16:creationId xmlns:a16="http://schemas.microsoft.com/office/drawing/2014/main" id="{C6A9E77F-F277-7A75-8EAB-A463D8417CE4}"/>
              </a:ext>
            </a:extLst>
          </p:cNvPr>
          <p:cNvSpPr txBox="1"/>
          <p:nvPr/>
        </p:nvSpPr>
        <p:spPr>
          <a:xfrm>
            <a:off x="3570447" y="3832840"/>
            <a:ext cx="1719189" cy="307777"/>
          </a:xfrm>
          <a:prstGeom prst="rect">
            <a:avLst/>
          </a:prstGeom>
          <a:noFill/>
        </p:spPr>
        <p:txBody>
          <a:bodyPr wrap="none" rtlCol="0">
            <a:spAutoFit/>
          </a:bodyPr>
          <a:lstStyle/>
          <a:p>
            <a:r>
              <a:rPr lang="en-US" sz="1400" b="1" dirty="0">
                <a:solidFill>
                  <a:srgbClr val="FF0000"/>
                </a:solidFill>
              </a:rPr>
              <a:t>Ministry of Economy</a:t>
            </a:r>
            <a:endParaRPr lang="en-CH" sz="1400" b="1" dirty="0">
              <a:solidFill>
                <a:srgbClr val="FF0000"/>
              </a:solidFill>
            </a:endParaRPr>
          </a:p>
        </p:txBody>
      </p:sp>
      <p:sp>
        <p:nvSpPr>
          <p:cNvPr id="18" name="TextBox 17">
            <a:extLst>
              <a:ext uri="{FF2B5EF4-FFF2-40B4-BE49-F238E27FC236}">
                <a16:creationId xmlns:a16="http://schemas.microsoft.com/office/drawing/2014/main" id="{AF80C767-DE5E-32C0-3E73-80285A3F833B}"/>
              </a:ext>
            </a:extLst>
          </p:cNvPr>
          <p:cNvSpPr txBox="1"/>
          <p:nvPr/>
        </p:nvSpPr>
        <p:spPr>
          <a:xfrm>
            <a:off x="6106944" y="3816617"/>
            <a:ext cx="1537985" cy="307777"/>
          </a:xfrm>
          <a:prstGeom prst="rect">
            <a:avLst/>
          </a:prstGeom>
          <a:noFill/>
        </p:spPr>
        <p:txBody>
          <a:bodyPr wrap="none" rtlCol="0">
            <a:spAutoFit/>
          </a:bodyPr>
          <a:lstStyle/>
          <a:p>
            <a:r>
              <a:rPr lang="en-US" sz="1400" b="1" dirty="0">
                <a:solidFill>
                  <a:srgbClr val="FF0000"/>
                </a:solidFill>
              </a:rPr>
              <a:t>Ministry of Health</a:t>
            </a:r>
            <a:endParaRPr lang="en-CH" sz="1400" b="1" dirty="0">
              <a:solidFill>
                <a:srgbClr val="FF0000"/>
              </a:solidFill>
            </a:endParaRPr>
          </a:p>
        </p:txBody>
      </p:sp>
      <p:sp>
        <p:nvSpPr>
          <p:cNvPr id="19" name="TextBox 18">
            <a:extLst>
              <a:ext uri="{FF2B5EF4-FFF2-40B4-BE49-F238E27FC236}">
                <a16:creationId xmlns:a16="http://schemas.microsoft.com/office/drawing/2014/main" id="{5549960B-6C05-8FA6-92FB-28F6CCDC26F3}"/>
              </a:ext>
            </a:extLst>
          </p:cNvPr>
          <p:cNvSpPr txBox="1"/>
          <p:nvPr/>
        </p:nvSpPr>
        <p:spPr>
          <a:xfrm>
            <a:off x="9722853" y="3816616"/>
            <a:ext cx="2462982" cy="307777"/>
          </a:xfrm>
          <a:prstGeom prst="rect">
            <a:avLst/>
          </a:prstGeom>
          <a:noFill/>
        </p:spPr>
        <p:txBody>
          <a:bodyPr wrap="none" rtlCol="0">
            <a:spAutoFit/>
          </a:bodyPr>
          <a:lstStyle/>
          <a:p>
            <a:r>
              <a:rPr lang="en-US" sz="1400" b="1" dirty="0">
                <a:solidFill>
                  <a:srgbClr val="FF0000"/>
                </a:solidFill>
              </a:rPr>
              <a:t>Ministries of Justice, Transport</a:t>
            </a:r>
            <a:endParaRPr lang="en-CH" sz="1400" b="1" dirty="0">
              <a:solidFill>
                <a:srgbClr val="FF0000"/>
              </a:solidFill>
            </a:endParaRPr>
          </a:p>
        </p:txBody>
      </p:sp>
      <p:sp>
        <p:nvSpPr>
          <p:cNvPr id="20" name="TextBox 19">
            <a:extLst>
              <a:ext uri="{FF2B5EF4-FFF2-40B4-BE49-F238E27FC236}">
                <a16:creationId xmlns:a16="http://schemas.microsoft.com/office/drawing/2014/main" id="{29FC7168-72D0-BA29-1E0A-E0C5F6B90D58}"/>
              </a:ext>
            </a:extLst>
          </p:cNvPr>
          <p:cNvSpPr txBox="1"/>
          <p:nvPr/>
        </p:nvSpPr>
        <p:spPr>
          <a:xfrm>
            <a:off x="8196649" y="3819026"/>
            <a:ext cx="1537985" cy="307777"/>
          </a:xfrm>
          <a:prstGeom prst="rect">
            <a:avLst/>
          </a:prstGeom>
          <a:noFill/>
        </p:spPr>
        <p:txBody>
          <a:bodyPr wrap="none" rtlCol="0">
            <a:spAutoFit/>
          </a:bodyPr>
          <a:lstStyle/>
          <a:p>
            <a:r>
              <a:rPr lang="en-US" sz="1400" b="1" dirty="0">
                <a:solidFill>
                  <a:srgbClr val="FF0000"/>
                </a:solidFill>
              </a:rPr>
              <a:t>Ministry of Health</a:t>
            </a:r>
            <a:endParaRPr lang="en-CH" sz="1400" b="1" dirty="0">
              <a:solidFill>
                <a:srgbClr val="FF0000"/>
              </a:solidFill>
            </a:endParaRPr>
          </a:p>
        </p:txBody>
      </p:sp>
      <p:cxnSp>
        <p:nvCxnSpPr>
          <p:cNvPr id="21" name="Straight Arrow Connector 20">
            <a:extLst>
              <a:ext uri="{FF2B5EF4-FFF2-40B4-BE49-F238E27FC236}">
                <a16:creationId xmlns:a16="http://schemas.microsoft.com/office/drawing/2014/main" id="{FDA5EC88-5CFD-5802-2E55-12442682060B}"/>
              </a:ext>
            </a:extLst>
          </p:cNvPr>
          <p:cNvCxnSpPr>
            <a:cxnSpLocks/>
          </p:cNvCxnSpPr>
          <p:nvPr/>
        </p:nvCxnSpPr>
        <p:spPr>
          <a:xfrm>
            <a:off x="8001000" y="34290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F7D30A0-E47F-52F7-0DC1-2E589DAB74C2}"/>
              </a:ext>
            </a:extLst>
          </p:cNvPr>
          <p:cNvSpPr txBox="1"/>
          <p:nvPr/>
        </p:nvSpPr>
        <p:spPr>
          <a:xfrm>
            <a:off x="9266696" y="2346436"/>
            <a:ext cx="2503121" cy="369332"/>
          </a:xfrm>
          <a:prstGeom prst="rect">
            <a:avLst/>
          </a:prstGeom>
          <a:noFill/>
        </p:spPr>
        <p:txBody>
          <a:bodyPr wrap="none" rtlCol="0">
            <a:spAutoFit/>
          </a:bodyPr>
          <a:lstStyle/>
          <a:p>
            <a:r>
              <a:rPr lang="en-US" dirty="0">
                <a:solidFill>
                  <a:srgbClr val="FF0000"/>
                </a:solidFill>
              </a:rPr>
              <a:t>Example from Seychelles</a:t>
            </a:r>
            <a:endParaRPr lang="en-CH" dirty="0">
              <a:solidFill>
                <a:srgbClr val="FF0000"/>
              </a:solidFill>
            </a:endParaRPr>
          </a:p>
        </p:txBody>
      </p:sp>
      <p:pic>
        <p:nvPicPr>
          <p:cNvPr id="8" name="Graphic 5">
            <a:extLst>
              <a:ext uri="{FF2B5EF4-FFF2-40B4-BE49-F238E27FC236}">
                <a16:creationId xmlns:a16="http://schemas.microsoft.com/office/drawing/2014/main" id="{98D1A4AB-3FDA-414F-28D7-E44A8BF5DC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639" y="6507830"/>
            <a:ext cx="1616721" cy="293062"/>
          </a:xfrm>
          <a:prstGeom prst="rect">
            <a:avLst/>
          </a:prstGeom>
        </p:spPr>
      </p:pic>
    </p:spTree>
    <p:extLst>
      <p:ext uri="{BB962C8B-B14F-4D97-AF65-F5344CB8AC3E}">
        <p14:creationId xmlns:p14="http://schemas.microsoft.com/office/powerpoint/2010/main" val="298266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CE2FA-7202-479F-8097-6E94FC019F80}"/>
              </a:ext>
            </a:extLst>
          </p:cNvPr>
          <p:cNvSpPr>
            <a:spLocks noGrp="1"/>
          </p:cNvSpPr>
          <p:nvPr>
            <p:ph type="title"/>
          </p:nvPr>
        </p:nvSpPr>
        <p:spPr>
          <a:xfrm>
            <a:off x="1038224" y="771526"/>
            <a:ext cx="10696576" cy="660132"/>
          </a:xfrm>
        </p:spPr>
        <p:txBody>
          <a:bodyPr>
            <a:noAutofit/>
          </a:bodyPr>
          <a:lstStyle/>
          <a:p>
            <a:pPr>
              <a:buClrTx/>
              <a:defRPr/>
            </a:pPr>
            <a:r>
              <a:rPr lang="en-US" sz="2400" b="1" kern="1200" dirty="0">
                <a:solidFill>
                  <a:srgbClr val="242424"/>
                </a:solidFill>
                <a:latin typeface="Calibri" panose="020F0502020204030204" pitchFamily="34" charset="0"/>
                <a:ea typeface="等线" panose="02010600030101010101" pitchFamily="2" charset="-122"/>
                <a:cs typeface="+mn-cs"/>
              </a:rPr>
              <a:t>Incongruence btw organizational structure vs. </a:t>
            </a:r>
            <a:r>
              <a:rPr lang="en-US" sz="2400" b="1" kern="1200" dirty="0" err="1">
                <a:solidFill>
                  <a:srgbClr val="242424"/>
                </a:solidFill>
                <a:latin typeface="Calibri" panose="020F0502020204030204" pitchFamily="34" charset="0"/>
                <a:ea typeface="等线" panose="02010600030101010101" pitchFamily="2" charset="-122"/>
                <a:cs typeface="+mn-cs"/>
              </a:rPr>
              <a:t>interdependance</a:t>
            </a:r>
            <a:r>
              <a:rPr lang="en-US" sz="2400" b="1" kern="1200" dirty="0">
                <a:solidFill>
                  <a:srgbClr val="242424"/>
                </a:solidFill>
                <a:latin typeface="Calibri" panose="020F0502020204030204" pitchFamily="34" charset="0"/>
                <a:ea typeface="等线" panose="02010600030101010101" pitchFamily="2" charset="-122"/>
                <a:cs typeface="+mn-cs"/>
              </a:rPr>
              <a:t> of policy problems</a:t>
            </a:r>
          </a:p>
        </p:txBody>
      </p:sp>
      <p:sp>
        <p:nvSpPr>
          <p:cNvPr id="3" name="Text Placeholder 2">
            <a:extLst>
              <a:ext uri="{FF2B5EF4-FFF2-40B4-BE49-F238E27FC236}">
                <a16:creationId xmlns:a16="http://schemas.microsoft.com/office/drawing/2014/main" id="{4417D967-AAD2-4198-913F-B29C85E82F84}"/>
              </a:ext>
            </a:extLst>
          </p:cNvPr>
          <p:cNvSpPr>
            <a:spLocks noGrp="1"/>
          </p:cNvSpPr>
          <p:nvPr>
            <p:ph type="body" idx="1"/>
          </p:nvPr>
        </p:nvSpPr>
        <p:spPr>
          <a:xfrm>
            <a:off x="1151476" y="1921209"/>
            <a:ext cx="3739695" cy="493003"/>
          </a:xfrm>
        </p:spPr>
        <p:txBody>
          <a:bodyPr>
            <a:normAutofit fontScale="77500" lnSpcReduction="20000"/>
          </a:bodyPr>
          <a:lstStyle/>
          <a:p>
            <a:r>
              <a:rPr lang="en-US" sz="2000" dirty="0"/>
              <a:t>Interconnections btw policies</a:t>
            </a:r>
          </a:p>
        </p:txBody>
      </p:sp>
      <p:pic>
        <p:nvPicPr>
          <p:cNvPr id="7" name="image2.png">
            <a:extLst>
              <a:ext uri="{FF2B5EF4-FFF2-40B4-BE49-F238E27FC236}">
                <a16:creationId xmlns:a16="http://schemas.microsoft.com/office/drawing/2014/main" id="{2D8BCCAB-6D5E-446E-9F15-3476986A8FDB}"/>
              </a:ext>
            </a:extLst>
          </p:cNvPr>
          <p:cNvPicPr>
            <a:picLocks noGrp="1"/>
          </p:cNvPicPr>
          <p:nvPr>
            <p:ph sz="half" idx="2"/>
          </p:nvPr>
        </p:nvPicPr>
        <p:blipFill>
          <a:blip r:embed="rId3"/>
          <a:stretch>
            <a:fillRect/>
          </a:stretch>
        </p:blipFill>
        <p:spPr>
          <a:xfrm>
            <a:off x="1010682" y="2772186"/>
            <a:ext cx="4184650" cy="3087462"/>
          </a:xfrm>
          <a:prstGeom prst="rect">
            <a:avLst/>
          </a:prstGeom>
          <a:ln>
            <a:solidFill>
              <a:schemeClr val="tx1"/>
            </a:solidFill>
          </a:ln>
        </p:spPr>
      </p:pic>
      <p:sp>
        <p:nvSpPr>
          <p:cNvPr id="5" name="Text Placeholder 4">
            <a:extLst>
              <a:ext uri="{FF2B5EF4-FFF2-40B4-BE49-F238E27FC236}">
                <a16:creationId xmlns:a16="http://schemas.microsoft.com/office/drawing/2014/main" id="{3AE8CA47-FD8F-4714-A723-2D523267B7E3}"/>
              </a:ext>
            </a:extLst>
          </p:cNvPr>
          <p:cNvSpPr>
            <a:spLocks noGrp="1"/>
          </p:cNvSpPr>
          <p:nvPr>
            <p:ph type="body" sz="quarter" idx="3"/>
          </p:nvPr>
        </p:nvSpPr>
        <p:spPr>
          <a:xfrm>
            <a:off x="6887791" y="1837950"/>
            <a:ext cx="4094152" cy="576262"/>
          </a:xfrm>
        </p:spPr>
        <p:txBody>
          <a:bodyPr>
            <a:normAutofit fontScale="77500" lnSpcReduction="20000"/>
          </a:bodyPr>
          <a:lstStyle/>
          <a:p>
            <a:r>
              <a:rPr lang="en-US" sz="2000" dirty="0"/>
              <a:t>Policy formulation, planning &amp; implementation in bureaucracies</a:t>
            </a:r>
          </a:p>
        </p:txBody>
      </p:sp>
      <p:pic>
        <p:nvPicPr>
          <p:cNvPr id="1026" name="Picture 2" descr="5 Ways to Break Down Organizational Silos">
            <a:extLst>
              <a:ext uri="{FF2B5EF4-FFF2-40B4-BE49-F238E27FC236}">
                <a16:creationId xmlns:a16="http://schemas.microsoft.com/office/drawing/2014/main" id="{3D5EA07D-B0C0-4931-9272-BEFE4844240A}"/>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886452" y="2688044"/>
            <a:ext cx="4640199" cy="3171604"/>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Left-Right 10">
            <a:extLst>
              <a:ext uri="{FF2B5EF4-FFF2-40B4-BE49-F238E27FC236}">
                <a16:creationId xmlns:a16="http://schemas.microsoft.com/office/drawing/2014/main" id="{5D0EC16B-B394-48CE-BC3F-EFD28AE683FE}"/>
              </a:ext>
            </a:extLst>
          </p:cNvPr>
          <p:cNvSpPr/>
          <p:nvPr/>
        </p:nvSpPr>
        <p:spPr>
          <a:xfrm>
            <a:off x="5432816" y="3789214"/>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5">
            <a:extLst>
              <a:ext uri="{FF2B5EF4-FFF2-40B4-BE49-F238E27FC236}">
                <a16:creationId xmlns:a16="http://schemas.microsoft.com/office/drawing/2014/main" id="{5B1B6493-EEE4-390B-661E-8DD82A2E1B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639" y="6507830"/>
            <a:ext cx="1616721" cy="293062"/>
          </a:xfrm>
          <a:prstGeom prst="rect">
            <a:avLst/>
          </a:prstGeom>
        </p:spPr>
      </p:pic>
      <p:sp>
        <p:nvSpPr>
          <p:cNvPr id="8" name="Slide Number Placeholder 7">
            <a:extLst>
              <a:ext uri="{FF2B5EF4-FFF2-40B4-BE49-F238E27FC236}">
                <a16:creationId xmlns:a16="http://schemas.microsoft.com/office/drawing/2014/main" id="{961DB817-91F2-445E-EB46-2C42F6C8D3A5}"/>
              </a:ext>
            </a:extLst>
          </p:cNvPr>
          <p:cNvSpPr>
            <a:spLocks noGrp="1"/>
          </p:cNvSpPr>
          <p:nvPr>
            <p:ph type="sldNum" sz="quarter" idx="12"/>
          </p:nvPr>
        </p:nvSpPr>
        <p:spPr/>
        <p:txBody>
          <a:bodyPr/>
          <a:lstStyle/>
          <a:p>
            <a:fld id="{E710C67E-D2E4-4889-8E9F-FD5B8614B906}" type="slidenum">
              <a:rPr lang="en-US" smtClean="0"/>
              <a:t>7</a:t>
            </a:fld>
            <a:endParaRPr lang="en-US"/>
          </a:p>
        </p:txBody>
      </p:sp>
    </p:spTree>
    <p:extLst>
      <p:ext uri="{BB962C8B-B14F-4D97-AF65-F5344CB8AC3E}">
        <p14:creationId xmlns:p14="http://schemas.microsoft.com/office/powerpoint/2010/main" val="1374579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5">
            <a:extLst>
              <a:ext uri="{FF2B5EF4-FFF2-40B4-BE49-F238E27FC236}">
                <a16:creationId xmlns:a16="http://schemas.microsoft.com/office/drawing/2014/main" id="{08121676-5BFC-2874-80B3-8694791A0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639" y="6507830"/>
            <a:ext cx="1616721" cy="293062"/>
          </a:xfrm>
          <a:prstGeom prst="rect">
            <a:avLst/>
          </a:prstGeom>
        </p:spPr>
      </p:pic>
      <p:sp>
        <p:nvSpPr>
          <p:cNvPr id="7" name="object 3">
            <a:extLst>
              <a:ext uri="{FF2B5EF4-FFF2-40B4-BE49-F238E27FC236}">
                <a16:creationId xmlns:a16="http://schemas.microsoft.com/office/drawing/2014/main" id="{341CFB4A-E777-3C0E-1D08-C97FE6E13D6B}"/>
              </a:ext>
            </a:extLst>
          </p:cNvPr>
          <p:cNvSpPr txBox="1">
            <a:spLocks noGrp="1"/>
          </p:cNvSpPr>
          <p:nvPr>
            <p:ph type="title"/>
          </p:nvPr>
        </p:nvSpPr>
        <p:spPr>
          <a:xfrm>
            <a:off x="2899883" y="564189"/>
            <a:ext cx="6392233" cy="443711"/>
          </a:xfrm>
          <a:prstGeom prst="rect">
            <a:avLst/>
          </a:prstGeom>
        </p:spPr>
        <p:txBody>
          <a:bodyPr vert="horz" wrap="square" lIns="0" tIns="12700" rIns="0" bIns="0" rtlCol="0">
            <a:spAutoFit/>
          </a:bodyPr>
          <a:lstStyle/>
          <a:p>
            <a:pPr marL="12700">
              <a:lnSpc>
                <a:spcPct val="100000"/>
              </a:lnSpc>
              <a:spcBef>
                <a:spcPts val="100"/>
              </a:spcBef>
              <a:defRPr/>
            </a:pPr>
            <a:r>
              <a:rPr lang="en-US" altLang="zh-CN" sz="2800" b="1" dirty="0">
                <a:latin typeface="+mn-lt"/>
                <a:ea typeface="+mn-ea"/>
                <a:cs typeface="+mn-cs"/>
              </a:rPr>
              <a:t>Building blocks for policy coherence</a:t>
            </a:r>
            <a:endParaRPr sz="2800" b="1" dirty="0">
              <a:latin typeface="+mn-lt"/>
              <a:ea typeface="+mn-ea"/>
              <a:cs typeface="+mn-cs"/>
            </a:endParaRPr>
          </a:p>
        </p:txBody>
      </p:sp>
      <p:pic>
        <p:nvPicPr>
          <p:cNvPr id="12" name="图片 11">
            <a:extLst>
              <a:ext uri="{FF2B5EF4-FFF2-40B4-BE49-F238E27FC236}">
                <a16:creationId xmlns:a16="http://schemas.microsoft.com/office/drawing/2014/main" id="{2A4DAF91-1F85-AD2F-832F-02523C4DEF37}"/>
              </a:ext>
            </a:extLst>
          </p:cNvPr>
          <p:cNvPicPr>
            <a:picLocks noChangeAspect="1"/>
          </p:cNvPicPr>
          <p:nvPr/>
        </p:nvPicPr>
        <p:blipFill>
          <a:blip r:embed="rId5"/>
          <a:stretch>
            <a:fillRect/>
          </a:stretch>
        </p:blipFill>
        <p:spPr>
          <a:xfrm>
            <a:off x="750324" y="1602051"/>
            <a:ext cx="10691351" cy="4087549"/>
          </a:xfrm>
          <a:prstGeom prst="rect">
            <a:avLst/>
          </a:prstGeom>
        </p:spPr>
      </p:pic>
      <p:sp>
        <p:nvSpPr>
          <p:cNvPr id="2" name="Slide Number Placeholder 1">
            <a:extLst>
              <a:ext uri="{FF2B5EF4-FFF2-40B4-BE49-F238E27FC236}">
                <a16:creationId xmlns:a16="http://schemas.microsoft.com/office/drawing/2014/main" id="{30E47A88-2E20-0251-B8EC-8B5B84CD6190}"/>
              </a:ext>
            </a:extLst>
          </p:cNvPr>
          <p:cNvSpPr>
            <a:spLocks noGrp="1"/>
          </p:cNvSpPr>
          <p:nvPr>
            <p:ph type="sldNum" sz="quarter" idx="12"/>
          </p:nvPr>
        </p:nvSpPr>
        <p:spPr/>
        <p:txBody>
          <a:bodyPr/>
          <a:lstStyle/>
          <a:p>
            <a:fld id="{E710C67E-D2E4-4889-8E9F-FD5B8614B906}" type="slidenum">
              <a:rPr lang="en-US" smtClean="0"/>
              <a:t>8</a:t>
            </a:fld>
            <a:endParaRPr lang="en-US"/>
          </a:p>
        </p:txBody>
      </p:sp>
    </p:spTree>
    <p:extLst>
      <p:ext uri="{BB962C8B-B14F-4D97-AF65-F5344CB8AC3E}">
        <p14:creationId xmlns:p14="http://schemas.microsoft.com/office/powerpoint/2010/main" val="179629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箭头: 上下 2">
            <a:extLst>
              <a:ext uri="{FF2B5EF4-FFF2-40B4-BE49-F238E27FC236}">
                <a16:creationId xmlns:a16="http://schemas.microsoft.com/office/drawing/2014/main" id="{80E3E003-673E-4C3B-821C-CA4A5BEBAD75}"/>
              </a:ext>
            </a:extLst>
          </p:cNvPr>
          <p:cNvSpPr/>
          <p:nvPr/>
        </p:nvSpPr>
        <p:spPr>
          <a:xfrm>
            <a:off x="525690" y="2692520"/>
            <a:ext cx="543455" cy="1049486"/>
          </a:xfrm>
          <a:prstGeom prst="up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맑은 고딕" panose="020F0502020204030204"/>
              <a:ea typeface="等线" panose="02010600030101010101" pitchFamily="2" charset="-122"/>
              <a:cs typeface="+mn-cs"/>
            </a:endParaRPr>
          </a:p>
        </p:txBody>
      </p:sp>
      <p:pic>
        <p:nvPicPr>
          <p:cNvPr id="5" name="Graphic 5">
            <a:extLst>
              <a:ext uri="{FF2B5EF4-FFF2-40B4-BE49-F238E27FC236}">
                <a16:creationId xmlns:a16="http://schemas.microsoft.com/office/drawing/2014/main" id="{D716F125-69E4-439A-AB52-FAC4E2E511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452" y="260535"/>
            <a:ext cx="3220826" cy="583836"/>
          </a:xfrm>
          <a:prstGeom prst="rect">
            <a:avLst/>
          </a:prstGeom>
        </p:spPr>
      </p:pic>
      <p:sp>
        <p:nvSpPr>
          <p:cNvPr id="7" name="文本框 6">
            <a:extLst>
              <a:ext uri="{FF2B5EF4-FFF2-40B4-BE49-F238E27FC236}">
                <a16:creationId xmlns:a16="http://schemas.microsoft.com/office/drawing/2014/main" id="{3DE964CE-A318-4424-B5BC-FC4324530AD5}"/>
              </a:ext>
            </a:extLst>
          </p:cNvPr>
          <p:cNvSpPr txBox="1"/>
          <p:nvPr/>
        </p:nvSpPr>
        <p:spPr>
          <a:xfrm>
            <a:off x="4247909" y="269892"/>
            <a:ext cx="6475108" cy="70788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800"/>
              </a:spcAft>
              <a:buClrTx/>
              <a:buSzTx/>
              <a:tabLst/>
              <a:defRPr/>
            </a:pPr>
            <a:r>
              <a:rPr kumimoji="0" lang="en-US" altLang="zh-CN" sz="2000" b="1" i="0" u="none"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rPr>
              <a:t>Why is it important to change mindsets to promote effective institutions for sustainable development?</a:t>
            </a:r>
          </a:p>
        </p:txBody>
      </p:sp>
      <p:pic>
        <p:nvPicPr>
          <p:cNvPr id="8" name="图片 7">
            <a:extLst>
              <a:ext uri="{FF2B5EF4-FFF2-40B4-BE49-F238E27FC236}">
                <a16:creationId xmlns:a16="http://schemas.microsoft.com/office/drawing/2014/main" id="{F4739DC8-1551-429A-A375-EBB8995C4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527" y="1524969"/>
            <a:ext cx="5175401" cy="4599272"/>
          </a:xfrm>
          <a:prstGeom prst="rect">
            <a:avLst/>
          </a:prstGeom>
        </p:spPr>
      </p:pic>
      <p:sp>
        <p:nvSpPr>
          <p:cNvPr id="6" name="文本框 5">
            <a:extLst>
              <a:ext uri="{FF2B5EF4-FFF2-40B4-BE49-F238E27FC236}">
                <a16:creationId xmlns:a16="http://schemas.microsoft.com/office/drawing/2014/main" id="{C264068A-03DF-4299-9069-3B475E443BDF}"/>
              </a:ext>
            </a:extLst>
          </p:cNvPr>
          <p:cNvSpPr txBox="1"/>
          <p:nvPr/>
        </p:nvSpPr>
        <p:spPr>
          <a:xfrm>
            <a:off x="309452" y="1140569"/>
            <a:ext cx="6750786"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altLang="zh-CN" sz="1800" b="1" i="0" u="none" strike="noStrike" kern="1200" cap="none" spc="0" normalizeH="0" baseline="0" noProof="0" dirty="0">
                <a:ln>
                  <a:noFill/>
                </a:ln>
                <a:solidFill>
                  <a:srgbClr val="244061"/>
                </a:solidFill>
                <a:effectLst/>
                <a:uLnTx/>
                <a:uFillTx/>
                <a:latin typeface="Calibri" panose="020F0502020204030204" pitchFamily="34" charset="0"/>
                <a:ea typeface="等线" panose="02010600030101010101" pitchFamily="2" charset="-122"/>
                <a:cs typeface="Calibri" panose="020F0502020204030204" pitchFamily="34" charset="0"/>
              </a:rPr>
              <a:t>Understanding the nature of institutions and institutional change</a:t>
            </a:r>
          </a:p>
        </p:txBody>
      </p:sp>
      <p:sp>
        <p:nvSpPr>
          <p:cNvPr id="10" name="文本框 9">
            <a:extLst>
              <a:ext uri="{FF2B5EF4-FFF2-40B4-BE49-F238E27FC236}">
                <a16:creationId xmlns:a16="http://schemas.microsoft.com/office/drawing/2014/main" id="{C9FB0139-3790-441A-B605-81F660750066}"/>
              </a:ext>
            </a:extLst>
          </p:cNvPr>
          <p:cNvSpPr txBox="1"/>
          <p:nvPr/>
        </p:nvSpPr>
        <p:spPr>
          <a:xfrm>
            <a:off x="6900529" y="1734247"/>
            <a:ext cx="4385931"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CN" sz="2400" b="1" i="0" u="none"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rPr>
              <a:t>Institutional change </a:t>
            </a:r>
            <a:r>
              <a:rPr kumimoji="0" lang="en-GB" altLang="zh-CN" sz="2400" b="1" i="0" u="none" strike="noStrike" kern="1200" cap="none" spc="0" normalizeH="0" baseline="0" noProof="0" dirty="0">
                <a:ln>
                  <a:noFill/>
                </a:ln>
                <a:solidFill>
                  <a:srgbClr val="244061"/>
                </a:solidFill>
                <a:effectLst/>
                <a:uLnTx/>
                <a:uFillTx/>
                <a:latin typeface="Calibri" panose="020F0502020204030204" pitchFamily="34" charset="0"/>
                <a:ea typeface="等线" panose="02010600030101010101" pitchFamily="2" charset="-122"/>
                <a:cs typeface="Calibri" panose="020F0502020204030204" pitchFamily="34" charset="0"/>
              </a:rPr>
              <a:t>does not mean a change of rules and goals per se. It also implies </a:t>
            </a:r>
            <a:r>
              <a:rPr kumimoji="0" lang="en-GB" altLang="zh-CN" sz="2400" b="1" i="1" u="sng" strike="noStrike" kern="1200" cap="none" spc="0" normalizeH="0" baseline="0" noProof="0" dirty="0">
                <a:ln>
                  <a:noFill/>
                </a:ln>
                <a:solidFill>
                  <a:srgbClr val="244061"/>
                </a:solidFill>
                <a:effectLst/>
                <a:uLnTx/>
                <a:uFillTx/>
                <a:latin typeface="Calibri" panose="020F0502020204030204" pitchFamily="34" charset="0"/>
                <a:ea typeface="等线" panose="02010600030101010101" pitchFamily="2" charset="-122"/>
                <a:cs typeface="Calibri" panose="020F0502020204030204" pitchFamily="34" charset="0"/>
              </a:rPr>
              <a:t>changing the beliefs and attitudes (mindsets), and values of public servants</a:t>
            </a:r>
            <a:r>
              <a:rPr kumimoji="0" lang="en-GB" altLang="zh-CN" sz="2400" b="1" i="0" u="none" strike="noStrike" kern="1200" cap="none" spc="0" normalizeH="0" baseline="0" noProof="0" dirty="0">
                <a:ln>
                  <a:noFill/>
                </a:ln>
                <a:solidFill>
                  <a:srgbClr val="244061"/>
                </a:solidFill>
                <a:effectLst/>
                <a:uLnTx/>
                <a:uFillTx/>
                <a:latin typeface="Calibri" panose="020F0502020204030204" pitchFamily="34" charset="0"/>
                <a:ea typeface="等线" panose="02010600030101010101" pitchFamily="2" charset="-122"/>
                <a:cs typeface="Calibri" panose="020F0502020204030204" pitchFamily="34" charset="0"/>
              </a:rPr>
              <a:t> to reorient </a:t>
            </a:r>
            <a:r>
              <a:rPr kumimoji="0" lang="en-GB" altLang="zh-CN" sz="2400" b="1" i="0" u="none" strike="noStrike" kern="1200" cap="none" spc="0" normalizeH="0" baseline="0" noProof="0" dirty="0" err="1">
                <a:ln>
                  <a:noFill/>
                </a:ln>
                <a:solidFill>
                  <a:srgbClr val="244061"/>
                </a:solidFill>
                <a:effectLst/>
                <a:uLnTx/>
                <a:uFillTx/>
                <a:latin typeface="Calibri" panose="020F0502020204030204" pitchFamily="34" charset="0"/>
                <a:ea typeface="等线" panose="02010600030101010101" pitchFamily="2" charset="-122"/>
                <a:cs typeface="Calibri" panose="020F0502020204030204" pitchFamily="34" charset="0"/>
              </a:rPr>
              <a:t>behavior</a:t>
            </a:r>
            <a:r>
              <a:rPr kumimoji="0" lang="en-GB" altLang="zh-CN" sz="2400" b="1" i="0" u="none" strike="noStrike" kern="1200" cap="none" spc="0" normalizeH="0" baseline="0" noProof="0" dirty="0">
                <a:ln>
                  <a:noFill/>
                </a:ln>
                <a:solidFill>
                  <a:srgbClr val="244061"/>
                </a:solidFill>
                <a:effectLst/>
                <a:uLnTx/>
                <a:uFillTx/>
                <a:latin typeface="Calibri" panose="020F0502020204030204" pitchFamily="34" charset="0"/>
                <a:ea typeface="等线" panose="02010600030101010101" pitchFamily="2" charset="-122"/>
                <a:cs typeface="Calibri" panose="020F0502020204030204" pitchFamily="34" charset="0"/>
              </a:rPr>
              <a:t> to attain those goals. Above all, it means </a:t>
            </a:r>
            <a:r>
              <a:rPr kumimoji="0" lang="en-GB" altLang="zh-CN" sz="2400" b="1" i="0" u="none" strike="noStrike" kern="1200" cap="none" spc="0" normalizeH="0" baseline="0" noProof="0" dirty="0" err="1">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rPr>
              <a:t>behavioral</a:t>
            </a:r>
            <a:r>
              <a:rPr kumimoji="0" lang="en-GB" altLang="zh-CN" sz="2400" b="1" i="0" u="none"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rPr>
              <a:t> changes </a:t>
            </a:r>
            <a:r>
              <a:rPr kumimoji="0" lang="en-GB" altLang="zh-CN" sz="2400" b="1" i="0" u="none" strike="noStrike" kern="1200" cap="none" spc="0" normalizeH="0" baseline="0" noProof="0" dirty="0">
                <a:ln>
                  <a:noFill/>
                </a:ln>
                <a:solidFill>
                  <a:srgbClr val="244061"/>
                </a:solidFill>
                <a:effectLst/>
                <a:uLnTx/>
                <a:uFillTx/>
                <a:latin typeface="Calibri" panose="020F0502020204030204" pitchFamily="34" charset="0"/>
                <a:ea typeface="等线" panose="02010600030101010101" pitchFamily="2" charset="-122"/>
                <a:cs typeface="Calibri" panose="020F0502020204030204" pitchFamily="34" charset="0"/>
              </a:rPr>
              <a:t>that enact the new prescriptions for action which are implied by the new rules.</a:t>
            </a:r>
            <a:endParaRPr kumimoji="0" lang="zh-CN" altLang="zh-CN" sz="2400" b="1" i="0" u="none" strike="noStrike" kern="1200" cap="none" spc="0" normalizeH="0" baseline="0" noProof="0" dirty="0">
              <a:ln>
                <a:noFill/>
              </a:ln>
              <a:solidFill>
                <a:srgbClr val="244061"/>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1" name="文本框 10">
            <a:extLst>
              <a:ext uri="{FF2B5EF4-FFF2-40B4-BE49-F238E27FC236}">
                <a16:creationId xmlns:a16="http://schemas.microsoft.com/office/drawing/2014/main" id="{E0019C2C-A352-4D9C-8332-BA1FDA188AE7}"/>
              </a:ext>
            </a:extLst>
          </p:cNvPr>
          <p:cNvSpPr txBox="1"/>
          <p:nvPr/>
        </p:nvSpPr>
        <p:spPr>
          <a:xfrm>
            <a:off x="217300" y="2984204"/>
            <a:ext cx="1510818"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CN" sz="1800" b="1" i="0" u="sng"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rPr>
              <a:t>Dual nature</a:t>
            </a:r>
            <a:endParaRPr kumimoji="0" lang="zh-CN" altLang="zh-CN" sz="1800" b="1" i="0" u="sng"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 name="文本框 11">
            <a:extLst>
              <a:ext uri="{FF2B5EF4-FFF2-40B4-BE49-F238E27FC236}">
                <a16:creationId xmlns:a16="http://schemas.microsoft.com/office/drawing/2014/main" id="{97E1BBFE-BE61-4AFA-AB74-EBDD75FF432B}"/>
              </a:ext>
            </a:extLst>
          </p:cNvPr>
          <p:cNvSpPr txBox="1"/>
          <p:nvPr/>
        </p:nvSpPr>
        <p:spPr>
          <a:xfrm>
            <a:off x="217300" y="3682957"/>
            <a:ext cx="1510818"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rPr>
              <a:t>Hidden part</a:t>
            </a:r>
            <a:endParaRPr kumimoji="0" lang="zh-CN" altLang="zh-CN" sz="1800" b="1" i="0" u="none"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文本框 12">
            <a:extLst>
              <a:ext uri="{FF2B5EF4-FFF2-40B4-BE49-F238E27FC236}">
                <a16:creationId xmlns:a16="http://schemas.microsoft.com/office/drawing/2014/main" id="{BBC5AC31-79F4-4038-93AE-A43E72BCC089}"/>
              </a:ext>
            </a:extLst>
          </p:cNvPr>
          <p:cNvSpPr txBox="1"/>
          <p:nvPr/>
        </p:nvSpPr>
        <p:spPr>
          <a:xfrm>
            <a:off x="217300" y="2390526"/>
            <a:ext cx="1510818"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rPr>
              <a:t>Visible part</a:t>
            </a:r>
            <a:endParaRPr kumimoji="0" lang="zh-CN" altLang="zh-CN" sz="1800" b="1" i="0" u="none" strike="noStrike" kern="1200" cap="none" spc="0" normalizeH="0" baseline="0" noProof="0" dirty="0">
              <a:ln>
                <a:noFill/>
              </a:ln>
              <a:solidFill>
                <a:srgbClr val="00B0F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92607373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379C39721F744481AC5EFF9B1DC798" ma:contentTypeVersion="19" ma:contentTypeDescription="Create a new document." ma:contentTypeScope="" ma:versionID="83bb17012c8dfc8a432e850b9d5fbec4">
  <xsd:schema xmlns:xsd="http://www.w3.org/2001/XMLSchema" xmlns:xs="http://www.w3.org/2001/XMLSchema" xmlns:p="http://schemas.microsoft.com/office/2006/metadata/properties" xmlns:ns2="b6f940df-ea07-477d-b617-ab56e5df8817" xmlns:ns3="7d053c58-1f97-4d34-bcfa-28b8fa6aacc8" xmlns:ns4="985ec44e-1bab-4c0b-9df0-6ba128686fc9" targetNamespace="http://schemas.microsoft.com/office/2006/metadata/properties" ma:root="true" ma:fieldsID="42de311ce535741b095da97d61a2465c" ns2:_="" ns3:_="" ns4:_="">
    <xsd:import namespace="b6f940df-ea07-477d-b617-ab56e5df8817"/>
    <xsd:import namespace="7d053c58-1f97-4d34-bcfa-28b8fa6aacc8"/>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est"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f940df-ea07-477d-b617-ab56e5df8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test" ma:index="18" nillable="true" ma:displayName="test" ma:format="Dropdown" ma:internalName="test">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053c58-1f97-4d34-bcfa-28b8fa6aacc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1c8029d-6551-46fe-852f-2466a17727b5}" ma:internalName="TaxCatchAll" ma:showField="CatchAllData" ma:web="7d053c58-1f97-4d34-bcfa-28b8fa6aac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f940df-ea07-477d-b617-ab56e5df8817">
      <Terms xmlns="http://schemas.microsoft.com/office/infopath/2007/PartnerControls"/>
    </lcf76f155ced4ddcb4097134ff3c332f>
    <test xmlns="b6f940df-ea07-477d-b617-ab56e5df8817" xsi:nil="true"/>
    <TaxCatchAll xmlns="985ec44e-1bab-4c0b-9df0-6ba128686fc9" xsi:nil="true"/>
  </documentManagement>
</p:properties>
</file>

<file path=customXml/itemProps1.xml><?xml version="1.0" encoding="utf-8"?>
<ds:datastoreItem xmlns:ds="http://schemas.openxmlformats.org/officeDocument/2006/customXml" ds:itemID="{F20178DB-F230-4599-B308-02F0991E6E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f940df-ea07-477d-b617-ab56e5df8817"/>
    <ds:schemaRef ds:uri="7d053c58-1f97-4d34-bcfa-28b8fa6aacc8"/>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36AA6E-D43A-41B0-BE56-EB52BF9D711E}">
  <ds:schemaRefs>
    <ds:schemaRef ds:uri="http://schemas.microsoft.com/sharepoint/v3/contenttype/forms"/>
  </ds:schemaRefs>
</ds:datastoreItem>
</file>

<file path=customXml/itemProps3.xml><?xml version="1.0" encoding="utf-8"?>
<ds:datastoreItem xmlns:ds="http://schemas.openxmlformats.org/officeDocument/2006/customXml" ds:itemID="{B4D4C6D9-7560-4FBC-9F1A-7818D2C52610}">
  <ds:schemaRefs>
    <ds:schemaRef ds:uri="http://purl.org/dc/elements/1.1/"/>
    <ds:schemaRef ds:uri="b6f940df-ea07-477d-b617-ab56e5df8817"/>
    <ds:schemaRef ds:uri="http://www.w3.org/XML/1998/namespace"/>
    <ds:schemaRef ds:uri="7d053c58-1f97-4d34-bcfa-28b8fa6aacc8"/>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schemas.microsoft.com/office/infopath/2007/PartnerControls"/>
    <ds:schemaRef ds:uri="985ec44e-1bab-4c0b-9df0-6ba128686fc9"/>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6085</TotalTime>
  <Words>2567</Words>
  <Application>Microsoft Office PowerPoint</Application>
  <PresentationFormat>Widescreen</PresentationFormat>
  <Paragraphs>181</Paragraphs>
  <Slides>14</Slides>
  <Notes>13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vt:i4>
      </vt:variant>
    </vt:vector>
  </HeadingPairs>
  <TitlesOfParts>
    <vt:vector size="30" baseType="lpstr">
      <vt:lpstr>Carlito</vt:lpstr>
      <vt:lpstr>CIDFont+F1</vt:lpstr>
      <vt:lpstr>等线</vt:lpstr>
      <vt:lpstr>맑은 고딕</vt:lpstr>
      <vt:lpstr>Proxima Nova</vt:lpstr>
      <vt:lpstr>Arial</vt:lpstr>
      <vt:lpstr>Arial Black</vt:lpstr>
      <vt:lpstr>Calibri</vt:lpstr>
      <vt:lpstr>Gill Sans MT</vt:lpstr>
      <vt:lpstr>Open Sans</vt:lpstr>
      <vt:lpstr>Roboto</vt:lpstr>
      <vt:lpstr>Roboto Bold</vt:lpstr>
      <vt:lpstr>Roboto Condensed Bold</vt:lpstr>
      <vt:lpstr>Segoe UI</vt:lpstr>
      <vt:lpstr>Wingdings</vt:lpstr>
      <vt:lpstr>Gallery</vt:lpstr>
      <vt:lpstr>UN Department of Economic and Social Affairs (UN DESA),  Veronique  Verbruggen  </vt:lpstr>
      <vt:lpstr>SDGs   and   policy   coherence</vt:lpstr>
      <vt:lpstr>Key  concepts:  Policy coherence for sustainable development </vt:lpstr>
      <vt:lpstr>PowerPoint Presentation</vt:lpstr>
      <vt:lpstr>PowerPoint Presentation</vt:lpstr>
      <vt:lpstr>collaborations across Government</vt:lpstr>
      <vt:lpstr>Incongruence btw organizational structure vs. interdependance of policy problems</vt:lpstr>
      <vt:lpstr>Building blocks for policy coherence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Ariel Xiao</dc:creator>
  <cp:lastModifiedBy>Veronique Edith D Verbruggen</cp:lastModifiedBy>
  <cp:revision>64</cp:revision>
  <cp:lastPrinted>2023-03-07T19:02:04Z</cp:lastPrinted>
  <dcterms:created xsi:type="dcterms:W3CDTF">2022-06-10T07:55:02Z</dcterms:created>
  <dcterms:modified xsi:type="dcterms:W3CDTF">2023-03-08T15:17:17Z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0x010100CA379C39721F744481AC5EFF9B1DC798</vt:lpwstr>
  </property>
  <property fmtid="{D5CDD505-2E9C-101B-9397-08002B2CF9AE}" pid="3" name="MediaServiceImageTags">
    <vt:lpwstr/>
  </property>
</Properties>
</file>