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20"/>
  </p:notesMasterIdLst>
  <p:handoutMasterIdLst>
    <p:handoutMasterId r:id="rId21"/>
  </p:handoutMasterIdLst>
  <p:sldIdLst>
    <p:sldId id="289" r:id="rId2"/>
    <p:sldId id="256" r:id="rId3"/>
    <p:sldId id="260" r:id="rId4"/>
    <p:sldId id="562" r:id="rId5"/>
    <p:sldId id="574" r:id="rId6"/>
    <p:sldId id="584" r:id="rId7"/>
    <p:sldId id="563" r:id="rId8"/>
    <p:sldId id="283" r:id="rId9"/>
    <p:sldId id="575" r:id="rId10"/>
    <p:sldId id="572" r:id="rId11"/>
    <p:sldId id="576" r:id="rId12"/>
    <p:sldId id="577" r:id="rId13"/>
    <p:sldId id="566" r:id="rId14"/>
    <p:sldId id="582" r:id="rId15"/>
    <p:sldId id="581" r:id="rId16"/>
    <p:sldId id="580" r:id="rId17"/>
    <p:sldId id="579" r:id="rId18"/>
    <p:sldId id="5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8CA"/>
    <a:srgbClr val="35586D"/>
    <a:srgbClr val="F28379"/>
    <a:srgbClr val="F5B86F"/>
    <a:srgbClr val="FA3B1E"/>
    <a:srgbClr val="6BA7C4"/>
    <a:srgbClr val="134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74827" autoAdjust="0"/>
  </p:normalViewPr>
  <p:slideViewPr>
    <p:cSldViewPr snapToGrid="0" snapToObjects="1">
      <p:cViewPr varScale="1">
        <p:scale>
          <a:sx n="45" d="100"/>
          <a:sy n="45" d="100"/>
        </p:scale>
        <p:origin x="138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00439\AppData\Local\Microsoft\Windows\INetCache\Content.Outlook\820SMMUI\Chapter%202%20Figures%20and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EG" dirty="0"/>
              <a:t>أولويات</a:t>
            </a:r>
            <a:r>
              <a:rPr lang="ar-EG" baseline="0" dirty="0"/>
              <a:t> السنوات الخمس الماضية والسنوات الخمس القادمة (عدد الدول)</a:t>
            </a:r>
            <a:endParaRPr lang="en-US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250164041994748"/>
          <c:y val="6.4814814814814811E-2"/>
          <c:w val="0.62195406824146982"/>
          <c:h val="0.832635170603674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أولويات الدول 5 سنوات سابقة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ريادة المرأة في مجال الأعمال ومشاريع المرأة</c:v>
                </c:pt>
                <c:pt idx="1">
                  <c:v>القضاء على العنف ضد النساء والفتيات</c:v>
                </c:pt>
                <c:pt idx="2">
                  <c:v>المساواة وعدم التمييز بموجب القانون والوصول إلى العدالة</c:v>
                </c:pt>
                <c:pt idx="3">
                  <c:v>القضاء على الفقر، والإنتاجية الزراعية، والأمن الغذائي</c:v>
                </c:pt>
                <c:pt idx="4">
                  <c:v>المشاركة والتمثيل السياسي</c:v>
                </c:pt>
                <c:pt idx="5">
                  <c:v>الحماية الاجتماعية المراعية لمنظور المساواة بين الجنسين</c:v>
                </c:pt>
                <c:pt idx="6">
                  <c:v>جودة التعليم والتدريب والتعلم مدى الحياة للنساء والفتيات</c:v>
                </c:pt>
                <c:pt idx="7">
                  <c:v>الحصول على الرعاية الصحية، بما في ذلك حقوق الصحة الجنسية والإنجابية وحقوق الإنجاب</c:v>
                </c:pt>
                <c:pt idx="8">
                  <c:v>الحق في الحصول على العمل والحقوق في مكان العمل</c:v>
                </c:pt>
                <c:pt idx="9">
                  <c:v>تعزيز مشاركة المرأة في ضمان الاستدامة البيئية</c:v>
                </c:pt>
                <c:pt idx="10">
                  <c:v>وضع ميزانية مراعية لمنظور المساواة بين الجنسين</c:v>
                </c:pt>
                <c:pt idx="11">
                  <c:v>تغيير المعايير الاجتماعية التمييزية والقوالب النمطية المبنية على الفروق بين الجنسين</c:v>
                </c:pt>
                <c:pt idx="12">
                  <c:v>الرعاية غير مدفوعة الأجر والعمل المنزلي/التوفيق بين الأسرة والعمل</c:v>
                </c:pt>
                <c:pt idx="13">
                  <c:v>الخدمات والبنية التحتية الأساسية</c:v>
                </c:pt>
                <c:pt idx="14">
                  <c:v>دمج المرأة في التكنولوجيا الرقمية والخدمات المالية</c:v>
                </c:pt>
                <c:pt idx="15">
                  <c:v>مراعاة منظور المساواة بين الجنسين في الحد من مخاطر الكوارث وبناء المرونة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11</c:v>
                </c:pt>
                <c:pt idx="1">
                  <c:v>10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B-4A7C-B7BD-498611174E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أولويات الدول في الخمس سنوات القادمة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ريادة المرأة في مجال الأعمال ومشاريع المرأة</c:v>
                </c:pt>
                <c:pt idx="1">
                  <c:v>القضاء على العنف ضد النساء والفتيات</c:v>
                </c:pt>
                <c:pt idx="2">
                  <c:v>المساواة وعدم التمييز بموجب القانون والوصول إلى العدالة</c:v>
                </c:pt>
                <c:pt idx="3">
                  <c:v>القضاء على الفقر، والإنتاجية الزراعية، والأمن الغذائي</c:v>
                </c:pt>
                <c:pt idx="4">
                  <c:v>المشاركة والتمثيل السياسي</c:v>
                </c:pt>
                <c:pt idx="5">
                  <c:v>الحماية الاجتماعية المراعية لمنظور المساواة بين الجنسين</c:v>
                </c:pt>
                <c:pt idx="6">
                  <c:v>جودة التعليم والتدريب والتعلم مدى الحياة للنساء والفتيات</c:v>
                </c:pt>
                <c:pt idx="7">
                  <c:v>الحصول على الرعاية الصحية، بما في ذلك حقوق الصحة الجنسية والإنجابية وحقوق الإنجاب</c:v>
                </c:pt>
                <c:pt idx="8">
                  <c:v>الحق في الحصول على العمل والحقوق في مكان العمل</c:v>
                </c:pt>
                <c:pt idx="9">
                  <c:v>تعزيز مشاركة المرأة في ضمان الاستدامة البيئية</c:v>
                </c:pt>
                <c:pt idx="10">
                  <c:v>وضع ميزانية مراعية لمنظور المساواة بين الجنسين</c:v>
                </c:pt>
                <c:pt idx="11">
                  <c:v>تغيير المعايير الاجتماعية التمييزية والقوالب النمطية المبنية على الفروق بين الجنسين</c:v>
                </c:pt>
                <c:pt idx="12">
                  <c:v>الرعاية غير مدفوعة الأجر والعمل المنزلي/التوفيق بين الأسرة والعمل</c:v>
                </c:pt>
                <c:pt idx="13">
                  <c:v>الخدمات والبنية التحتية الأساسية</c:v>
                </c:pt>
                <c:pt idx="14">
                  <c:v>دمج المرأة في التكنولوجيا الرقمية والخدمات المالية</c:v>
                </c:pt>
                <c:pt idx="15">
                  <c:v>مراعاة منظور المساواة بين الجنسين في الحد من مخاطر الكوارث وبناء المرونة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3</c:v>
                </c:pt>
                <c:pt idx="4">
                  <c:v>7</c:v>
                </c:pt>
                <c:pt idx="5">
                  <c:v>5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6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6B-4A7C-B7BD-498611174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9810048"/>
        <c:axId val="1799814368"/>
      </c:barChart>
      <c:catAx>
        <c:axId val="1799810048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814368"/>
        <c:crosses val="autoZero"/>
        <c:auto val="1"/>
        <c:lblAlgn val="ctr"/>
        <c:lblOffset val="100"/>
        <c:noMultiLvlLbl val="0"/>
      </c:catAx>
      <c:valAx>
        <c:axId val="179981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ar-EG" sz="1400" dirty="0"/>
                  <a:t>عدد الدول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81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877747703412075"/>
          <c:y val="0.21694400699912508"/>
          <c:w val="0.26681996391076113"/>
          <c:h val="0.17935228929717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</cdr:x>
      <cdr:y>0.07644</cdr:y>
    </cdr:from>
    <cdr:to>
      <cdr:x>0.715</cdr:x>
      <cdr:y>0.15467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4C10CCE-E71F-D4E6-942F-8CBCB9AE59DE}"/>
            </a:ext>
          </a:extLst>
        </cdr:cNvPr>
        <cdr:cNvSpPr txBox="1"/>
      </cdr:nvSpPr>
      <cdr:spPr>
        <a:xfrm xmlns:a="http://schemas.openxmlformats.org/drawingml/2006/main">
          <a:off x="3950208" y="524256"/>
          <a:ext cx="4767072" cy="536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0.332</cdr:x>
      <cdr:y>0.09244</cdr:y>
    </cdr:from>
    <cdr:to>
      <cdr:x>0.709</cdr:x>
      <cdr:y>0.15822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FD30DD2-261E-1C69-4A0C-09CAD923E930}"/>
            </a:ext>
          </a:extLst>
        </cdr:cNvPr>
        <cdr:cNvSpPr txBox="1"/>
      </cdr:nvSpPr>
      <cdr:spPr>
        <a:xfrm xmlns:a="http://schemas.openxmlformats.org/drawingml/2006/main">
          <a:off x="4047744" y="633984"/>
          <a:ext cx="4596384" cy="451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D0EE08-931B-D948-96B0-8010222DAC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FD28E-33B0-614A-9DFC-E9C4C88E28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32A5-9D1D-E844-A4AD-82CF61F20C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B5A14-726C-084B-A324-EE7A676949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B2441-7075-244D-A099-1DB0E67E98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89CE1-10AC-1940-BC63-371D5DC4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03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B27F49A-4A76-8648-9A37-132247F59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41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8054F-3457-6703-2BEF-D91AFB282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1ACDA-8FEC-974B-E315-F267C87F6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F0353-F3F6-C60B-B2F1-B59C6DEEB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0A078-04C9-3EB0-D6AB-42523EC87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36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6A52D-D284-4D89-87D5-D137EDDA65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0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24778-48EF-A5CD-7C43-F5CD26A8A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5E789-4304-A852-2C0C-0896B3FDE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20E425-42D4-3106-2278-71375F40B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10E42-C5B8-960B-367D-4EA6328EB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B27F49A-4A76-8648-9A37-132247F598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0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83C83-DBE7-7C8D-7274-84D88B9E9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8D7D8-8DC0-712A-6395-EC127285F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D19793-8CA2-617D-127C-5AA58D454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9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03791-7DDB-A89C-CFD3-8A522895D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009DF-F77B-17A3-4884-75494351B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AC5440-761D-34F0-7EFC-1A9BE59E1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8CD12-B67A-49F2-A629-817689D7D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38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899C8-59BD-F504-F26B-3D58AFA3A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6EBE32-4EF4-E490-E7C3-FE830B34A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6F7F4-871C-24B9-E5BE-8898E23B9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F7015-89B3-88B6-424D-81DB8E198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69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05963-033B-0C09-8601-247BB967F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301A5-1A94-CFBC-0629-36CC8F179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B445E-1F76-5131-8C24-E314461F8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9A434-871A-F997-E8CC-00FC76819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201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3C710-9502-D5D7-04D1-5F6EE4611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83517-7033-81DF-DC18-EC887923A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1BD54-EB0A-4C78-660A-E39A308DC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7CC88-EFEA-3BC1-906C-CE62858DF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389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1AF7F-B07C-BFF3-997F-D3CDC7879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5782C0-5888-6894-290B-6C3920FAC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111347-D34A-31D9-BDD2-64EE4C99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B7755-3370-3CAE-DB3A-F639E4AF8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15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9103" y="1297305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3756510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9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914399" y="2932981"/>
            <a:ext cx="4986069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6291531" y="2932981"/>
            <a:ext cx="4986070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77308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3217654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8594785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2468A-5808-0A49-88D0-A270B56C01FE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3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10015095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66798" y="1900069"/>
            <a:ext cx="10015095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1B484-DE6D-064B-9A77-7B061BEA63EF}"/>
              </a:ext>
            </a:extLst>
          </p:cNvPr>
          <p:cNvSpPr txBox="1"/>
          <p:nvPr userDrawn="1"/>
        </p:nvSpPr>
        <p:spPr>
          <a:xfrm>
            <a:off x="1069848" y="6469348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99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52838A-D563-314C-90AE-0F3BDB2D019F}"/>
              </a:ext>
            </a:extLst>
          </p:cNvPr>
          <p:cNvSpPr/>
          <p:nvPr userDrawn="1"/>
        </p:nvSpPr>
        <p:spPr>
          <a:xfrm>
            <a:off x="2650" y="2409691"/>
            <a:ext cx="876352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80F9C-BADB-F548-901A-499190A68982}"/>
              </a:ext>
            </a:extLst>
          </p:cNvPr>
          <p:cNvSpPr/>
          <p:nvPr userDrawn="1"/>
        </p:nvSpPr>
        <p:spPr>
          <a:xfrm>
            <a:off x="8766176" y="2409691"/>
            <a:ext cx="3425824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r" defTabSz="914400" rtl="1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852" y="3034907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ar-SA" dirty="0"/>
              <a:t>شكراً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89AA9-703A-C444-B48A-0BE04BFBD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90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1"/>
            <a:ext cx="12192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3527" y="2218793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677998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26656-38C9-B349-8BF2-3906B17792AC}"/>
              </a:ext>
            </a:extLst>
          </p:cNvPr>
          <p:cNvSpPr txBox="1"/>
          <p:nvPr userDrawn="1"/>
        </p:nvSpPr>
        <p:spPr>
          <a:xfrm>
            <a:off x="2555081" y="6472813"/>
            <a:ext cx="708183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5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ECA36A-9CD8-0C46-B55F-D33DAB78C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94535" y="324610"/>
            <a:ext cx="3094608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0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2650" y="2409691"/>
            <a:ext cx="8791044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8793694" y="2409691"/>
            <a:ext cx="3398305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959" y="2792624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959" y="4846405"/>
            <a:ext cx="8025181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1711856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6BA29-152B-E342-911F-F353625A4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-1" y="2409691"/>
            <a:ext cx="879369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681" y="1719747"/>
            <a:ext cx="8267940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36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793695" y="2409691"/>
            <a:ext cx="3398305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310" y="2644988"/>
            <a:ext cx="8025180" cy="302120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9879D-020F-0A41-B9AF-67249EE20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4AEF94-C802-9546-8C95-3AAC61E22B12}"/>
              </a:ext>
            </a:extLst>
          </p:cNvPr>
          <p:cNvSpPr txBox="1"/>
          <p:nvPr userDrawn="1"/>
        </p:nvSpPr>
        <p:spPr>
          <a:xfrm>
            <a:off x="1711856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85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12192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6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12192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10309115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CAA90-DAAD-2C45-8A9C-FFA1D0AB0983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4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411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58BAA-65C3-174A-AAEF-12B904BF7977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78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343" y="2520177"/>
            <a:ext cx="6006859" cy="3794360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1667820"/>
            <a:ext cx="6006859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343" y="755180"/>
            <a:ext cx="11053314" cy="457201"/>
          </a:xfrm>
          <a:prstGeom prst="rect">
            <a:avLst/>
          </a:prstGeom>
        </p:spPr>
        <p:txBody>
          <a:bodyPr/>
          <a:lstStyle>
            <a:lvl1pPr algn="ctr" rtl="1"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8CF297-EA5C-F845-ACA7-6CBE33E9965A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6905406" y="1667820"/>
            <a:ext cx="4740891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B8F69-4B21-4A44-A099-D2ED3A294E44}"/>
              </a:ext>
            </a:extLst>
          </p:cNvPr>
          <p:cNvSpPr txBox="1"/>
          <p:nvPr userDrawn="1"/>
        </p:nvSpPr>
        <p:spPr>
          <a:xfrm>
            <a:off x="569342" y="6488915"/>
            <a:ext cx="600685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7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7272069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5926175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46600"/>
            <a:ext cx="11053314" cy="525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272069" y="1647645"/>
            <a:ext cx="4919932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72518-4514-0D46-80A9-5845C716DA06}"/>
              </a:ext>
            </a:extLst>
          </p:cNvPr>
          <p:cNvSpPr txBox="1"/>
          <p:nvPr userDrawn="1"/>
        </p:nvSpPr>
        <p:spPr>
          <a:xfrm>
            <a:off x="1069848" y="6488915"/>
            <a:ext cx="5926175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55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94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14400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4502989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8117457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511615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0883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30325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5900469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949768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2AEFB-BEA9-214C-9F03-DF9EBB6DFAE7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9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60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9" r:id="rId3"/>
    <p:sldLayoutId id="2147483740" r:id="rId4"/>
    <p:sldLayoutId id="2147483741" r:id="rId5"/>
    <p:sldLayoutId id="2147483735" r:id="rId6"/>
    <p:sldLayoutId id="2147483733" r:id="rId7"/>
    <p:sldLayoutId id="2147483734" r:id="rId8"/>
    <p:sldLayoutId id="2147483742" r:id="rId9"/>
    <p:sldLayoutId id="2147483745" r:id="rId10"/>
    <p:sldLayoutId id="2147483744" r:id="rId11"/>
    <p:sldLayoutId id="2147483746" r:id="rId12"/>
    <p:sldLayoutId id="214748374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769AA-874A-39F9-AA12-C5B75FEF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4AB5-B955-E7AC-0DC6-64D48329F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1125027"/>
            <a:ext cx="8933796" cy="2367383"/>
          </a:xfrm>
        </p:spPr>
        <p:txBody>
          <a:bodyPr>
            <a:normAutofit/>
          </a:bodyPr>
          <a:lstStyle/>
          <a:p>
            <a:r>
              <a:rPr lang="ar-JO" sz="40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الاجتماع رفيع المستوى حول التقدم المحرز في تنفيذ إعلان ومنهاج عمل بيجين بعد ثلاثين عاما</a:t>
            </a:r>
            <a:br>
              <a:rPr lang="ar-JO" sz="40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</a:b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4445D4A-E2E8-2407-D8CD-31ABFA2EE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3" y="2971799"/>
            <a:ext cx="8936846" cy="457201"/>
          </a:xfrm>
        </p:spPr>
        <p:txBody>
          <a:bodyPr/>
          <a:lstStyle/>
          <a:p>
            <a:r>
              <a:rPr lang="ar-JO" b="1" dirty="0">
                <a:latin typeface="Calibri" panose="020F0502020204030204" pitchFamily="34" charset="0"/>
                <a:cs typeface="Calibri" panose="020F0502020204030204" pitchFamily="34" charset="0"/>
              </a:rPr>
              <a:t>مسقط، سلطنة عُمان</a:t>
            </a:r>
          </a:p>
          <a:p>
            <a:r>
              <a:rPr lang="ar-JO" b="1" dirty="0">
                <a:latin typeface="Calibri" panose="020F0502020204030204" pitchFamily="34" charset="0"/>
                <a:cs typeface="Calibri" panose="020F0502020204030204" pitchFamily="34" charset="0"/>
              </a:rPr>
              <a:t>9 كانون الأول/ ديسمبر 2024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6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81C0-7DD8-BF9D-445F-FF18A6B5A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69250F3-6F20-695B-AF60-9024E665218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291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F9BCD-3754-6904-5926-24DB891F8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E261-7754-4035-EF68-2EDFA4C6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7" y="1761067"/>
            <a:ext cx="8933796" cy="3911600"/>
          </a:xfrm>
        </p:spPr>
        <p:txBody>
          <a:bodyPr>
            <a:normAutofit/>
          </a:bodyPr>
          <a:lstStyle/>
          <a:p>
            <a:r>
              <a:rPr kumimoji="0" lang="ar-JO" sz="54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أولويات المنطقة</a:t>
            </a:r>
          </a:p>
        </p:txBody>
      </p:sp>
    </p:spTree>
    <p:extLst>
      <p:ext uri="{BB962C8B-B14F-4D97-AF65-F5344CB8AC3E}">
        <p14:creationId xmlns:p14="http://schemas.microsoft.com/office/powerpoint/2010/main" val="170114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">
            <a:extLst>
              <a:ext uri="{FF2B5EF4-FFF2-40B4-BE49-F238E27FC236}">
                <a16:creationId xmlns:a16="http://schemas.microsoft.com/office/drawing/2014/main" id="{5568976B-DE5A-D43F-774C-EDB03DF2C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45720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C63E3B-F9C1-0CC2-9097-FA56356F1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77607"/>
              </p:ext>
            </p:extLst>
          </p:nvPr>
        </p:nvGraphicFramePr>
        <p:xfrm>
          <a:off x="1111272" y="2235200"/>
          <a:ext cx="10224385" cy="3780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222">
                  <a:extLst>
                    <a:ext uri="{9D8B030D-6E8A-4147-A177-3AD203B41FA5}">
                      <a16:colId xmlns:a16="http://schemas.microsoft.com/office/drawing/2014/main" val="3434936763"/>
                    </a:ext>
                  </a:extLst>
                </a:gridCol>
                <a:gridCol w="1666523">
                  <a:extLst>
                    <a:ext uri="{9D8B030D-6E8A-4147-A177-3AD203B41FA5}">
                      <a16:colId xmlns:a16="http://schemas.microsoft.com/office/drawing/2014/main" val="3480725306"/>
                    </a:ext>
                  </a:extLst>
                </a:gridCol>
                <a:gridCol w="2439660">
                  <a:extLst>
                    <a:ext uri="{9D8B030D-6E8A-4147-A177-3AD203B41FA5}">
                      <a16:colId xmlns:a16="http://schemas.microsoft.com/office/drawing/2014/main" val="1502694252"/>
                    </a:ext>
                  </a:extLst>
                </a:gridCol>
                <a:gridCol w="1666523">
                  <a:extLst>
                    <a:ext uri="{9D8B030D-6E8A-4147-A177-3AD203B41FA5}">
                      <a16:colId xmlns:a16="http://schemas.microsoft.com/office/drawing/2014/main" val="729778624"/>
                    </a:ext>
                  </a:extLst>
                </a:gridCol>
                <a:gridCol w="2526457">
                  <a:extLst>
                    <a:ext uri="{9D8B030D-6E8A-4147-A177-3AD203B41FA5}">
                      <a16:colId xmlns:a16="http://schemas.microsoft.com/office/drawing/2014/main" val="4283402310"/>
                    </a:ext>
                  </a:extLst>
                </a:gridCol>
              </a:tblGrid>
              <a:tr h="1614650">
                <a:tc>
                  <a:txBody>
                    <a:bodyPr/>
                    <a:lstStyle/>
                    <a:p>
                      <a:pPr algn="ctr" rtl="1"/>
                      <a:r>
                        <a:rPr lang="ar-EG" sz="3300" b="1" spc="7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ال</a:t>
                      </a:r>
                      <a:r>
                        <a:rPr lang="ar-SA" sz="3300" b="1" spc="75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حماية</a:t>
                      </a:r>
                      <a:r>
                        <a:rPr lang="ar-JO" sz="3300" b="1" spc="75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من العنف</a:t>
                      </a:r>
                      <a:endParaRPr lang="en-US" sz="33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769" marR="107769" marT="53884" marB="5388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300" b="1">
                        <a:solidFill>
                          <a:schemeClr val="tx2">
                            <a:lumMod val="75000"/>
                          </a:schemeClr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107769" marR="107769" marT="53884" marB="5388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300" b="1" spc="7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السياسات والبرامج</a:t>
                      </a:r>
                      <a:endParaRPr lang="en-US" sz="3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769" marR="107769" marT="53884" marB="5388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300" b="1">
                        <a:solidFill>
                          <a:schemeClr val="tx2">
                            <a:lumMod val="75000"/>
                          </a:schemeClr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107769" marR="107769" marT="53884" marB="5388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300" b="1" spc="7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التشريعات</a:t>
                      </a:r>
                      <a:endParaRPr lang="en-US" sz="3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769" marR="107769" marT="53884" marB="5388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014658"/>
                  </a:ext>
                </a:extLst>
              </a:tr>
              <a:tr h="551589">
                <a:tc>
                  <a:txBody>
                    <a:bodyPr/>
                    <a:lstStyle/>
                    <a:p>
                      <a:pPr algn="ctr" rtl="1"/>
                      <a:endPara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107769" marR="107769" marT="53884" marB="53884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107769" marR="107769" marT="53884" marB="538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107769" marR="107769" marT="53884" marB="53884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107769" marR="107769" marT="53884" marB="538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107769" marR="107769" marT="53884" marB="53884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450379"/>
                  </a:ext>
                </a:extLst>
              </a:tr>
              <a:tr h="1614650">
                <a:tc>
                  <a:txBody>
                    <a:bodyPr/>
                    <a:lstStyle/>
                    <a:p>
                      <a:pPr algn="ctr" rtl="1"/>
                      <a:r>
                        <a:rPr lang="ar-EG" sz="3300" b="1" spc="7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ال</a:t>
                      </a:r>
                      <a:r>
                        <a:rPr lang="ar-SA" sz="3300" b="1" spc="7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بيانات</a:t>
                      </a:r>
                      <a:endParaRPr lang="en-US" sz="3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769" marR="107769" marT="53884" marB="5388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300" b="1">
                        <a:solidFill>
                          <a:schemeClr val="tx2">
                            <a:lumMod val="75000"/>
                          </a:schemeClr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107769" marR="107769" marT="53884" marB="5388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300" b="1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عدم إهمال أحد</a:t>
                      </a:r>
                      <a:endParaRPr lang="ar-EG" sz="3300" b="1" kern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769" marR="107769" marT="53884" marB="5388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300" b="1">
                        <a:solidFill>
                          <a:schemeClr val="tx2">
                            <a:lumMod val="75000"/>
                          </a:schemeClr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107769" marR="107769" marT="53884" marB="5388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300" b="1" spc="7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ال</a:t>
                      </a:r>
                      <a:r>
                        <a:rPr lang="ar-SA" sz="3300" b="1" spc="75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حوكمة</a:t>
                      </a:r>
                      <a:endParaRPr lang="en-US" sz="3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769" marR="107769" marT="53884" marB="5388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62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32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09DF5-16A8-7A60-A67D-B2E939862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8287204-5265-3A9D-0AD1-5D030CCDE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739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التشريعات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2D2F8-F7BC-B880-E32E-D4D2DFF35C31}"/>
              </a:ext>
            </a:extLst>
          </p:cNvPr>
          <p:cNvSpPr txBox="1"/>
          <p:nvPr/>
        </p:nvSpPr>
        <p:spPr>
          <a:xfrm>
            <a:off x="232229" y="2002971"/>
            <a:ext cx="115678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مواصلة تعزيز حقوق المرأة من خلال تطوير التشريعات والقوانين الوطنية وتحديثها بصفة مستمرة.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تسهيل إجراءات تقاضي النساء، وتحقيق العدالة الناجزة.</a:t>
            </a:r>
            <a:endParaRPr lang="en-US" sz="4000" spc="75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0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CC1C-48BC-9FE8-8D70-3099C5226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F32E1D7-2EE8-C719-4BF1-BBDFEB179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739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السياسات والبرامج المراعية للمساواة بين الجنسين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10258-8361-9DF5-9ACC-1FF02DFC5E95}"/>
              </a:ext>
            </a:extLst>
          </p:cNvPr>
          <p:cNvSpPr txBox="1"/>
          <p:nvPr/>
        </p:nvSpPr>
        <p:spPr>
          <a:xfrm>
            <a:off x="232229" y="2002971"/>
            <a:ext cx="115678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3600" dirty="0">
                <a:latin typeface="Calibri" panose="020F0502020204030204" pitchFamily="34" charset="0"/>
                <a:cs typeface="Calibri" panose="020F0502020204030204" pitchFamily="34" charset="0"/>
              </a:rPr>
              <a:t>تعزيز التمكين الاقتصادي للمرأة. 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3600" dirty="0">
                <a:latin typeface="Calibri" panose="020F0502020204030204" pitchFamily="34" charset="0"/>
                <a:cs typeface="Calibri" panose="020F0502020204030204" pitchFamily="34" charset="0"/>
              </a:rPr>
              <a:t>تخفيف أعباء الرعاية غير مدفوعة الأجر.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3600" dirty="0">
                <a:latin typeface="Calibri" panose="020F0502020204030204" pitchFamily="34" charset="0"/>
                <a:cs typeface="Calibri" panose="020F0502020204030204" pitchFamily="34" charset="0"/>
              </a:rPr>
              <a:t>الحدّ من تأثير تغيُّر المناخ على أوضاع النساء والفتيات. 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3600" dirty="0">
                <a:latin typeface="Calibri" panose="020F0502020204030204" pitchFamily="34" charset="0"/>
                <a:cs typeface="Calibri" panose="020F0502020204030204" pitchFamily="34" charset="0"/>
              </a:rPr>
              <a:t>استفادة المرأة بشكل متكافئ من الوظائف اللائقة في الاقتصاد الأخضر. 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3600" dirty="0">
                <a:latin typeface="Calibri" panose="020F0502020204030204" pitchFamily="34" charset="0"/>
                <a:cs typeface="Calibri" panose="020F0502020204030204" pitchFamily="34" charset="0"/>
              </a:rPr>
              <a:t>تطوير سياسة التعليم والتكوين للفتيات والنساء، ولا سيّما ما يتصل بمهن المستقبل.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3600" dirty="0">
                <a:latin typeface="Calibri" panose="020F0502020204030204" pitchFamily="34" charset="0"/>
                <a:cs typeface="Calibri" panose="020F0502020204030204" pitchFamily="34" charset="0"/>
              </a:rPr>
              <a:t>التصدي للأعراف الاجتماعية التي لا تثمّن دور المرأة الإنتاجي.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3600" dirty="0">
                <a:latin typeface="Calibri" panose="020F0502020204030204" pitchFamily="34" charset="0"/>
                <a:cs typeface="Calibri" panose="020F0502020204030204" pitchFamily="34" charset="0"/>
              </a:rPr>
              <a:t>تعزيز التمثيل السياسي للمرأة.</a:t>
            </a:r>
          </a:p>
        </p:txBody>
      </p:sp>
    </p:spTree>
    <p:extLst>
      <p:ext uri="{BB962C8B-B14F-4D97-AF65-F5344CB8AC3E}">
        <p14:creationId xmlns:p14="http://schemas.microsoft.com/office/powerpoint/2010/main" val="384606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58ABF-CB71-6AA8-9BFD-3BC168ABB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FC817BC-31E7-F538-26F1-F8E9C1228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739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حماية النساء والفتيات من العنف بكافة اشكاله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D4DA3-D862-0A49-522A-EAAE70FF2DCC}"/>
              </a:ext>
            </a:extLst>
          </p:cNvPr>
          <p:cNvSpPr txBox="1"/>
          <p:nvPr/>
        </p:nvSpPr>
        <p:spPr>
          <a:xfrm>
            <a:off x="232229" y="2002971"/>
            <a:ext cx="115678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تعزيز الوقاية والحماية القانونية والاجتماعية للنساء.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تكثيف البرامج التوعوية حول العنف الميسّر عبر التكنولوجيا.</a:t>
            </a:r>
          </a:p>
        </p:txBody>
      </p:sp>
    </p:spTree>
    <p:extLst>
      <p:ext uri="{BB962C8B-B14F-4D97-AF65-F5344CB8AC3E}">
        <p14:creationId xmlns:p14="http://schemas.microsoft.com/office/powerpoint/2010/main" val="300964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4999D-DD82-A6D8-DED0-BDE6EEEDE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76D9F6-1155-604E-9196-C6446F14A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739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ar-JO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حوكمة</a:t>
            </a: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منظومة المساواة بين الجنسين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96CA-824A-CE9B-4A15-A1DA33E83261}"/>
              </a:ext>
            </a:extLst>
          </p:cNvPr>
          <p:cNvSpPr txBox="1"/>
          <p:nvPr/>
        </p:nvSpPr>
        <p:spPr>
          <a:xfrm>
            <a:off x="312057" y="2274838"/>
            <a:ext cx="11567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3600" dirty="0">
                <a:latin typeface="Calibri" panose="020F0502020204030204" pitchFamily="34" charset="0"/>
                <a:cs typeface="Calibri" panose="020F0502020204030204" pitchFamily="34" charset="0"/>
              </a:rPr>
              <a:t>إعادة النظر في موقع الآليات الوطنية لتمكين المرأة لجعلها أكثر قدرة على التأثير في السياسات العامة.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3600" dirty="0">
                <a:latin typeface="Calibri" panose="020F0502020204030204" pitchFamily="34" charset="0"/>
                <a:cs typeface="Calibri" panose="020F0502020204030204" pitchFamily="34" charset="0"/>
              </a:rPr>
              <a:t>تعزيز العمل مع المجتمع المدني.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3600" dirty="0">
                <a:latin typeface="Calibri" panose="020F0502020204030204" pitchFamily="34" charset="0"/>
                <a:cs typeface="Calibri" panose="020F0502020204030204" pitchFamily="34" charset="0"/>
              </a:rPr>
              <a:t>التحوّل إلى موازنة البرامج.</a:t>
            </a:r>
          </a:p>
        </p:txBody>
      </p:sp>
    </p:spTree>
    <p:extLst>
      <p:ext uri="{BB962C8B-B14F-4D97-AF65-F5344CB8AC3E}">
        <p14:creationId xmlns:p14="http://schemas.microsoft.com/office/powerpoint/2010/main" val="76365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700C2-AF27-3297-98D0-39359E270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DFB56B-858D-88FA-4938-55A8B519D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739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عدم اهمال أحد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9E017-0F08-0CFE-98DF-EDBE1D2019CF}"/>
              </a:ext>
            </a:extLst>
          </p:cNvPr>
          <p:cNvSpPr txBox="1"/>
          <p:nvPr/>
        </p:nvSpPr>
        <p:spPr>
          <a:xfrm>
            <a:off x="232229" y="2002971"/>
            <a:ext cx="115678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اهتمام خاص للبرامج الموجّهة للنساء ذوات الإعاقة وكبيرات السنّ.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دعم المرأة الريفية.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تعزيز آليات الحماية الاجتماعية.</a:t>
            </a:r>
          </a:p>
        </p:txBody>
      </p:sp>
    </p:spTree>
    <p:extLst>
      <p:ext uri="{BB962C8B-B14F-4D97-AF65-F5344CB8AC3E}">
        <p14:creationId xmlns:p14="http://schemas.microsoft.com/office/powerpoint/2010/main" val="220688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A5EF5-88DD-4C04-A673-C517395C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FFC8114-F302-84A4-CCAF-89DF36183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739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البيانات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95642-9298-DE86-6460-07B17ADEFF7C}"/>
              </a:ext>
            </a:extLst>
          </p:cNvPr>
          <p:cNvSpPr txBox="1"/>
          <p:nvPr/>
        </p:nvSpPr>
        <p:spPr>
          <a:xfrm>
            <a:off x="232229" y="2002971"/>
            <a:ext cx="115678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استكمال منظومة البيانات والإحصاءات التي تتيح تقييم الإنجاز المحرَز في تنفيذ إعلان ومنهاج عمل بيجين وفي تحقيق أهداف التنمية المستدامة.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بناء القدرات الوطنية في مجال إحصاءات المساواة بين الجنسين.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توظيف التقنيات الحديثة لإنتاج وإتاحة إحصاءات المساواة بين الجنسين بكلفة أقل، مع الحفاظ على جودة البيانات وشمولها</a:t>
            </a:r>
          </a:p>
        </p:txBody>
      </p:sp>
    </p:spTree>
    <p:extLst>
      <p:ext uri="{BB962C8B-B14F-4D97-AF65-F5344CB8AC3E}">
        <p14:creationId xmlns:p14="http://schemas.microsoft.com/office/powerpoint/2010/main" val="250729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9719-EC25-F44A-935D-57F558B86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417" y="1161483"/>
            <a:ext cx="8933796" cy="2367383"/>
          </a:xfrm>
        </p:spPr>
        <p:txBody>
          <a:bodyPr>
            <a:normAutofit/>
          </a:bodyPr>
          <a:lstStyle/>
          <a:p>
            <a:pPr algn="r"/>
            <a:r>
              <a:rPr lang="ar-JO" sz="40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المراجعة الإقليمية حول تنفيذ إعلان ومنهاج عمل بيجين </a:t>
            </a:r>
            <a:br>
              <a:rPr lang="ar-JO" sz="40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</a:br>
            <a:r>
              <a:rPr lang="ar-JO" sz="40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بعد مرور ثلاثين عاماً على اعتمادهما في البلدان العربية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635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1616E48-9D2A-7F41-B386-5607A41B0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الشركاء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and white text&#10;&#10;Description automatically generated">
            <a:extLst>
              <a:ext uri="{FF2B5EF4-FFF2-40B4-BE49-F238E27FC236}">
                <a16:creationId xmlns:a16="http://schemas.microsoft.com/office/drawing/2014/main" id="{90801A6C-F0F3-DAB5-3B22-AD3701C5E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75" y="1913056"/>
            <a:ext cx="4257825" cy="1644532"/>
          </a:xfrm>
          <a:prstGeom prst="rect">
            <a:avLst/>
          </a:prstGeom>
        </p:spPr>
      </p:pic>
      <p:pic>
        <p:nvPicPr>
          <p:cNvPr id="6" name="Picture 5" descr="A logo with a wreath of leaves&#10;&#10;Description automatically generated">
            <a:extLst>
              <a:ext uri="{FF2B5EF4-FFF2-40B4-BE49-F238E27FC236}">
                <a16:creationId xmlns:a16="http://schemas.microsoft.com/office/drawing/2014/main" id="{BCB150E1-B04A-A954-FF28-6EA7CA2DFDB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15025" y="1913056"/>
            <a:ext cx="1657350" cy="1644532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40A6FAF-E10C-E25B-2476-D7D5629C8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13" y="1934624"/>
            <a:ext cx="5643563" cy="2345230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87676D2-254F-81E8-4F75-271DF9F82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6370" y="4389739"/>
            <a:ext cx="3635474" cy="1815465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408AC3C7-78D5-6246-D4DE-5491EC8A0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38" y="3547018"/>
            <a:ext cx="1476004" cy="2753199"/>
          </a:xfrm>
          <a:prstGeom prst="rect">
            <a:avLst/>
          </a:prstGeom>
        </p:spPr>
      </p:pic>
      <p:pic>
        <p:nvPicPr>
          <p:cNvPr id="15" name="Picture 14" descr="A red and black logo&#10;&#10;Description automatically generated">
            <a:extLst>
              <a:ext uri="{FF2B5EF4-FFF2-40B4-BE49-F238E27FC236}">
                <a16:creationId xmlns:a16="http://schemas.microsoft.com/office/drawing/2014/main" id="{03783B47-3EFC-77FD-771B-FF341028B4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4772" y="3964521"/>
            <a:ext cx="2447925" cy="2303929"/>
          </a:xfrm>
          <a:prstGeom prst="rect">
            <a:avLst/>
          </a:prstGeom>
        </p:spPr>
      </p:pic>
      <p:pic>
        <p:nvPicPr>
          <p:cNvPr id="17" name="Picture 16" descr="A blue square with white text&#10;&#10;Description automatically generated">
            <a:extLst>
              <a:ext uri="{FF2B5EF4-FFF2-40B4-BE49-F238E27FC236}">
                <a16:creationId xmlns:a16="http://schemas.microsoft.com/office/drawing/2014/main" id="{BB718EF8-547B-6979-7F2B-33FD6AFD8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7710" y="3676639"/>
            <a:ext cx="2812120" cy="27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4">
            <a:extLst>
              <a:ext uri="{FF2B5EF4-FFF2-40B4-BE49-F238E27FC236}">
                <a16:creationId xmlns:a16="http://schemas.microsoft.com/office/drawing/2014/main" id="{59E1FD8E-3843-023B-E015-1AA417CDF88D}"/>
              </a:ext>
            </a:extLst>
          </p:cNvPr>
          <p:cNvSpPr txBox="1">
            <a:spLocks/>
          </p:cNvSpPr>
          <p:nvPr/>
        </p:nvSpPr>
        <p:spPr>
          <a:xfrm>
            <a:off x="-398106" y="546339"/>
            <a:ext cx="12192000" cy="457201"/>
          </a:xfrm>
          <a:prstGeom prst="rect">
            <a:avLst/>
          </a:prstGeom>
        </p:spPr>
        <p:txBody>
          <a:bodyPr vert="horz" lIns="60960" tIns="30480" rIns="60960" bIns="3048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5400" b="0" i="0" kern="1200" spc="12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LB" sz="2800" b="1" i="0" u="none" strike="noStrike" kern="1200" cap="none" spc="12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مسار الاستعراضات الوطنية والمراجعة الإقليمية لتنفيذ إعلان ومنهاج عمل بيجين +30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5B71EC-FCBA-E819-2BD4-2C99E185D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76871"/>
            <a:ext cx="12192000" cy="49172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98AC761-AE06-D037-9784-A01BCE95C847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334103" y="4170394"/>
            <a:ext cx="10582709" cy="0"/>
          </a:xfrm>
          <a:prstGeom prst="line">
            <a:avLst/>
          </a:prstGeom>
          <a:ln w="38100">
            <a:gradFill flip="none" rotWithShape="1">
              <a:gsLst>
                <a:gs pos="35770">
                  <a:srgbClr val="B42298"/>
                </a:gs>
                <a:gs pos="67000">
                  <a:srgbClr val="BEE36B"/>
                </a:gs>
                <a:gs pos="58000">
                  <a:srgbClr val="FFFF00"/>
                </a:gs>
                <a:gs pos="0">
                  <a:srgbClr val="4129A7"/>
                </a:gs>
                <a:gs pos="49000">
                  <a:srgbClr val="E5801B"/>
                </a:gs>
                <a:gs pos="100000">
                  <a:srgbClr val="65BDFF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9BF56E7D-A619-87C2-8064-F2C9B5B0B379}"/>
              </a:ext>
            </a:extLst>
          </p:cNvPr>
          <p:cNvSpPr/>
          <p:nvPr/>
        </p:nvSpPr>
        <p:spPr>
          <a:xfrm>
            <a:off x="10786184" y="4086418"/>
            <a:ext cx="167952" cy="167952"/>
          </a:xfrm>
          <a:prstGeom prst="ellipse">
            <a:avLst/>
          </a:prstGeom>
          <a:solidFill>
            <a:srgbClr val="65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2D446ED-C0D9-F6D5-C6DD-02BCCF98EE5B}"/>
              </a:ext>
            </a:extLst>
          </p:cNvPr>
          <p:cNvSpPr/>
          <p:nvPr/>
        </p:nvSpPr>
        <p:spPr>
          <a:xfrm>
            <a:off x="8335336" y="4086418"/>
            <a:ext cx="167952" cy="1679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0287EBC-2338-4C65-6CFB-389F011D375B}"/>
              </a:ext>
            </a:extLst>
          </p:cNvPr>
          <p:cNvSpPr/>
          <p:nvPr/>
        </p:nvSpPr>
        <p:spPr>
          <a:xfrm>
            <a:off x="7483140" y="4086418"/>
            <a:ext cx="167952" cy="167952"/>
          </a:xfrm>
          <a:prstGeom prst="ellipse">
            <a:avLst/>
          </a:prstGeom>
          <a:solidFill>
            <a:srgbClr val="D7E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E33903A-D419-0BC5-04CD-4ED1C6F19D53}"/>
              </a:ext>
            </a:extLst>
          </p:cNvPr>
          <p:cNvSpPr/>
          <p:nvPr/>
        </p:nvSpPr>
        <p:spPr>
          <a:xfrm>
            <a:off x="6680704" y="4086418"/>
            <a:ext cx="167952" cy="1679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4ABB9E5-6E2C-9442-C01D-D4A4DF21B67F}"/>
              </a:ext>
            </a:extLst>
          </p:cNvPr>
          <p:cNvSpPr/>
          <p:nvPr/>
        </p:nvSpPr>
        <p:spPr>
          <a:xfrm>
            <a:off x="5834728" y="4086418"/>
            <a:ext cx="167952" cy="167952"/>
          </a:xfrm>
          <a:prstGeom prst="ellipse">
            <a:avLst/>
          </a:prstGeom>
          <a:solidFill>
            <a:srgbClr val="E58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C5B9B05-644E-1A14-CB5E-A387885A1EA6}"/>
              </a:ext>
            </a:extLst>
          </p:cNvPr>
          <p:cNvSpPr/>
          <p:nvPr/>
        </p:nvSpPr>
        <p:spPr>
          <a:xfrm>
            <a:off x="5032292" y="4086418"/>
            <a:ext cx="167952" cy="167952"/>
          </a:xfrm>
          <a:prstGeom prst="ellipse">
            <a:avLst/>
          </a:prstGeom>
          <a:solidFill>
            <a:srgbClr val="C23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B53A56D-6CEF-4950-E5B3-7B3A381D6508}"/>
              </a:ext>
            </a:extLst>
          </p:cNvPr>
          <p:cNvSpPr/>
          <p:nvPr/>
        </p:nvSpPr>
        <p:spPr>
          <a:xfrm>
            <a:off x="4229856" y="4086418"/>
            <a:ext cx="167952" cy="167952"/>
          </a:xfrm>
          <a:prstGeom prst="ellipse">
            <a:avLst/>
          </a:prstGeom>
          <a:solidFill>
            <a:srgbClr val="B42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49F66E-FAA4-5C8C-2491-D6A43D9A0FD7}"/>
              </a:ext>
            </a:extLst>
          </p:cNvPr>
          <p:cNvSpPr/>
          <p:nvPr/>
        </p:nvSpPr>
        <p:spPr>
          <a:xfrm>
            <a:off x="3427420" y="4086418"/>
            <a:ext cx="167952" cy="167952"/>
          </a:xfrm>
          <a:prstGeom prst="ellipse">
            <a:avLst/>
          </a:prstGeom>
          <a:solidFill>
            <a:srgbClr val="94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6D80225-A9A5-C09D-45CE-A65F95386F99}"/>
              </a:ext>
            </a:extLst>
          </p:cNvPr>
          <p:cNvSpPr/>
          <p:nvPr/>
        </p:nvSpPr>
        <p:spPr>
          <a:xfrm>
            <a:off x="2581444" y="4086418"/>
            <a:ext cx="167952" cy="167952"/>
          </a:xfrm>
          <a:prstGeom prst="ellipse">
            <a:avLst/>
          </a:prstGeom>
          <a:solidFill>
            <a:srgbClr val="781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4C0EF99-B552-885C-CF72-FFD5784387ED}"/>
              </a:ext>
            </a:extLst>
          </p:cNvPr>
          <p:cNvSpPr/>
          <p:nvPr/>
        </p:nvSpPr>
        <p:spPr>
          <a:xfrm>
            <a:off x="1779008" y="4086418"/>
            <a:ext cx="167952" cy="167952"/>
          </a:xfrm>
          <a:prstGeom prst="ellipse">
            <a:avLst/>
          </a:prstGeom>
          <a:solidFill>
            <a:srgbClr val="501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D827617-7708-1F94-2687-B7617A53A5AD}"/>
              </a:ext>
            </a:extLst>
          </p:cNvPr>
          <p:cNvSpPr/>
          <p:nvPr/>
        </p:nvSpPr>
        <p:spPr>
          <a:xfrm>
            <a:off x="1026117" y="4086418"/>
            <a:ext cx="167952" cy="167952"/>
          </a:xfrm>
          <a:prstGeom prst="ellipse">
            <a:avLst/>
          </a:prstGeom>
          <a:solidFill>
            <a:srgbClr val="412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2FDFAE0-2704-12BE-9BB0-D97D7CF45798}"/>
              </a:ext>
            </a:extLst>
          </p:cNvPr>
          <p:cNvCxnSpPr>
            <a:cxnSpLocks/>
          </p:cNvCxnSpPr>
          <p:nvPr/>
        </p:nvCxnSpPr>
        <p:spPr>
          <a:xfrm>
            <a:off x="9904946" y="4207721"/>
            <a:ext cx="0" cy="914401"/>
          </a:xfrm>
          <a:prstGeom prst="line">
            <a:avLst/>
          </a:prstGeom>
          <a:ln w="28575">
            <a:solidFill>
              <a:srgbClr val="82C9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BA504E-0112-0425-6877-A594804A4086}"/>
              </a:ext>
            </a:extLst>
          </p:cNvPr>
          <p:cNvCxnSpPr>
            <a:cxnSpLocks/>
          </p:cNvCxnSpPr>
          <p:nvPr/>
        </p:nvCxnSpPr>
        <p:spPr>
          <a:xfrm>
            <a:off x="8419312" y="3200007"/>
            <a:ext cx="0" cy="9144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B93F32A-B8BE-AA48-549F-21850450CC9D}"/>
              </a:ext>
            </a:extLst>
          </p:cNvPr>
          <p:cNvCxnSpPr>
            <a:cxnSpLocks/>
          </p:cNvCxnSpPr>
          <p:nvPr/>
        </p:nvCxnSpPr>
        <p:spPr>
          <a:xfrm>
            <a:off x="3503849" y="3200585"/>
            <a:ext cx="0" cy="914401"/>
          </a:xfrm>
          <a:prstGeom prst="line">
            <a:avLst/>
          </a:prstGeom>
          <a:ln w="28575">
            <a:solidFill>
              <a:srgbClr val="B42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9639D40-44DE-4FBC-B4EE-986805039331}"/>
              </a:ext>
            </a:extLst>
          </p:cNvPr>
          <p:cNvCxnSpPr>
            <a:cxnSpLocks/>
          </p:cNvCxnSpPr>
          <p:nvPr/>
        </p:nvCxnSpPr>
        <p:spPr>
          <a:xfrm>
            <a:off x="2665420" y="3200007"/>
            <a:ext cx="0" cy="914401"/>
          </a:xfrm>
          <a:prstGeom prst="line">
            <a:avLst/>
          </a:prstGeom>
          <a:ln w="28575">
            <a:solidFill>
              <a:srgbClr val="781A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59DD75D-4047-D3A8-0729-E046277B3AC2}"/>
              </a:ext>
            </a:extLst>
          </p:cNvPr>
          <p:cNvCxnSpPr>
            <a:cxnSpLocks/>
          </p:cNvCxnSpPr>
          <p:nvPr/>
        </p:nvCxnSpPr>
        <p:spPr>
          <a:xfrm>
            <a:off x="418079" y="3200007"/>
            <a:ext cx="0" cy="914401"/>
          </a:xfrm>
          <a:prstGeom prst="line">
            <a:avLst/>
          </a:prstGeom>
          <a:ln w="28575">
            <a:solidFill>
              <a:srgbClr val="4129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: Rounded Corners 1033">
            <a:extLst>
              <a:ext uri="{FF2B5EF4-FFF2-40B4-BE49-F238E27FC236}">
                <a16:creationId xmlns:a16="http://schemas.microsoft.com/office/drawing/2014/main" id="{FA88AAEB-69EC-7B9A-5DB9-1BDB00450AB3}"/>
              </a:ext>
            </a:extLst>
          </p:cNvPr>
          <p:cNvSpPr/>
          <p:nvPr/>
        </p:nvSpPr>
        <p:spPr>
          <a:xfrm>
            <a:off x="9688785" y="5122122"/>
            <a:ext cx="2023034" cy="1119665"/>
          </a:xfrm>
          <a:prstGeom prst="roundRect">
            <a:avLst/>
          </a:prstGeom>
          <a:solidFill>
            <a:schemeClr val="bg1"/>
          </a:solidFill>
          <a:ln w="28575">
            <a:gradFill flip="none" rotWithShape="1">
              <a:gsLst>
                <a:gs pos="0">
                  <a:srgbClr val="82C9C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65BD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ورش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ة عمل </a:t>
            </a: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إقليمي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ة </a:t>
            </a: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لدعم القدرات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حول </a:t>
            </a: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إعداد المراجعات الوطنية بحسب المذكرة التوجيهية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5E5C215F-18E9-0717-020A-5D98D4F8A7FE}"/>
              </a:ext>
            </a:extLst>
          </p:cNvPr>
          <p:cNvSpPr txBox="1"/>
          <p:nvPr/>
        </p:nvSpPr>
        <p:spPr>
          <a:xfrm>
            <a:off x="10440922" y="3851610"/>
            <a:ext cx="43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5B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0AE665B2-264D-E4CA-EAE5-7F2C066E263B}"/>
              </a:ext>
            </a:extLst>
          </p:cNvPr>
          <p:cNvSpPr txBox="1"/>
          <p:nvPr/>
        </p:nvSpPr>
        <p:spPr>
          <a:xfrm>
            <a:off x="8898275" y="3851610"/>
            <a:ext cx="43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rgbClr val="92D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2D0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E4EF606D-4FDA-A4DB-A421-3B4E03AB8B06}"/>
              </a:ext>
            </a:extLst>
          </p:cNvPr>
          <p:cNvSpPr txBox="1"/>
          <p:nvPr/>
        </p:nvSpPr>
        <p:spPr>
          <a:xfrm>
            <a:off x="8095851" y="3851610"/>
            <a:ext cx="43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7E02C81C-3CE5-113D-3F8D-6FE320BD9545}"/>
              </a:ext>
            </a:extLst>
          </p:cNvPr>
          <p:cNvSpPr txBox="1"/>
          <p:nvPr/>
        </p:nvSpPr>
        <p:spPr>
          <a:xfrm>
            <a:off x="7237420" y="3851610"/>
            <a:ext cx="43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rgbClr val="D7E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7EE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001AF164-60C3-1A92-9C8B-974F0302C4D4}"/>
              </a:ext>
            </a:extLst>
          </p:cNvPr>
          <p:cNvSpPr txBox="1"/>
          <p:nvPr/>
        </p:nvSpPr>
        <p:spPr>
          <a:xfrm>
            <a:off x="6433476" y="3851610"/>
            <a:ext cx="43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0D0E9A0B-FCB5-177D-3378-83ACEDC01DD2}"/>
              </a:ext>
            </a:extLst>
          </p:cNvPr>
          <p:cNvSpPr txBox="1"/>
          <p:nvPr/>
        </p:nvSpPr>
        <p:spPr>
          <a:xfrm>
            <a:off x="5601463" y="3851610"/>
            <a:ext cx="43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rgbClr val="E58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58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AD2EE36C-C0DF-AAE5-4AF7-779DAD4B3582}"/>
              </a:ext>
            </a:extLst>
          </p:cNvPr>
          <p:cNvSpPr txBox="1"/>
          <p:nvPr/>
        </p:nvSpPr>
        <p:spPr>
          <a:xfrm>
            <a:off x="4808373" y="3851610"/>
            <a:ext cx="43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rgbClr val="C23D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23D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70740C0D-DCB5-F520-9AF1-A2CF3CE543AE}"/>
              </a:ext>
            </a:extLst>
          </p:cNvPr>
          <p:cNvSpPr txBox="1"/>
          <p:nvPr/>
        </p:nvSpPr>
        <p:spPr>
          <a:xfrm>
            <a:off x="4001262" y="3851610"/>
            <a:ext cx="43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rgbClr val="B42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B42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361A21E6-E55B-7C76-5260-3DA57A6B8ED2}"/>
              </a:ext>
            </a:extLst>
          </p:cNvPr>
          <p:cNvSpPr txBox="1"/>
          <p:nvPr/>
        </p:nvSpPr>
        <p:spPr>
          <a:xfrm>
            <a:off x="3206649" y="3851610"/>
            <a:ext cx="43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rgbClr val="941C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41C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DF9F9B6F-AA47-C5E8-46D1-232FE53106A0}"/>
              </a:ext>
            </a:extLst>
          </p:cNvPr>
          <p:cNvSpPr txBox="1"/>
          <p:nvPr/>
        </p:nvSpPr>
        <p:spPr>
          <a:xfrm>
            <a:off x="2346643" y="3851610"/>
            <a:ext cx="43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rgbClr val="781A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81A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FDB4D46D-50C2-CEA0-4A64-341ACD6935B7}"/>
              </a:ext>
            </a:extLst>
          </p:cNvPr>
          <p:cNvCxnSpPr>
            <a:cxnSpLocks/>
          </p:cNvCxnSpPr>
          <p:nvPr/>
        </p:nvCxnSpPr>
        <p:spPr>
          <a:xfrm>
            <a:off x="9543649" y="1576871"/>
            <a:ext cx="0" cy="4936283"/>
          </a:xfrm>
          <a:prstGeom prst="line">
            <a:avLst/>
          </a:prstGeom>
          <a:ln w="53975" cap="rnd">
            <a:solidFill>
              <a:schemeClr val="bg1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TextBox 1045">
            <a:extLst>
              <a:ext uri="{FF2B5EF4-FFF2-40B4-BE49-F238E27FC236}">
                <a16:creationId xmlns:a16="http://schemas.microsoft.com/office/drawing/2014/main" id="{E6921724-5C5A-16BF-94F3-B8E30F699DA9}"/>
              </a:ext>
            </a:extLst>
          </p:cNvPr>
          <p:cNvSpPr txBox="1"/>
          <p:nvPr/>
        </p:nvSpPr>
        <p:spPr>
          <a:xfrm>
            <a:off x="743869" y="3851610"/>
            <a:ext cx="43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rgbClr val="412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129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84E67A94-DA0B-1941-C2A8-C98EF0730F80}"/>
              </a:ext>
            </a:extLst>
          </p:cNvPr>
          <p:cNvSpPr txBox="1"/>
          <p:nvPr/>
        </p:nvSpPr>
        <p:spPr>
          <a:xfrm>
            <a:off x="1456875" y="3851610"/>
            <a:ext cx="49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rgbClr val="501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01D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F0D09D19-BB2F-E2AC-B4F1-5CEBC47B0FF1}"/>
              </a:ext>
            </a:extLst>
          </p:cNvPr>
          <p:cNvCxnSpPr>
            <a:cxnSpLocks/>
          </p:cNvCxnSpPr>
          <p:nvPr/>
        </p:nvCxnSpPr>
        <p:spPr>
          <a:xfrm>
            <a:off x="5113744" y="4207721"/>
            <a:ext cx="0" cy="914401"/>
          </a:xfrm>
          <a:prstGeom prst="line">
            <a:avLst/>
          </a:prstGeom>
          <a:ln w="28575">
            <a:solidFill>
              <a:srgbClr val="C2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TextBox 1052">
            <a:extLst>
              <a:ext uri="{FF2B5EF4-FFF2-40B4-BE49-F238E27FC236}">
                <a16:creationId xmlns:a16="http://schemas.microsoft.com/office/drawing/2014/main" id="{C4985C24-7D5E-BA18-AF22-915024791C3E}"/>
              </a:ext>
            </a:extLst>
          </p:cNvPr>
          <p:cNvSpPr txBox="1"/>
          <p:nvPr/>
        </p:nvSpPr>
        <p:spPr>
          <a:xfrm>
            <a:off x="10456547" y="1526407"/>
            <a:ext cx="95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9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1077" name="TextBox 1076">
            <a:extLst>
              <a:ext uri="{FF2B5EF4-FFF2-40B4-BE49-F238E27FC236}">
                <a16:creationId xmlns:a16="http://schemas.microsoft.com/office/drawing/2014/main" id="{31290796-296A-3A2F-DD11-E47A4581A62C}"/>
              </a:ext>
            </a:extLst>
          </p:cNvPr>
          <p:cNvSpPr txBox="1"/>
          <p:nvPr/>
        </p:nvSpPr>
        <p:spPr>
          <a:xfrm>
            <a:off x="2564358" y="1527814"/>
            <a:ext cx="95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23D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1078" name="Rectangle: Rounded Corners 1077">
            <a:extLst>
              <a:ext uri="{FF2B5EF4-FFF2-40B4-BE49-F238E27FC236}">
                <a16:creationId xmlns:a16="http://schemas.microsoft.com/office/drawing/2014/main" id="{AA2C8F4A-4277-E604-213B-D3598518AFC9}"/>
              </a:ext>
            </a:extLst>
          </p:cNvPr>
          <p:cNvSpPr/>
          <p:nvPr/>
        </p:nvSpPr>
        <p:spPr>
          <a:xfrm>
            <a:off x="3297116" y="5122122"/>
            <a:ext cx="2106466" cy="1119665"/>
          </a:xfrm>
          <a:prstGeom prst="roundRect">
            <a:avLst/>
          </a:prstGeom>
          <a:solidFill>
            <a:schemeClr val="bg1"/>
          </a:solidFill>
          <a:ln w="28575">
            <a:gradFill flip="none" rotWithShape="1">
              <a:gsLst>
                <a:gs pos="48300">
                  <a:srgbClr val="B42298"/>
                </a:gs>
                <a:gs pos="0">
                  <a:srgbClr val="9A249B"/>
                </a:gs>
                <a:gs pos="100000">
                  <a:srgbClr val="E27B2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إستلام التقارير الوطنية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15 أيار – 15 حزيران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9" name="Arrow: Left-Right 1078">
            <a:extLst>
              <a:ext uri="{FF2B5EF4-FFF2-40B4-BE49-F238E27FC236}">
                <a16:creationId xmlns:a16="http://schemas.microsoft.com/office/drawing/2014/main" id="{C4F8CC5F-2100-9410-4FD1-1E9E7B2A3427}"/>
              </a:ext>
            </a:extLst>
          </p:cNvPr>
          <p:cNvSpPr/>
          <p:nvPr/>
        </p:nvSpPr>
        <p:spPr>
          <a:xfrm>
            <a:off x="5447541" y="5239372"/>
            <a:ext cx="4241243" cy="462381"/>
          </a:xfrm>
          <a:prstGeom prst="leftRightArrow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E5801B"/>
                </a:gs>
                <a:gs pos="38470">
                  <a:srgbClr val="D7EE43"/>
                </a:gs>
                <a:gs pos="27000">
                  <a:srgbClr val="FFFF00"/>
                </a:gs>
                <a:gs pos="64000">
                  <a:srgbClr val="00B050"/>
                </a:gs>
                <a:gs pos="100000">
                  <a:srgbClr val="82C9C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دعم فني مقدم من الإسكوا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E109BA8-375E-61D1-B62A-293F51A10B46}"/>
              </a:ext>
            </a:extLst>
          </p:cNvPr>
          <p:cNvSpPr/>
          <p:nvPr/>
        </p:nvSpPr>
        <p:spPr>
          <a:xfrm>
            <a:off x="9137772" y="4086418"/>
            <a:ext cx="167952" cy="167952"/>
          </a:xfrm>
          <a:prstGeom prst="ellipse">
            <a:avLst/>
          </a:prstGeom>
          <a:solidFill>
            <a:srgbClr val="92D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4" name="Rectangle: Rounded Corners 1083">
            <a:extLst>
              <a:ext uri="{FF2B5EF4-FFF2-40B4-BE49-F238E27FC236}">
                <a16:creationId xmlns:a16="http://schemas.microsoft.com/office/drawing/2014/main" id="{B3943430-0FA0-B417-1BEC-59CCB72707CF}"/>
              </a:ext>
            </a:extLst>
          </p:cNvPr>
          <p:cNvSpPr/>
          <p:nvPr/>
        </p:nvSpPr>
        <p:spPr>
          <a:xfrm>
            <a:off x="3134829" y="2114823"/>
            <a:ext cx="873577" cy="111966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B42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المسودة الأولى للتقرير الإقليمي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5" name="Rectangle: Rounded Corners 1084">
            <a:extLst>
              <a:ext uri="{FF2B5EF4-FFF2-40B4-BE49-F238E27FC236}">
                <a16:creationId xmlns:a16="http://schemas.microsoft.com/office/drawing/2014/main" id="{35DDAF78-A1A2-4308-AD7B-9F0002924270}"/>
              </a:ext>
            </a:extLst>
          </p:cNvPr>
          <p:cNvSpPr/>
          <p:nvPr/>
        </p:nvSpPr>
        <p:spPr>
          <a:xfrm>
            <a:off x="1749576" y="2114823"/>
            <a:ext cx="1259874" cy="111966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1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اجتماع الخبراء للمصادقة على التقرير الاقليمي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6" name="Rectangle: Rounded Corners 1085">
            <a:extLst>
              <a:ext uri="{FF2B5EF4-FFF2-40B4-BE49-F238E27FC236}">
                <a16:creationId xmlns:a16="http://schemas.microsoft.com/office/drawing/2014/main" id="{ECF20A5F-C96C-0982-427D-DB1DA23A62F9}"/>
              </a:ext>
            </a:extLst>
          </p:cNvPr>
          <p:cNvSpPr/>
          <p:nvPr/>
        </p:nvSpPr>
        <p:spPr>
          <a:xfrm>
            <a:off x="49230" y="2114823"/>
            <a:ext cx="1259874" cy="111966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2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الاجتماع رفيع المستوى لتبني الإعلان العربي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9C6897-52E2-6D36-054C-C1A5F748E2C1}"/>
              </a:ext>
            </a:extLst>
          </p:cNvPr>
          <p:cNvCxnSpPr>
            <a:cxnSpLocks/>
          </p:cNvCxnSpPr>
          <p:nvPr/>
        </p:nvCxnSpPr>
        <p:spPr>
          <a:xfrm>
            <a:off x="5113744" y="3172017"/>
            <a:ext cx="0" cy="914401"/>
          </a:xfrm>
          <a:prstGeom prst="line">
            <a:avLst/>
          </a:prstGeom>
          <a:ln w="28575">
            <a:solidFill>
              <a:srgbClr val="C2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" name="Rectangle: Rounded Corners 1082">
            <a:extLst>
              <a:ext uri="{FF2B5EF4-FFF2-40B4-BE49-F238E27FC236}">
                <a16:creationId xmlns:a16="http://schemas.microsoft.com/office/drawing/2014/main" id="{9388B7E7-9523-C7F0-0093-CE62D05BA0B1}"/>
              </a:ext>
            </a:extLst>
          </p:cNvPr>
          <p:cNvSpPr/>
          <p:nvPr/>
        </p:nvSpPr>
        <p:spPr>
          <a:xfrm>
            <a:off x="4729799" y="1939447"/>
            <a:ext cx="4045243" cy="1621372"/>
          </a:xfrm>
          <a:prstGeom prst="roundRect">
            <a:avLst/>
          </a:prstGeom>
          <a:solidFill>
            <a:schemeClr val="bg1"/>
          </a:solidFill>
          <a:ln w="28575">
            <a:gradFill flip="none" rotWithShape="1">
              <a:gsLst>
                <a:gs pos="29000">
                  <a:srgbClr val="FFFF00"/>
                </a:gs>
                <a:gs pos="0">
                  <a:srgbClr val="FF0000"/>
                </a:gs>
                <a:gs pos="100000">
                  <a:srgbClr val="82C9C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ar-L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المشاورات الإقليمية: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برلمانيون/برلمانيات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منظمات المجتمع المدني/شباب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المنظمات المعنية بذوي الإعاقة وكبار السن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ar-LB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الفتيات والفتيان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المؤسسات الوطنية لحقوق الانسان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D570DE-1A72-3534-ABD3-298C8D0BD95E}"/>
              </a:ext>
            </a:extLst>
          </p:cNvPr>
          <p:cNvSpPr/>
          <p:nvPr/>
        </p:nvSpPr>
        <p:spPr>
          <a:xfrm>
            <a:off x="9825623" y="4086418"/>
            <a:ext cx="167952" cy="167952"/>
          </a:xfrm>
          <a:prstGeom prst="ellipse">
            <a:avLst/>
          </a:prstGeom>
          <a:solidFill>
            <a:srgbClr val="82C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1AD7A04C-5DBF-14A7-24D1-3DAB284B187F}"/>
              </a:ext>
            </a:extLst>
          </p:cNvPr>
          <p:cNvSpPr txBox="1"/>
          <p:nvPr/>
        </p:nvSpPr>
        <p:spPr>
          <a:xfrm>
            <a:off x="9488184" y="3851610"/>
            <a:ext cx="43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2C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200D39-460E-CEF0-5C40-2691FD49D199}"/>
              </a:ext>
            </a:extLst>
          </p:cNvPr>
          <p:cNvSpPr/>
          <p:nvPr/>
        </p:nvSpPr>
        <p:spPr>
          <a:xfrm>
            <a:off x="334103" y="4086418"/>
            <a:ext cx="167952" cy="167952"/>
          </a:xfrm>
          <a:prstGeom prst="ellipse">
            <a:avLst/>
          </a:prstGeom>
          <a:solidFill>
            <a:srgbClr val="412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C5B4D-18D2-719B-BC51-3406F531E436}"/>
              </a:ext>
            </a:extLst>
          </p:cNvPr>
          <p:cNvSpPr txBox="1"/>
          <p:nvPr/>
        </p:nvSpPr>
        <p:spPr>
          <a:xfrm>
            <a:off x="5747" y="3850821"/>
            <a:ext cx="55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rgbClr val="412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129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28E26B5-F8BD-B12D-2C57-904C7C259421}"/>
              </a:ext>
            </a:extLst>
          </p:cNvPr>
          <p:cNvSpPr/>
          <p:nvPr/>
        </p:nvSpPr>
        <p:spPr>
          <a:xfrm rot="5400000">
            <a:off x="8887747" y="2085824"/>
            <a:ext cx="1822750" cy="1371516"/>
          </a:xfrm>
          <a:prstGeom prst="wedgeRoundRectCallout">
            <a:avLst>
              <a:gd name="adj1" fmla="val -8292"/>
              <a:gd name="adj2" fmla="val 70954"/>
              <a:gd name="adj3" fmla="val 16667"/>
            </a:avLst>
          </a:prstGeom>
          <a:solidFill>
            <a:schemeClr val="bg1"/>
          </a:solidFill>
          <a:ln w="38100">
            <a:solidFill>
              <a:srgbClr val="83C9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وثيقة المخرجات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L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ورسائل لصانعي السياسات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08F685-8A6C-55D6-3B4A-2634FFD02F4D}"/>
              </a:ext>
            </a:extLst>
          </p:cNvPr>
          <p:cNvSpPr/>
          <p:nvPr/>
        </p:nvSpPr>
        <p:spPr>
          <a:xfrm>
            <a:off x="49230" y="4406505"/>
            <a:ext cx="1259874" cy="16777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2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يتم عرض مخرجات المشاوارات الاقليمية ضمن الاجتماع رفيع المستوى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A6375B-7D61-65D2-D777-17CB29A42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159445"/>
            <a:ext cx="12192000" cy="9753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18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4C81CC-21EF-BD6A-9573-CE98A213416D}"/>
              </a:ext>
            </a:extLst>
          </p:cNvPr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https://www.youtube.com/watch?v=lJ9DAWeYFK8</a:t>
            </a:r>
          </a:p>
        </p:txBody>
      </p:sp>
    </p:spTree>
    <p:extLst>
      <p:ext uri="{BB962C8B-B14F-4D97-AF65-F5344CB8AC3E}">
        <p14:creationId xmlns:p14="http://schemas.microsoft.com/office/powerpoint/2010/main" val="257823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4BC5-DD59-EA74-ADD7-E7B626F25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DA92-E7FE-9B2D-DD18-262662DEE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7" y="1761067"/>
            <a:ext cx="8933796" cy="3911600"/>
          </a:xfrm>
        </p:spPr>
        <p:txBody>
          <a:bodyPr>
            <a:normAutofit/>
          </a:bodyPr>
          <a:lstStyle/>
          <a:p>
            <a:r>
              <a:rPr kumimoji="0" lang="ar-JO" sz="54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الاستنتاجات والخطوات القادمة: نحو بيجين 35+</a:t>
            </a:r>
          </a:p>
        </p:txBody>
      </p:sp>
    </p:spTree>
    <p:extLst>
      <p:ext uri="{BB962C8B-B14F-4D97-AF65-F5344CB8AC3E}">
        <p14:creationId xmlns:p14="http://schemas.microsoft.com/office/powerpoint/2010/main" val="238372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FFB6A-0B68-BE8E-4F85-45D0D8B75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56038F-8CE2-50EB-A251-C906F6BE4A4A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0" y="431322"/>
            <a:ext cx="12192000" cy="782416"/>
          </a:xfrm>
          <a:solidFill>
            <a:srgbClr val="0298CA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ar-J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الدروس المستفادة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2E45D-D12A-45C0-D884-23BF6175F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257280"/>
            <a:ext cx="12191999" cy="5709577"/>
          </a:xfrm>
        </p:spPr>
        <p:txBody>
          <a:bodyPr>
            <a:noAutofit/>
          </a:bodyPr>
          <a:lstStyle/>
          <a:p>
            <a:pPr marL="536575" marR="0" indent="-361950" algn="just" rtl="1" fontAlgn="auto">
              <a:lnSpc>
                <a:spcPct val="10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الإرادة السياسية</a:t>
            </a:r>
          </a:p>
          <a:p>
            <a:pPr marL="536575" marR="0" indent="-361950" algn="just" rtl="1" fontAlgn="auto">
              <a:lnSpc>
                <a:spcPct val="10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المؤسسات </a:t>
            </a:r>
          </a:p>
          <a:p>
            <a:pPr marL="536575" marR="0" indent="-361950" algn="just" rtl="1" fontAlgn="auto">
              <a:lnSpc>
                <a:spcPct val="10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أهمية التنسيق والتشبيك</a:t>
            </a:r>
          </a:p>
          <a:p>
            <a:pPr marL="536575" marR="0" indent="-361950" algn="just" rtl="1" fontAlgn="auto">
              <a:lnSpc>
                <a:spcPct val="10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التصدي للأعراف الاجتماعية السلبية</a:t>
            </a:r>
          </a:p>
          <a:p>
            <a:pPr marL="536575" marR="0" indent="-361950" algn="just" rtl="1" fontAlgn="auto">
              <a:lnSpc>
                <a:spcPct val="10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الاستمرار في مراجعة التشريعات والقوانين</a:t>
            </a:r>
          </a:p>
          <a:p>
            <a:pPr marL="536575" marR="0" indent="-361950" algn="just" rtl="1" fontAlgn="auto">
              <a:lnSpc>
                <a:spcPct val="10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التمكين الاقتصادي للنساء والفتيات</a:t>
            </a:r>
          </a:p>
          <a:p>
            <a:pPr marL="536575" marR="0" indent="-361950" algn="just" rtl="1" fontAlgn="auto">
              <a:lnSpc>
                <a:spcPct val="10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ضرورة الوصول الى عدد أكبر من النساء</a:t>
            </a:r>
          </a:p>
          <a:p>
            <a:pPr marL="536575" marR="0" indent="-361950" algn="just" rtl="1" fontAlgn="auto">
              <a:lnSpc>
                <a:spcPct val="10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توافر البيانات المحدّثة</a:t>
            </a:r>
          </a:p>
          <a:p>
            <a:pPr marR="0" algn="just" rtl="1" fontAlgn="auto">
              <a:lnSpc>
                <a:spcPct val="10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Tx/>
              <a:tabLst/>
              <a:defRPr/>
            </a:pPr>
            <a:endParaRPr kumimoji="0" lang="ar-JO" sz="3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 rtl="1" fontAlgn="auto">
              <a:lnSpc>
                <a:spcPct val="10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Tx/>
              <a:buNone/>
              <a:tabLst/>
              <a:defRPr/>
            </a:pPr>
            <a:endParaRPr kumimoji="0" lang="ar-JO" sz="3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rtl="1" fontAlgn="auto">
              <a:lnSpc>
                <a:spcPct val="10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Tx/>
              <a:tabLst/>
              <a:defRPr/>
            </a:pPr>
            <a:endParaRPr kumimoji="0" lang="ar-JO" sz="3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8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CBB42-C04F-B5B0-E717-E9A426F95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61CA-2382-B0DF-0F7A-DFF4BCF76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7" y="1761067"/>
            <a:ext cx="8933796" cy="3911600"/>
          </a:xfrm>
        </p:spPr>
        <p:txBody>
          <a:bodyPr>
            <a:normAutofit/>
          </a:bodyPr>
          <a:lstStyle/>
          <a:p>
            <a:r>
              <a:rPr kumimoji="0" lang="ar-JO" sz="54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أولويات الدول</a:t>
            </a:r>
          </a:p>
        </p:txBody>
      </p:sp>
    </p:spTree>
    <p:extLst>
      <p:ext uri="{BB962C8B-B14F-4D97-AF65-F5344CB8AC3E}">
        <p14:creationId xmlns:p14="http://schemas.microsoft.com/office/powerpoint/2010/main" val="2496631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ustom 1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bcommittee Presentation" id="{D433B53B-E3E9-4B96-92A5-C5DCA39B73E7}" vid="{826F155D-911A-40C6-A30A-F45B5AC244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Subcommittee-SDG5-draft1.0</Template>
  <TotalTime>1008</TotalTime>
  <Words>471</Words>
  <Application>Microsoft Office PowerPoint</Application>
  <PresentationFormat>Widescreen</PresentationFormat>
  <Paragraphs>96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Dubai</vt:lpstr>
      <vt:lpstr>Garamond</vt:lpstr>
      <vt:lpstr>Sakkal Majalla</vt:lpstr>
      <vt:lpstr>Wingdings</vt:lpstr>
      <vt:lpstr>SavonVTI</vt:lpstr>
      <vt:lpstr>الاجتماع رفيع المستوى حول التقدم المحرز في تنفيذ إعلان ومنهاج عمل بيجين بعد ثلاثين عاما </vt:lpstr>
      <vt:lpstr>المراجعة الإقليمية حول تنفيذ إعلان ومنهاج عمل بيجين  بعد مرور ثلاثين عاماً على اعتمادهما في البلدان العربية</vt:lpstr>
      <vt:lpstr>PowerPoint Presentation</vt:lpstr>
      <vt:lpstr>PowerPoint Presentation</vt:lpstr>
      <vt:lpstr>PowerPoint Presentation</vt:lpstr>
      <vt:lpstr>PowerPoint Presentation</vt:lpstr>
      <vt:lpstr>الاستنتاجات والخطوات القادمة: نحو بيجين 35+</vt:lpstr>
      <vt:lpstr>PowerPoint Presentation</vt:lpstr>
      <vt:lpstr>أولويات الدول</vt:lpstr>
      <vt:lpstr>PowerPoint Presentation</vt:lpstr>
      <vt:lpstr>أولويات المنطقة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HLM</dc:title>
  <dc:creator>Nada Darwazeh</dc:creator>
  <cp:lastModifiedBy>Nada Darwazeh</cp:lastModifiedBy>
  <cp:revision>20</cp:revision>
  <dcterms:created xsi:type="dcterms:W3CDTF">2023-09-22T10:32:35Z</dcterms:created>
  <dcterms:modified xsi:type="dcterms:W3CDTF">2024-12-09T03:12:12Z</dcterms:modified>
</cp:coreProperties>
</file>