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45"/>
  </p:notesMasterIdLst>
  <p:sldIdLst>
    <p:sldId id="364" r:id="rId2"/>
    <p:sldId id="351" r:id="rId3"/>
    <p:sldId id="359" r:id="rId4"/>
    <p:sldId id="371" r:id="rId5"/>
    <p:sldId id="372" r:id="rId6"/>
    <p:sldId id="373" r:id="rId7"/>
    <p:sldId id="376" r:id="rId8"/>
    <p:sldId id="377" r:id="rId9"/>
    <p:sldId id="361" r:id="rId10"/>
    <p:sldId id="271" r:id="rId11"/>
    <p:sldId id="272" r:id="rId12"/>
    <p:sldId id="294" r:id="rId13"/>
    <p:sldId id="326" r:id="rId14"/>
    <p:sldId id="328" r:id="rId15"/>
    <p:sldId id="339" r:id="rId16"/>
    <p:sldId id="327" r:id="rId17"/>
    <p:sldId id="340" r:id="rId18"/>
    <p:sldId id="341" r:id="rId19"/>
    <p:sldId id="342" r:id="rId20"/>
    <p:sldId id="343" r:id="rId21"/>
    <p:sldId id="345" r:id="rId22"/>
    <p:sldId id="365" r:id="rId23"/>
    <p:sldId id="367" r:id="rId24"/>
    <p:sldId id="346" r:id="rId25"/>
    <p:sldId id="347" r:id="rId26"/>
    <p:sldId id="293" r:id="rId27"/>
    <p:sldId id="362" r:id="rId28"/>
    <p:sldId id="295" r:id="rId29"/>
    <p:sldId id="370" r:id="rId30"/>
    <p:sldId id="369" r:id="rId31"/>
    <p:sldId id="363" r:id="rId32"/>
    <p:sldId id="273" r:id="rId33"/>
    <p:sldId id="348" r:id="rId34"/>
    <p:sldId id="296" r:id="rId35"/>
    <p:sldId id="368" r:id="rId36"/>
    <p:sldId id="358" r:id="rId37"/>
    <p:sldId id="349" r:id="rId38"/>
    <p:sldId id="352" r:id="rId39"/>
    <p:sldId id="353" r:id="rId40"/>
    <p:sldId id="354" r:id="rId41"/>
    <p:sldId id="355" r:id="rId42"/>
    <p:sldId id="356" r:id="rId43"/>
    <p:sldId id="350" r:id="rId44"/>
  </p:sldIdLst>
  <p:sldSz cx="9144000" cy="6858000" type="screen4x3"/>
  <p:notesSz cx="7010400" cy="92964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753DFA-6436-442C-9326-CE24C7B2BD37}" v="523" dt="2022-03-07T14:40:38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63" autoAdjust="0"/>
    <p:restoredTop sz="94660"/>
  </p:normalViewPr>
  <p:slideViewPr>
    <p:cSldViewPr>
      <p:cViewPr varScale="1">
        <p:scale>
          <a:sx n="59" d="100"/>
          <a:sy n="59" d="100"/>
        </p:scale>
        <p:origin x="7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rob Badr" userId="66328f41-d2dc-4ddb-a88a-874697c3ae70" providerId="ADAL" clId="{EE4EFF19-67A7-40CD-ACDA-A1A20088E392}"/>
    <pc:docChg chg="undo custSel modSld">
      <pc:chgData name="Yarob Badr" userId="66328f41-d2dc-4ddb-a88a-874697c3ae70" providerId="ADAL" clId="{EE4EFF19-67A7-40CD-ACDA-A1A20088E392}" dt="2022-01-24T12:18:20.801" v="274" actId="1076"/>
      <pc:docMkLst>
        <pc:docMk/>
      </pc:docMkLst>
      <pc:sldChg chg="addSp delSp modSp mod">
        <pc:chgData name="Yarob Badr" userId="66328f41-d2dc-4ddb-a88a-874697c3ae70" providerId="ADAL" clId="{EE4EFF19-67A7-40CD-ACDA-A1A20088E392}" dt="2022-01-24T11:57:04.720" v="193" actId="1076"/>
        <pc:sldMkLst>
          <pc:docMk/>
          <pc:sldMk cId="0" sldId="326"/>
        </pc:sldMkLst>
        <pc:picChg chg="del">
          <ac:chgData name="Yarob Badr" userId="66328f41-d2dc-4ddb-a88a-874697c3ae70" providerId="ADAL" clId="{EE4EFF19-67A7-40CD-ACDA-A1A20088E392}" dt="2022-01-24T11:53:33.393" v="188" actId="478"/>
          <ac:picMkLst>
            <pc:docMk/>
            <pc:sldMk cId="0" sldId="326"/>
            <ac:picMk id="2" creationId="{DEC77246-84FB-4316-80F4-10B534114B0D}"/>
          </ac:picMkLst>
        </pc:picChg>
        <pc:picChg chg="add mod">
          <ac:chgData name="Yarob Badr" userId="66328f41-d2dc-4ddb-a88a-874697c3ae70" providerId="ADAL" clId="{EE4EFF19-67A7-40CD-ACDA-A1A20088E392}" dt="2022-01-24T11:57:04.720" v="193" actId="1076"/>
          <ac:picMkLst>
            <pc:docMk/>
            <pc:sldMk cId="0" sldId="326"/>
            <ac:picMk id="3" creationId="{A269F308-8D7F-4F3E-92A9-B7F6346F9F3E}"/>
          </ac:picMkLst>
        </pc:picChg>
      </pc:sldChg>
      <pc:sldChg chg="addSp delSp modSp mod">
        <pc:chgData name="Yarob Badr" userId="66328f41-d2dc-4ddb-a88a-874697c3ae70" providerId="ADAL" clId="{EE4EFF19-67A7-40CD-ACDA-A1A20088E392}" dt="2022-01-24T12:07:31.129" v="243" actId="732"/>
        <pc:sldMkLst>
          <pc:docMk/>
          <pc:sldMk cId="0" sldId="339"/>
        </pc:sldMkLst>
        <pc:picChg chg="add mod">
          <ac:chgData name="Yarob Badr" userId="66328f41-d2dc-4ddb-a88a-874697c3ae70" providerId="ADAL" clId="{EE4EFF19-67A7-40CD-ACDA-A1A20088E392}" dt="2022-01-24T12:07:06.720" v="238" actId="14100"/>
          <ac:picMkLst>
            <pc:docMk/>
            <pc:sldMk cId="0" sldId="339"/>
            <ac:picMk id="2" creationId="{E07EE83F-51CD-4FBC-BFD0-FE966D021039}"/>
          </ac:picMkLst>
        </pc:picChg>
        <pc:picChg chg="add mod">
          <ac:chgData name="Yarob Badr" userId="66328f41-d2dc-4ddb-a88a-874697c3ae70" providerId="ADAL" clId="{EE4EFF19-67A7-40CD-ACDA-A1A20088E392}" dt="2022-01-24T12:07:17.946" v="241" actId="1076"/>
          <ac:picMkLst>
            <pc:docMk/>
            <pc:sldMk cId="0" sldId="339"/>
            <ac:picMk id="3" creationId="{142C3161-544F-4905-B1B7-CFDB915C2CB8}"/>
          </ac:picMkLst>
        </pc:picChg>
        <pc:picChg chg="del">
          <ac:chgData name="Yarob Badr" userId="66328f41-d2dc-4ddb-a88a-874697c3ae70" providerId="ADAL" clId="{EE4EFF19-67A7-40CD-ACDA-A1A20088E392}" dt="2022-01-24T12:03:18.768" v="216" actId="478"/>
          <ac:picMkLst>
            <pc:docMk/>
            <pc:sldMk cId="0" sldId="339"/>
            <ac:picMk id="3074" creationId="{1B15EEAE-53F6-4C90-B153-D5BC9AD4B9DD}"/>
          </ac:picMkLst>
        </pc:picChg>
        <pc:picChg chg="del">
          <ac:chgData name="Yarob Badr" userId="66328f41-d2dc-4ddb-a88a-874697c3ae70" providerId="ADAL" clId="{EE4EFF19-67A7-40CD-ACDA-A1A20088E392}" dt="2022-01-24T12:03:20.688" v="217" actId="478"/>
          <ac:picMkLst>
            <pc:docMk/>
            <pc:sldMk cId="0" sldId="339"/>
            <ac:picMk id="3076" creationId="{3DE0EB4C-D4EA-4AE8-AC1C-79937C213C60}"/>
          </ac:picMkLst>
        </pc:picChg>
        <pc:picChg chg="add mod">
          <ac:chgData name="Yarob Badr" userId="66328f41-d2dc-4ddb-a88a-874697c3ae70" providerId="ADAL" clId="{EE4EFF19-67A7-40CD-ACDA-A1A20088E392}" dt="2022-01-24T12:07:31.129" v="243" actId="732"/>
          <ac:picMkLst>
            <pc:docMk/>
            <pc:sldMk cId="0" sldId="339"/>
            <ac:picMk id="3078" creationId="{C6EB639E-F7DF-4746-B50C-18E8185AA3BE}"/>
          </ac:picMkLst>
        </pc:picChg>
        <pc:picChg chg="del">
          <ac:chgData name="Yarob Badr" userId="66328f41-d2dc-4ddb-a88a-874697c3ae70" providerId="ADAL" clId="{EE4EFF19-67A7-40CD-ACDA-A1A20088E392}" dt="2022-01-24T12:06:37.260" v="231" actId="478"/>
          <ac:picMkLst>
            <pc:docMk/>
            <pc:sldMk cId="0" sldId="339"/>
            <ac:picMk id="35846" creationId="{00000000-0000-0000-0000-000000000000}"/>
          </ac:picMkLst>
        </pc:picChg>
      </pc:sldChg>
      <pc:sldChg chg="addSp delSp modSp">
        <pc:chgData name="Yarob Badr" userId="66328f41-d2dc-4ddb-a88a-874697c3ae70" providerId="ADAL" clId="{EE4EFF19-67A7-40CD-ACDA-A1A20088E392}" dt="2022-01-24T12:11:23.416" v="253" actId="1076"/>
        <pc:sldMkLst>
          <pc:docMk/>
          <pc:sldMk cId="0" sldId="342"/>
        </pc:sldMkLst>
        <pc:picChg chg="add mod">
          <ac:chgData name="Yarob Badr" userId="66328f41-d2dc-4ddb-a88a-874697c3ae70" providerId="ADAL" clId="{EE4EFF19-67A7-40CD-ACDA-A1A20088E392}" dt="2022-01-24T12:09:16.080" v="248" actId="1076"/>
          <ac:picMkLst>
            <pc:docMk/>
            <pc:sldMk cId="0" sldId="342"/>
            <ac:picMk id="2" creationId="{5FC9B104-F6CC-4C26-A426-0362EC906BA6}"/>
          </ac:picMkLst>
        </pc:picChg>
        <pc:picChg chg="add mod">
          <ac:chgData name="Yarob Badr" userId="66328f41-d2dc-4ddb-a88a-874697c3ae70" providerId="ADAL" clId="{EE4EFF19-67A7-40CD-ACDA-A1A20088E392}" dt="2022-01-24T12:11:23.416" v="253" actId="1076"/>
          <ac:picMkLst>
            <pc:docMk/>
            <pc:sldMk cId="0" sldId="342"/>
            <ac:picMk id="3" creationId="{640DD5D5-8A68-4B5B-949E-929F124231FE}"/>
          </ac:picMkLst>
        </pc:picChg>
        <pc:picChg chg="del">
          <ac:chgData name="Yarob Badr" userId="66328f41-d2dc-4ddb-a88a-874697c3ae70" providerId="ADAL" clId="{EE4EFF19-67A7-40CD-ACDA-A1A20088E392}" dt="2022-01-24T12:11:06.215" v="249" actId="478"/>
          <ac:picMkLst>
            <pc:docMk/>
            <pc:sldMk cId="0" sldId="342"/>
            <ac:picMk id="4098" creationId="{9452579E-0CF1-4A92-B6A7-A9E4E0B8D3DE}"/>
          </ac:picMkLst>
        </pc:picChg>
        <pc:picChg chg="del">
          <ac:chgData name="Yarob Badr" userId="66328f41-d2dc-4ddb-a88a-874697c3ae70" providerId="ADAL" clId="{EE4EFF19-67A7-40CD-ACDA-A1A20088E392}" dt="2022-01-24T12:08:03.607" v="244" actId="478"/>
          <ac:picMkLst>
            <pc:docMk/>
            <pc:sldMk cId="0" sldId="342"/>
            <ac:picMk id="4100" creationId="{C57FB97C-408F-47AD-8872-3670EC1CA6D3}"/>
          </ac:picMkLst>
        </pc:picChg>
      </pc:sldChg>
      <pc:sldChg chg="addSp delSp modSp mod">
        <pc:chgData name="Yarob Badr" userId="66328f41-d2dc-4ddb-a88a-874697c3ae70" providerId="ADAL" clId="{EE4EFF19-67A7-40CD-ACDA-A1A20088E392}" dt="2022-01-24T12:18:20.801" v="274" actId="1076"/>
        <pc:sldMkLst>
          <pc:docMk/>
          <pc:sldMk cId="0" sldId="343"/>
        </pc:sldMkLst>
        <pc:picChg chg="del">
          <ac:chgData name="Yarob Badr" userId="66328f41-d2dc-4ddb-a88a-874697c3ae70" providerId="ADAL" clId="{EE4EFF19-67A7-40CD-ACDA-A1A20088E392}" dt="2022-01-24T12:11:29.562" v="254" actId="478"/>
          <ac:picMkLst>
            <pc:docMk/>
            <pc:sldMk cId="0" sldId="343"/>
            <ac:picMk id="7" creationId="{6DEE85FB-CB5A-4D11-BEAD-CF847900CBFE}"/>
          </ac:picMkLst>
        </pc:picChg>
        <pc:picChg chg="add mod">
          <ac:chgData name="Yarob Badr" userId="66328f41-d2dc-4ddb-a88a-874697c3ae70" providerId="ADAL" clId="{EE4EFF19-67A7-40CD-ACDA-A1A20088E392}" dt="2022-01-24T12:18:18.562" v="273" actId="1076"/>
          <ac:picMkLst>
            <pc:docMk/>
            <pc:sldMk cId="0" sldId="343"/>
            <ac:picMk id="8" creationId="{EEA754FD-15FD-48B7-99A7-83D4CF98D104}"/>
          </ac:picMkLst>
        </pc:picChg>
        <pc:picChg chg="add del mod">
          <ac:chgData name="Yarob Badr" userId="66328f41-d2dc-4ddb-a88a-874697c3ae70" providerId="ADAL" clId="{EE4EFF19-67A7-40CD-ACDA-A1A20088E392}" dt="2022-01-24T12:18:02.547" v="267" actId="478"/>
          <ac:picMkLst>
            <pc:docMk/>
            <pc:sldMk cId="0" sldId="343"/>
            <ac:picMk id="5122" creationId="{9A1389B9-1787-4F91-9B99-D8864D058E59}"/>
          </ac:picMkLst>
        </pc:picChg>
        <pc:picChg chg="add mod">
          <ac:chgData name="Yarob Badr" userId="66328f41-d2dc-4ddb-a88a-874697c3ae70" providerId="ADAL" clId="{EE4EFF19-67A7-40CD-ACDA-A1A20088E392}" dt="2022-01-24T12:18:20.801" v="274" actId="1076"/>
          <ac:picMkLst>
            <pc:docMk/>
            <pc:sldMk cId="0" sldId="343"/>
            <ac:picMk id="5124" creationId="{0FD3AC5B-86BE-47D7-9E2E-588759C3E592}"/>
          </ac:picMkLst>
        </pc:picChg>
      </pc:sldChg>
      <pc:sldChg chg="addSp delSp modSp mod">
        <pc:chgData name="Yarob Badr" userId="66328f41-d2dc-4ddb-a88a-874697c3ae70" providerId="ADAL" clId="{EE4EFF19-67A7-40CD-ACDA-A1A20088E392}" dt="2022-01-20T14:42:31.247" v="133"/>
        <pc:sldMkLst>
          <pc:docMk/>
          <pc:sldMk cId="0" sldId="364"/>
        </pc:sldMkLst>
        <pc:spChg chg="del mod">
          <ac:chgData name="Yarob Badr" userId="66328f41-d2dc-4ddb-a88a-874697c3ae70" providerId="ADAL" clId="{EE4EFF19-67A7-40CD-ACDA-A1A20088E392}" dt="2022-01-20T14:42:31.247" v="133"/>
          <ac:spMkLst>
            <pc:docMk/>
            <pc:sldMk cId="0" sldId="364"/>
            <ac:spMk id="6" creationId="{46C8CADE-2D86-44BF-9ACE-CCF0B9F69041}"/>
          </ac:spMkLst>
        </pc:spChg>
        <pc:spChg chg="mod">
          <ac:chgData name="Yarob Badr" userId="66328f41-d2dc-4ddb-a88a-874697c3ae70" providerId="ADAL" clId="{EE4EFF19-67A7-40CD-ACDA-A1A20088E392}" dt="2022-01-20T14:40:12.011" v="19" actId="14100"/>
          <ac:spMkLst>
            <pc:docMk/>
            <pc:sldMk cId="0" sldId="364"/>
            <ac:spMk id="6148" creationId="{00000000-0000-0000-0000-000000000000}"/>
          </ac:spMkLst>
        </pc:spChg>
        <pc:spChg chg="mod">
          <ac:chgData name="Yarob Badr" userId="66328f41-d2dc-4ddb-a88a-874697c3ae70" providerId="ADAL" clId="{EE4EFF19-67A7-40CD-ACDA-A1A20088E392}" dt="2022-01-20T14:42:16.785" v="129" actId="1076"/>
          <ac:spMkLst>
            <pc:docMk/>
            <pc:sldMk cId="0" sldId="364"/>
            <ac:spMk id="6149" creationId="{00000000-0000-0000-0000-000000000000}"/>
          </ac:spMkLst>
        </pc:spChg>
        <pc:picChg chg="add mod">
          <ac:chgData name="Yarob Badr" userId="66328f41-d2dc-4ddb-a88a-874697c3ae70" providerId="ADAL" clId="{EE4EFF19-67A7-40CD-ACDA-A1A20088E392}" dt="2022-01-20T14:42:24.088" v="131" actId="1076"/>
          <ac:picMkLst>
            <pc:docMk/>
            <pc:sldMk cId="0" sldId="364"/>
            <ac:picMk id="7" creationId="{B4BBA041-8E20-4ECB-8331-901FF759AAD0}"/>
          </ac:picMkLst>
        </pc:picChg>
        <pc:picChg chg="del">
          <ac:chgData name="Yarob Badr" userId="66328f41-d2dc-4ddb-a88a-874697c3ae70" providerId="ADAL" clId="{EE4EFF19-67A7-40CD-ACDA-A1A20088E392}" dt="2022-01-20T14:37:27.360" v="0" actId="478"/>
          <ac:picMkLst>
            <pc:docMk/>
            <pc:sldMk cId="0" sldId="364"/>
            <ac:picMk id="1026" creationId="{A03710A4-2FF6-4A03-BD6B-CBC141C90902}"/>
          </ac:picMkLst>
        </pc:picChg>
      </pc:sldChg>
      <pc:sldChg chg="addSp delSp modSp mod">
        <pc:chgData name="Yarob Badr" userId="66328f41-d2dc-4ddb-a88a-874697c3ae70" providerId="ADAL" clId="{EE4EFF19-67A7-40CD-ACDA-A1A20088E392}" dt="2022-01-24T11:59:23.998" v="201" actId="14100"/>
        <pc:sldMkLst>
          <pc:docMk/>
          <pc:sldMk cId="0" sldId="373"/>
        </pc:sldMkLst>
        <pc:spChg chg="add del mod">
          <ac:chgData name="Yarob Badr" userId="66328f41-d2dc-4ddb-a88a-874697c3ae70" providerId="ADAL" clId="{EE4EFF19-67A7-40CD-ACDA-A1A20088E392}" dt="2022-01-24T11:58:42.374" v="196" actId="478"/>
          <ac:spMkLst>
            <pc:docMk/>
            <pc:sldMk cId="0" sldId="373"/>
            <ac:spMk id="3" creationId="{36DE7976-4448-4060-B93E-7BE1FD72CB71}"/>
          </ac:spMkLst>
        </pc:spChg>
        <pc:picChg chg="del">
          <ac:chgData name="Yarob Badr" userId="66328f41-d2dc-4ddb-a88a-874697c3ae70" providerId="ADAL" clId="{EE4EFF19-67A7-40CD-ACDA-A1A20088E392}" dt="2022-01-20T14:45:53.594" v="162" actId="478"/>
          <ac:picMkLst>
            <pc:docMk/>
            <pc:sldMk cId="0" sldId="373"/>
            <ac:picMk id="3" creationId="{34892660-972D-4290-95F1-99D899194762}"/>
          </ac:picMkLst>
        </pc:picChg>
        <pc:picChg chg="mod">
          <ac:chgData name="Yarob Badr" userId="66328f41-d2dc-4ddb-a88a-874697c3ae70" providerId="ADAL" clId="{EE4EFF19-67A7-40CD-ACDA-A1A20088E392}" dt="2022-01-20T15:14:06.288" v="186" actId="1076"/>
          <ac:picMkLst>
            <pc:docMk/>
            <pc:sldMk cId="0" sldId="373"/>
            <ac:picMk id="13" creationId="{00000000-0000-0000-0000-000000000000}"/>
          </ac:picMkLst>
        </pc:picChg>
        <pc:picChg chg="add del mod">
          <ac:chgData name="Yarob Badr" userId="66328f41-d2dc-4ddb-a88a-874697c3ae70" providerId="ADAL" clId="{EE4EFF19-67A7-40CD-ACDA-A1A20088E392}" dt="2022-01-20T15:13:48.760" v="182" actId="478"/>
          <ac:picMkLst>
            <pc:docMk/>
            <pc:sldMk cId="0" sldId="373"/>
            <ac:picMk id="20" creationId="{E2F02826-9877-4513-AB98-5F959B4BF6AF}"/>
          </ac:picMkLst>
        </pc:picChg>
        <pc:picChg chg="add mod">
          <ac:chgData name="Yarob Badr" userId="66328f41-d2dc-4ddb-a88a-874697c3ae70" providerId="ADAL" clId="{EE4EFF19-67A7-40CD-ACDA-A1A20088E392}" dt="2022-01-20T14:44:54.233" v="143" actId="14100"/>
          <ac:picMkLst>
            <pc:docMk/>
            <pc:sldMk cId="0" sldId="373"/>
            <ac:picMk id="1026" creationId="{6B14DA51-EF8B-4878-8D52-699BC3DAF23D}"/>
          </ac:picMkLst>
        </pc:picChg>
        <pc:picChg chg="del mod">
          <ac:chgData name="Yarob Badr" userId="66328f41-d2dc-4ddb-a88a-874697c3ae70" providerId="ADAL" clId="{EE4EFF19-67A7-40CD-ACDA-A1A20088E392}" dt="2022-01-20T14:43:50.258" v="135" actId="478"/>
          <ac:picMkLst>
            <pc:docMk/>
            <pc:sldMk cId="0" sldId="373"/>
            <ac:picMk id="1028" creationId="{786164E7-F1A8-43A1-A2E3-70230F67092F}"/>
          </ac:picMkLst>
        </pc:picChg>
        <pc:picChg chg="add mod">
          <ac:chgData name="Yarob Badr" userId="66328f41-d2dc-4ddb-a88a-874697c3ae70" providerId="ADAL" clId="{EE4EFF19-67A7-40CD-ACDA-A1A20088E392}" dt="2022-01-24T11:59:23.998" v="201" actId="14100"/>
          <ac:picMkLst>
            <pc:docMk/>
            <pc:sldMk cId="0" sldId="373"/>
            <ac:picMk id="1028" creationId="{DDB61BBE-93CD-44EF-8B4E-4A2B070FF0D4}"/>
          </ac:picMkLst>
        </pc:picChg>
        <pc:picChg chg="add mod">
          <ac:chgData name="Yarob Badr" userId="66328f41-d2dc-4ddb-a88a-874697c3ae70" providerId="ADAL" clId="{EE4EFF19-67A7-40CD-ACDA-A1A20088E392}" dt="2022-01-20T15:14:09.060" v="187" actId="1076"/>
          <ac:picMkLst>
            <pc:docMk/>
            <pc:sldMk cId="0" sldId="373"/>
            <ac:picMk id="1030" creationId="{B6D805F0-69A9-4F88-9D91-20F702E48360}"/>
          </ac:picMkLst>
        </pc:picChg>
        <pc:picChg chg="del">
          <ac:chgData name="Yarob Badr" userId="66328f41-d2dc-4ddb-a88a-874697c3ae70" providerId="ADAL" clId="{EE4EFF19-67A7-40CD-ACDA-A1A20088E392}" dt="2022-01-20T14:44:10.288" v="139" actId="478"/>
          <ac:picMkLst>
            <pc:docMk/>
            <pc:sldMk cId="0" sldId="373"/>
            <ac:picMk id="62466" creationId="{00000000-0000-0000-0000-000000000000}"/>
          </ac:picMkLst>
        </pc:picChg>
        <pc:cxnChg chg="mod">
          <ac:chgData name="Yarob Badr" userId="66328f41-d2dc-4ddb-a88a-874697c3ae70" providerId="ADAL" clId="{EE4EFF19-67A7-40CD-ACDA-A1A20088E392}" dt="2022-01-20T14:45:42.018" v="158" actId="14100"/>
          <ac:cxnSpMkLst>
            <pc:docMk/>
            <pc:sldMk cId="0" sldId="373"/>
            <ac:cxnSpMk id="16" creationId="{00000000-0000-0000-0000-000000000000}"/>
          </ac:cxnSpMkLst>
        </pc:cxnChg>
        <pc:cxnChg chg="mod">
          <ac:chgData name="Yarob Badr" userId="66328f41-d2dc-4ddb-a88a-874697c3ae70" providerId="ADAL" clId="{EE4EFF19-67A7-40CD-ACDA-A1A20088E392}" dt="2022-01-20T14:45:49.686" v="161" actId="14100"/>
          <ac:cxnSpMkLst>
            <pc:docMk/>
            <pc:sldMk cId="0" sldId="373"/>
            <ac:cxnSpMk id="24" creationId="{CE558FC6-2804-4C20-BA29-8B45A6B199E0}"/>
          </ac:cxnSpMkLst>
        </pc:cxnChg>
        <pc:cxnChg chg="del mod">
          <ac:chgData name="Yarob Badr" userId="66328f41-d2dc-4ddb-a88a-874697c3ae70" providerId="ADAL" clId="{EE4EFF19-67A7-40CD-ACDA-A1A20088E392}" dt="2022-01-20T14:45:31.480" v="156" actId="478"/>
          <ac:cxnSpMkLst>
            <pc:docMk/>
            <pc:sldMk cId="0" sldId="373"/>
            <ac:cxnSpMk id="25" creationId="{79B7FDB4-10EE-46FF-BBFE-59E6A5E5577B}"/>
          </ac:cxnSpMkLst>
        </pc:cxnChg>
        <pc:cxnChg chg="del mod">
          <ac:chgData name="Yarob Badr" userId="66328f41-d2dc-4ddb-a88a-874697c3ae70" providerId="ADAL" clId="{EE4EFF19-67A7-40CD-ACDA-A1A20088E392}" dt="2022-01-20T14:45:18.600" v="150" actId="478"/>
          <ac:cxnSpMkLst>
            <pc:docMk/>
            <pc:sldMk cId="0" sldId="373"/>
            <ac:cxnSpMk id="26" creationId="{2719B119-7C31-47D0-9050-6F48FC43E9FB}"/>
          </ac:cxnSpMkLst>
        </pc:cxnChg>
      </pc:sldChg>
      <pc:sldChg chg="addSp delSp modSp mod">
        <pc:chgData name="Yarob Badr" userId="66328f41-d2dc-4ddb-a88a-874697c3ae70" providerId="ADAL" clId="{EE4EFF19-67A7-40CD-ACDA-A1A20088E392}" dt="2022-01-24T12:02:44.206" v="215" actId="1076"/>
        <pc:sldMkLst>
          <pc:docMk/>
          <pc:sldMk cId="0" sldId="376"/>
        </pc:sldMkLst>
        <pc:picChg chg="add mod">
          <ac:chgData name="Yarob Badr" userId="66328f41-d2dc-4ddb-a88a-874697c3ae70" providerId="ADAL" clId="{EE4EFF19-67A7-40CD-ACDA-A1A20088E392}" dt="2022-01-24T12:00:19.749" v="207" actId="1076"/>
          <ac:picMkLst>
            <pc:docMk/>
            <pc:sldMk cId="0" sldId="376"/>
            <ac:picMk id="2" creationId="{927EEC4A-3777-41DF-BEF6-95A7C7212EE9}"/>
          </ac:picMkLst>
        </pc:picChg>
        <pc:picChg chg="del mod">
          <ac:chgData name="Yarob Badr" userId="66328f41-d2dc-4ddb-a88a-874697c3ae70" providerId="ADAL" clId="{EE4EFF19-67A7-40CD-ACDA-A1A20088E392}" dt="2022-01-24T12:01:54.200" v="213" actId="478"/>
          <ac:picMkLst>
            <pc:docMk/>
            <pc:sldMk cId="0" sldId="376"/>
            <ac:picMk id="3" creationId="{9FF68D9F-1F51-4671-AB70-E4CF217392B3}"/>
          </ac:picMkLst>
        </pc:picChg>
        <pc:picChg chg="add mod">
          <ac:chgData name="Yarob Badr" userId="66328f41-d2dc-4ddb-a88a-874697c3ae70" providerId="ADAL" clId="{EE4EFF19-67A7-40CD-ACDA-A1A20088E392}" dt="2022-01-24T12:01:39.893" v="210" actId="14100"/>
          <ac:picMkLst>
            <pc:docMk/>
            <pc:sldMk cId="0" sldId="376"/>
            <ac:picMk id="4" creationId="{FF72FEAB-DED5-45D2-BFA2-B4E01ABD89BF}"/>
          </ac:picMkLst>
        </pc:picChg>
        <pc:picChg chg="del">
          <ac:chgData name="Yarob Badr" userId="66328f41-d2dc-4ddb-a88a-874697c3ae70" providerId="ADAL" clId="{EE4EFF19-67A7-40CD-ACDA-A1A20088E392}" dt="2022-01-24T11:59:40.291" v="203" actId="478"/>
          <ac:picMkLst>
            <pc:docMk/>
            <pc:sldMk cId="0" sldId="376"/>
            <ac:picMk id="2050" creationId="{F64A0F32-7736-4B03-90C0-3FD0A686C950}"/>
          </ac:picMkLst>
        </pc:picChg>
        <pc:picChg chg="del">
          <ac:chgData name="Yarob Badr" userId="66328f41-d2dc-4ddb-a88a-874697c3ae70" providerId="ADAL" clId="{EE4EFF19-67A7-40CD-ACDA-A1A20088E392}" dt="2022-01-24T11:59:37.506" v="202" actId="478"/>
          <ac:picMkLst>
            <pc:docMk/>
            <pc:sldMk cId="0" sldId="376"/>
            <ac:picMk id="2052" creationId="{61AADD67-9D36-4C0E-BFC4-8494430DAF05}"/>
          </ac:picMkLst>
        </pc:picChg>
        <pc:picChg chg="add mod">
          <ac:chgData name="Yarob Badr" userId="66328f41-d2dc-4ddb-a88a-874697c3ae70" providerId="ADAL" clId="{EE4EFF19-67A7-40CD-ACDA-A1A20088E392}" dt="2022-01-24T12:02:44.206" v="215" actId="1076"/>
          <ac:picMkLst>
            <pc:docMk/>
            <pc:sldMk cId="0" sldId="376"/>
            <ac:picMk id="2054" creationId="{816C6C71-8F31-47E5-B191-4861821374F2}"/>
          </ac:picMkLst>
        </pc:picChg>
        <pc:picChg chg="mod">
          <ac:chgData name="Yarob Badr" userId="66328f41-d2dc-4ddb-a88a-874697c3ae70" providerId="ADAL" clId="{EE4EFF19-67A7-40CD-ACDA-A1A20088E392}" dt="2022-01-24T12:01:47.585" v="212" actId="14100"/>
          <ac:picMkLst>
            <pc:docMk/>
            <pc:sldMk cId="0" sldId="376"/>
            <ac:picMk id="16394" creationId="{00000000-0000-0000-0000-000000000000}"/>
          </ac:picMkLst>
        </pc:picChg>
      </pc:sldChg>
    </pc:docChg>
  </pc:docChgLst>
  <pc:docChgLst>
    <pc:chgData name="Yarob Badr" userId="66328f41-d2dc-4ddb-a88a-874697c3ae70" providerId="ADAL" clId="{CC753DFA-6436-442C-9326-CE24C7B2BD37}"/>
    <pc:docChg chg="undo custSel delSld modSld">
      <pc:chgData name="Yarob Badr" userId="66328f41-d2dc-4ddb-a88a-874697c3ae70" providerId="ADAL" clId="{CC753DFA-6436-442C-9326-CE24C7B2BD37}" dt="2022-03-07T15:56:43.339" v="991" actId="20577"/>
      <pc:docMkLst>
        <pc:docMk/>
      </pc:docMkLst>
      <pc:sldChg chg="modSp mod modAnim">
        <pc:chgData name="Yarob Badr" userId="66328f41-d2dc-4ddb-a88a-874697c3ae70" providerId="ADAL" clId="{CC753DFA-6436-442C-9326-CE24C7B2BD37}" dt="2022-03-07T14:30:18.591" v="600" actId="20577"/>
        <pc:sldMkLst>
          <pc:docMk/>
          <pc:sldMk cId="0" sldId="295"/>
        </pc:sldMkLst>
        <pc:spChg chg="mod">
          <ac:chgData name="Yarob Badr" userId="66328f41-d2dc-4ddb-a88a-874697c3ae70" providerId="ADAL" clId="{CC753DFA-6436-442C-9326-CE24C7B2BD37}" dt="2022-03-07T14:30:18.591" v="600" actId="20577"/>
          <ac:spMkLst>
            <pc:docMk/>
            <pc:sldMk cId="0" sldId="295"/>
            <ac:spMk id="3" creationId="{00000000-0000-0000-0000-000000000000}"/>
          </ac:spMkLst>
        </pc:spChg>
      </pc:sldChg>
      <pc:sldChg chg="modSp mod modAnim">
        <pc:chgData name="Yarob Badr" userId="66328f41-d2dc-4ddb-a88a-874697c3ae70" providerId="ADAL" clId="{CC753DFA-6436-442C-9326-CE24C7B2BD37}" dt="2022-03-07T14:34:10.308" v="742" actId="20577"/>
        <pc:sldMkLst>
          <pc:docMk/>
          <pc:sldMk cId="0" sldId="296"/>
        </pc:sldMkLst>
        <pc:spChg chg="mod">
          <ac:chgData name="Yarob Badr" userId="66328f41-d2dc-4ddb-a88a-874697c3ae70" providerId="ADAL" clId="{CC753DFA-6436-442C-9326-CE24C7B2BD37}" dt="2022-03-07T14:34:10.308" v="742" actId="20577"/>
          <ac:spMkLst>
            <pc:docMk/>
            <pc:sldMk cId="0" sldId="296"/>
            <ac:spMk id="3" creationId="{00000000-0000-0000-0000-000000000000}"/>
          </ac:spMkLst>
        </pc:spChg>
      </pc:sldChg>
      <pc:sldChg chg="addSp delSp modSp mod">
        <pc:chgData name="Yarob Badr" userId="66328f41-d2dc-4ddb-a88a-874697c3ae70" providerId="ADAL" clId="{CC753DFA-6436-442C-9326-CE24C7B2BD37}" dt="2022-03-07T14:19:35.300" v="437" actId="20577"/>
        <pc:sldMkLst>
          <pc:docMk/>
          <pc:sldMk cId="0" sldId="326"/>
        </pc:sldMkLst>
        <pc:spChg chg="mod ord">
          <ac:chgData name="Yarob Badr" userId="66328f41-d2dc-4ddb-a88a-874697c3ae70" providerId="ADAL" clId="{CC753DFA-6436-442C-9326-CE24C7B2BD37}" dt="2022-03-07T14:19:35.300" v="437" actId="20577"/>
          <ac:spMkLst>
            <pc:docMk/>
            <pc:sldMk cId="0" sldId="326"/>
            <ac:spMk id="8" creationId="{00000000-0000-0000-0000-000000000000}"/>
          </ac:spMkLst>
        </pc:spChg>
        <pc:picChg chg="mod">
          <ac:chgData name="Yarob Badr" userId="66328f41-d2dc-4ddb-a88a-874697c3ae70" providerId="ADAL" clId="{CC753DFA-6436-442C-9326-CE24C7B2BD37}" dt="2022-03-07T14:17:58.498" v="353" actId="1076"/>
          <ac:picMkLst>
            <pc:docMk/>
            <pc:sldMk cId="0" sldId="326"/>
            <ac:picMk id="3" creationId="{A269F308-8D7F-4F3E-92A9-B7F6346F9F3E}"/>
          </ac:picMkLst>
        </pc:picChg>
        <pc:picChg chg="add mod">
          <ac:chgData name="Yarob Badr" userId="66328f41-d2dc-4ddb-a88a-874697c3ae70" providerId="ADAL" clId="{CC753DFA-6436-442C-9326-CE24C7B2BD37}" dt="2022-02-18T12:43:29.158" v="21" actId="14100"/>
          <ac:picMkLst>
            <pc:docMk/>
            <pc:sldMk cId="0" sldId="326"/>
            <ac:picMk id="1026" creationId="{66BD1162-F508-419C-9196-82A01F8F949B}"/>
          </ac:picMkLst>
        </pc:picChg>
        <pc:picChg chg="add mod">
          <ac:chgData name="Yarob Badr" userId="66328f41-d2dc-4ddb-a88a-874697c3ae70" providerId="ADAL" clId="{CC753DFA-6436-442C-9326-CE24C7B2BD37}" dt="2022-02-18T12:44:35.358" v="27" actId="14100"/>
          <ac:picMkLst>
            <pc:docMk/>
            <pc:sldMk cId="0" sldId="326"/>
            <ac:picMk id="1028" creationId="{69F003B3-EA47-45D7-BFB7-21A9907C4117}"/>
          </ac:picMkLst>
        </pc:picChg>
        <pc:picChg chg="del">
          <ac:chgData name="Yarob Badr" userId="66328f41-d2dc-4ddb-a88a-874697c3ae70" providerId="ADAL" clId="{CC753DFA-6436-442C-9326-CE24C7B2BD37}" dt="2022-02-18T12:41:34.825" v="13" actId="478"/>
          <ac:picMkLst>
            <pc:docMk/>
            <pc:sldMk cId="0" sldId="326"/>
            <ac:picMk id="39942" creationId="{00000000-0000-0000-0000-000000000000}"/>
          </ac:picMkLst>
        </pc:picChg>
        <pc:picChg chg="mod">
          <ac:chgData name="Yarob Badr" userId="66328f41-d2dc-4ddb-a88a-874697c3ae70" providerId="ADAL" clId="{CC753DFA-6436-442C-9326-CE24C7B2BD37}" dt="2022-02-18T12:43:34.208" v="22" actId="14100"/>
          <ac:picMkLst>
            <pc:docMk/>
            <pc:sldMk cId="0" sldId="326"/>
            <ac:picMk id="39945" creationId="{00000000-0000-0000-0000-000000000000}"/>
          </ac:picMkLst>
        </pc:picChg>
        <pc:picChg chg="del">
          <ac:chgData name="Yarob Badr" userId="66328f41-d2dc-4ddb-a88a-874697c3ae70" providerId="ADAL" clId="{CC753DFA-6436-442C-9326-CE24C7B2BD37}" dt="2022-02-18T12:44:22.479" v="23" actId="478"/>
          <ac:picMkLst>
            <pc:docMk/>
            <pc:sldMk cId="0" sldId="326"/>
            <ac:picMk id="39946" creationId="{00000000-0000-0000-0000-000000000000}"/>
          </ac:picMkLst>
        </pc:picChg>
      </pc:sldChg>
      <pc:sldChg chg="modSp mod">
        <pc:chgData name="Yarob Badr" userId="66328f41-d2dc-4ddb-a88a-874697c3ae70" providerId="ADAL" clId="{CC753DFA-6436-442C-9326-CE24C7B2BD37}" dt="2022-03-07T14:21:10.533" v="489" actId="108"/>
        <pc:sldMkLst>
          <pc:docMk/>
          <pc:sldMk cId="0" sldId="327"/>
        </pc:sldMkLst>
        <pc:spChg chg="mod">
          <ac:chgData name="Yarob Badr" userId="66328f41-d2dc-4ddb-a88a-874697c3ae70" providerId="ADAL" clId="{CC753DFA-6436-442C-9326-CE24C7B2BD37}" dt="2022-03-07T14:21:10.533" v="489" actId="108"/>
          <ac:spMkLst>
            <pc:docMk/>
            <pc:sldMk cId="0" sldId="327"/>
            <ac:spMk id="5" creationId="{00000000-0000-0000-0000-000000000000}"/>
          </ac:spMkLst>
        </pc:spChg>
      </pc:sldChg>
      <pc:sldChg chg="addSp delSp modSp mod">
        <pc:chgData name="Yarob Badr" userId="66328f41-d2dc-4ddb-a88a-874697c3ae70" providerId="ADAL" clId="{CC753DFA-6436-442C-9326-CE24C7B2BD37}" dt="2022-02-18T12:49:35.550" v="100" actId="14100"/>
        <pc:sldMkLst>
          <pc:docMk/>
          <pc:sldMk cId="0" sldId="340"/>
        </pc:sldMkLst>
        <pc:spChg chg="mod">
          <ac:chgData name="Yarob Badr" userId="66328f41-d2dc-4ddb-a88a-874697c3ae70" providerId="ADAL" clId="{CC753DFA-6436-442C-9326-CE24C7B2BD37}" dt="2022-02-18T12:46:09.986" v="87" actId="20577"/>
          <ac:spMkLst>
            <pc:docMk/>
            <pc:sldMk cId="0" sldId="340"/>
            <ac:spMk id="5" creationId="{00000000-0000-0000-0000-000000000000}"/>
          </ac:spMkLst>
        </pc:spChg>
        <pc:picChg chg="del mod">
          <ac:chgData name="Yarob Badr" userId="66328f41-d2dc-4ddb-a88a-874697c3ae70" providerId="ADAL" clId="{CC753DFA-6436-442C-9326-CE24C7B2BD37}" dt="2022-02-18T12:49:14.575" v="94" actId="478"/>
          <ac:picMkLst>
            <pc:docMk/>
            <pc:sldMk cId="0" sldId="340"/>
            <ac:picMk id="1028" creationId="{00000000-0000-0000-0000-000000000000}"/>
          </ac:picMkLst>
        </pc:picChg>
        <pc:picChg chg="mod">
          <ac:chgData name="Yarob Badr" userId="66328f41-d2dc-4ddb-a88a-874697c3ae70" providerId="ADAL" clId="{CC753DFA-6436-442C-9326-CE24C7B2BD37}" dt="2022-02-18T12:49:30.098" v="98" actId="1076"/>
          <ac:picMkLst>
            <pc:docMk/>
            <pc:sldMk cId="0" sldId="340"/>
            <ac:picMk id="1029" creationId="{00000000-0000-0000-0000-000000000000}"/>
          </ac:picMkLst>
        </pc:picChg>
        <pc:picChg chg="add mod">
          <ac:chgData name="Yarob Badr" userId="66328f41-d2dc-4ddb-a88a-874697c3ae70" providerId="ADAL" clId="{CC753DFA-6436-442C-9326-CE24C7B2BD37}" dt="2022-02-18T12:49:35.550" v="100" actId="14100"/>
          <ac:picMkLst>
            <pc:docMk/>
            <pc:sldMk cId="0" sldId="340"/>
            <ac:picMk id="2050" creationId="{02687139-887F-49B9-A4CD-6EA27490CB9C}"/>
          </ac:picMkLst>
        </pc:picChg>
        <pc:picChg chg="add mod">
          <ac:chgData name="Yarob Badr" userId="66328f41-d2dc-4ddb-a88a-874697c3ae70" providerId="ADAL" clId="{CC753DFA-6436-442C-9326-CE24C7B2BD37}" dt="2022-02-18T12:49:26.446" v="97" actId="1076"/>
          <ac:picMkLst>
            <pc:docMk/>
            <pc:sldMk cId="0" sldId="340"/>
            <ac:picMk id="2052" creationId="{72E48372-D6BC-4F20-9989-57F223C80F71}"/>
          </ac:picMkLst>
        </pc:picChg>
        <pc:picChg chg="del">
          <ac:chgData name="Yarob Badr" userId="66328f41-d2dc-4ddb-a88a-874697c3ae70" providerId="ADAL" clId="{CC753DFA-6436-442C-9326-CE24C7B2BD37}" dt="2022-02-18T12:45:17.023" v="28" actId="478"/>
          <ac:picMkLst>
            <pc:docMk/>
            <pc:sldMk cId="0" sldId="340"/>
            <ac:picMk id="64516" creationId="{00000000-0000-0000-0000-000000000000}"/>
          </ac:picMkLst>
        </pc:picChg>
      </pc:sldChg>
      <pc:sldChg chg="modSp mod">
        <pc:chgData name="Yarob Badr" userId="66328f41-d2dc-4ddb-a88a-874697c3ae70" providerId="ADAL" clId="{CC753DFA-6436-442C-9326-CE24C7B2BD37}" dt="2022-02-18T12:50:10.994" v="102" actId="1076"/>
        <pc:sldMkLst>
          <pc:docMk/>
          <pc:sldMk cId="0" sldId="342"/>
        </pc:sldMkLst>
        <pc:spChg chg="mod">
          <ac:chgData name="Yarob Badr" userId="66328f41-d2dc-4ddb-a88a-874697c3ae70" providerId="ADAL" clId="{CC753DFA-6436-442C-9326-CE24C7B2BD37}" dt="2022-02-18T12:50:10.994" v="102" actId="1076"/>
          <ac:spMkLst>
            <pc:docMk/>
            <pc:sldMk cId="0" sldId="342"/>
            <ac:spMk id="13" creationId="{00000000-0000-0000-0000-000000000000}"/>
          </ac:spMkLst>
        </pc:spChg>
      </pc:sldChg>
      <pc:sldChg chg="modSp mod">
        <pc:chgData name="Yarob Badr" userId="66328f41-d2dc-4ddb-a88a-874697c3ae70" providerId="ADAL" clId="{CC753DFA-6436-442C-9326-CE24C7B2BD37}" dt="2022-02-18T12:51:12.412" v="129" actId="20577"/>
        <pc:sldMkLst>
          <pc:docMk/>
          <pc:sldMk cId="0" sldId="343"/>
        </pc:sldMkLst>
        <pc:spChg chg="mod">
          <ac:chgData name="Yarob Badr" userId="66328f41-d2dc-4ddb-a88a-874697c3ae70" providerId="ADAL" clId="{CC753DFA-6436-442C-9326-CE24C7B2BD37}" dt="2022-02-18T12:51:12.412" v="129" actId="20577"/>
          <ac:spMkLst>
            <pc:docMk/>
            <pc:sldMk cId="0" sldId="343"/>
            <ac:spMk id="6" creationId="{00000000-0000-0000-0000-000000000000}"/>
          </ac:spMkLst>
        </pc:spChg>
      </pc:sldChg>
      <pc:sldChg chg="addSp delSp modSp mod delAnim">
        <pc:chgData name="Yarob Badr" userId="66328f41-d2dc-4ddb-a88a-874697c3ae70" providerId="ADAL" clId="{CC753DFA-6436-442C-9326-CE24C7B2BD37}" dt="2022-03-07T14:28:41.553" v="546" actId="20577"/>
        <pc:sldMkLst>
          <pc:docMk/>
          <pc:sldMk cId="0" sldId="346"/>
        </pc:sldMkLst>
        <pc:spChg chg="mod">
          <ac:chgData name="Yarob Badr" userId="66328f41-d2dc-4ddb-a88a-874697c3ae70" providerId="ADAL" clId="{CC753DFA-6436-442C-9326-CE24C7B2BD37}" dt="2022-03-07T14:25:28.597" v="506" actId="1076"/>
          <ac:spMkLst>
            <pc:docMk/>
            <pc:sldMk cId="0" sldId="346"/>
            <ac:spMk id="11" creationId="{00000000-0000-0000-0000-000000000000}"/>
          </ac:spMkLst>
        </pc:spChg>
        <pc:spChg chg="mod">
          <ac:chgData name="Yarob Badr" userId="66328f41-d2dc-4ddb-a88a-874697c3ae70" providerId="ADAL" clId="{CC753DFA-6436-442C-9326-CE24C7B2BD37}" dt="2022-03-07T14:28:19.166" v="516" actId="1076"/>
          <ac:spMkLst>
            <pc:docMk/>
            <pc:sldMk cId="0" sldId="346"/>
            <ac:spMk id="12" creationId="{00000000-0000-0000-0000-000000000000}"/>
          </ac:spMkLst>
        </pc:spChg>
        <pc:spChg chg="mod">
          <ac:chgData name="Yarob Badr" userId="66328f41-d2dc-4ddb-a88a-874697c3ae70" providerId="ADAL" clId="{CC753DFA-6436-442C-9326-CE24C7B2BD37}" dt="2022-03-07T14:25:23.013" v="504" actId="1076"/>
          <ac:spMkLst>
            <pc:docMk/>
            <pc:sldMk cId="0" sldId="346"/>
            <ac:spMk id="13" creationId="{00000000-0000-0000-0000-000000000000}"/>
          </ac:spMkLst>
        </pc:spChg>
        <pc:spChg chg="mod">
          <ac:chgData name="Yarob Badr" userId="66328f41-d2dc-4ddb-a88a-874697c3ae70" providerId="ADAL" clId="{CC753DFA-6436-442C-9326-CE24C7B2BD37}" dt="2022-03-07T14:28:41.553" v="546" actId="20577"/>
          <ac:spMkLst>
            <pc:docMk/>
            <pc:sldMk cId="0" sldId="346"/>
            <ac:spMk id="15" creationId="{00000000-0000-0000-0000-000000000000}"/>
          </ac:spMkLst>
        </pc:spChg>
        <pc:picChg chg="add mod">
          <ac:chgData name="Yarob Badr" userId="66328f41-d2dc-4ddb-a88a-874697c3ae70" providerId="ADAL" clId="{CC753DFA-6436-442C-9326-CE24C7B2BD37}" dt="2022-03-07T14:28:21.594" v="517" actId="1076"/>
          <ac:picMkLst>
            <pc:docMk/>
            <pc:sldMk cId="0" sldId="346"/>
            <ac:picMk id="1026" creationId="{E30A500E-0BEB-488C-92CC-DD1763CF148C}"/>
          </ac:picMkLst>
        </pc:picChg>
        <pc:picChg chg="mod">
          <ac:chgData name="Yarob Badr" userId="66328f41-d2dc-4ddb-a88a-874697c3ae70" providerId="ADAL" clId="{CC753DFA-6436-442C-9326-CE24C7B2BD37}" dt="2022-03-07T14:28:23.206" v="518" actId="1076"/>
          <ac:picMkLst>
            <pc:docMk/>
            <pc:sldMk cId="0" sldId="346"/>
            <ac:picMk id="70658" creationId="{00000000-0000-0000-0000-000000000000}"/>
          </ac:picMkLst>
        </pc:picChg>
        <pc:picChg chg="del">
          <ac:chgData name="Yarob Badr" userId="66328f41-d2dc-4ddb-a88a-874697c3ae70" providerId="ADAL" clId="{CC753DFA-6436-442C-9326-CE24C7B2BD37}" dt="2022-03-07T14:24:50.812" v="495" actId="478"/>
          <ac:picMkLst>
            <pc:docMk/>
            <pc:sldMk cId="0" sldId="346"/>
            <ac:picMk id="70660" creationId="{00000000-0000-0000-0000-000000000000}"/>
          </ac:picMkLst>
        </pc:picChg>
        <pc:picChg chg="mod">
          <ac:chgData name="Yarob Badr" userId="66328f41-d2dc-4ddb-a88a-874697c3ae70" providerId="ADAL" clId="{CC753DFA-6436-442C-9326-CE24C7B2BD37}" dt="2022-03-07T14:28:26.678" v="520" actId="1076"/>
          <ac:picMkLst>
            <pc:docMk/>
            <pc:sldMk cId="0" sldId="346"/>
            <ac:picMk id="70662" creationId="{00000000-0000-0000-0000-000000000000}"/>
          </ac:picMkLst>
        </pc:picChg>
        <pc:picChg chg="mod">
          <ac:chgData name="Yarob Badr" userId="66328f41-d2dc-4ddb-a88a-874697c3ae70" providerId="ADAL" clId="{CC753DFA-6436-442C-9326-CE24C7B2BD37}" dt="2022-03-07T14:28:25.469" v="519" actId="1076"/>
          <ac:picMkLst>
            <pc:docMk/>
            <pc:sldMk cId="0" sldId="346"/>
            <ac:picMk id="70664" creationId="{00000000-0000-0000-0000-000000000000}"/>
          </ac:picMkLst>
        </pc:picChg>
      </pc:sldChg>
      <pc:sldChg chg="addSp delSp modSp mod delAnim modAnim">
        <pc:chgData name="Yarob Badr" userId="66328f41-d2dc-4ddb-a88a-874697c3ae70" providerId="ADAL" clId="{CC753DFA-6436-442C-9326-CE24C7B2BD37}" dt="2022-02-24T14:07:39.152" v="320" actId="1076"/>
        <pc:sldMkLst>
          <pc:docMk/>
          <pc:sldMk cId="0" sldId="348"/>
        </pc:sldMkLst>
        <pc:spChg chg="add del mod">
          <ac:chgData name="Yarob Badr" userId="66328f41-d2dc-4ddb-a88a-874697c3ae70" providerId="ADAL" clId="{CC753DFA-6436-442C-9326-CE24C7B2BD37}" dt="2022-02-18T12:58:26.929" v="161" actId="478"/>
          <ac:spMkLst>
            <pc:docMk/>
            <pc:sldMk cId="0" sldId="348"/>
            <ac:spMk id="3" creationId="{31D6DABA-3829-42FC-A7DF-94F9770478E3}"/>
          </ac:spMkLst>
        </pc:spChg>
        <pc:spChg chg="add mod">
          <ac:chgData name="Yarob Badr" userId="66328f41-d2dc-4ddb-a88a-874697c3ae70" providerId="ADAL" clId="{CC753DFA-6436-442C-9326-CE24C7B2BD37}" dt="2022-02-18T14:26:53.440" v="281" actId="1076"/>
          <ac:spMkLst>
            <pc:docMk/>
            <pc:sldMk cId="0" sldId="348"/>
            <ac:spMk id="3" creationId="{8068D6F9-E1F7-4746-9405-A819AC50789B}"/>
          </ac:spMkLst>
        </pc:spChg>
        <pc:spChg chg="add del">
          <ac:chgData name="Yarob Badr" userId="66328f41-d2dc-4ddb-a88a-874697c3ae70" providerId="ADAL" clId="{CC753DFA-6436-442C-9326-CE24C7B2BD37}" dt="2022-02-18T12:58:34.911" v="163" actId="478"/>
          <ac:spMkLst>
            <pc:docMk/>
            <pc:sldMk cId="0" sldId="348"/>
            <ac:spMk id="6" creationId="{EEF7470B-95E5-45AB-866B-E1A912503C1E}"/>
          </ac:spMkLst>
        </pc:spChg>
        <pc:spChg chg="add mod">
          <ac:chgData name="Yarob Badr" userId="66328f41-d2dc-4ddb-a88a-874697c3ae70" providerId="ADAL" clId="{CC753DFA-6436-442C-9326-CE24C7B2BD37}" dt="2022-02-18T13:05:43.664" v="166" actId="1076"/>
          <ac:spMkLst>
            <pc:docMk/>
            <pc:sldMk cId="0" sldId="348"/>
            <ac:spMk id="7" creationId="{FBD26E48-20B8-4148-94A8-4D3E8A72AC2C}"/>
          </ac:spMkLst>
        </pc:spChg>
        <pc:spChg chg="add mod">
          <ac:chgData name="Yarob Badr" userId="66328f41-d2dc-4ddb-a88a-874697c3ae70" providerId="ADAL" clId="{CC753DFA-6436-442C-9326-CE24C7B2BD37}" dt="2022-02-18T12:56:29.895" v="155"/>
          <ac:spMkLst>
            <pc:docMk/>
            <pc:sldMk cId="0" sldId="348"/>
            <ac:spMk id="10" creationId="{8FCD7DBA-F7BD-4332-98FA-6451223FF850}"/>
          </ac:spMkLst>
        </pc:spChg>
        <pc:spChg chg="add mod">
          <ac:chgData name="Yarob Badr" userId="66328f41-d2dc-4ddb-a88a-874697c3ae70" providerId="ADAL" clId="{CC753DFA-6436-442C-9326-CE24C7B2BD37}" dt="2022-02-24T14:05:59.814" v="313" actId="1076"/>
          <ac:spMkLst>
            <pc:docMk/>
            <pc:sldMk cId="0" sldId="348"/>
            <ac:spMk id="12" creationId="{9787D6BD-464E-4C10-AF50-0CC28D01C5C8}"/>
          </ac:spMkLst>
        </pc:spChg>
        <pc:spChg chg="del">
          <ac:chgData name="Yarob Badr" userId="66328f41-d2dc-4ddb-a88a-874697c3ae70" providerId="ADAL" clId="{CC753DFA-6436-442C-9326-CE24C7B2BD37}" dt="2022-02-18T12:56:27.821" v="154" actId="478"/>
          <ac:spMkLst>
            <pc:docMk/>
            <pc:sldMk cId="0" sldId="348"/>
            <ac:spMk id="13" creationId="{00000000-0000-0000-0000-000000000000}"/>
          </ac:spMkLst>
        </pc:spChg>
        <pc:spChg chg="add mod">
          <ac:chgData name="Yarob Badr" userId="66328f41-d2dc-4ddb-a88a-874697c3ae70" providerId="ADAL" clId="{CC753DFA-6436-442C-9326-CE24C7B2BD37}" dt="2022-02-18T12:56:29.895" v="155"/>
          <ac:spMkLst>
            <pc:docMk/>
            <pc:sldMk cId="0" sldId="348"/>
            <ac:spMk id="14" creationId="{22926350-FFCE-4283-95E6-2B8C352E342A}"/>
          </ac:spMkLst>
        </pc:spChg>
        <pc:spChg chg="add mod">
          <ac:chgData name="Yarob Badr" userId="66328f41-d2dc-4ddb-a88a-874697c3ae70" providerId="ADAL" clId="{CC753DFA-6436-442C-9326-CE24C7B2BD37}" dt="2022-02-24T14:07:39.152" v="320" actId="1076"/>
          <ac:spMkLst>
            <pc:docMk/>
            <pc:sldMk cId="0" sldId="348"/>
            <ac:spMk id="16" creationId="{90A5FD2C-1E4E-4F5B-B532-B4BB1BD9A2D6}"/>
          </ac:spMkLst>
        </pc:spChg>
        <pc:spChg chg="add mod">
          <ac:chgData name="Yarob Badr" userId="66328f41-d2dc-4ddb-a88a-874697c3ae70" providerId="ADAL" clId="{CC753DFA-6436-442C-9326-CE24C7B2BD37}" dt="2022-02-24T14:07:30.728" v="318" actId="1076"/>
          <ac:spMkLst>
            <pc:docMk/>
            <pc:sldMk cId="0" sldId="348"/>
            <ac:spMk id="17" creationId="{D47A4475-943D-425A-AC58-4AAA5D0B6EB2}"/>
          </ac:spMkLst>
        </pc:spChg>
        <pc:spChg chg="add mod">
          <ac:chgData name="Yarob Badr" userId="66328f41-d2dc-4ddb-a88a-874697c3ae70" providerId="ADAL" clId="{CC753DFA-6436-442C-9326-CE24C7B2BD37}" dt="2022-02-24T14:07:35.681" v="319" actId="1076"/>
          <ac:spMkLst>
            <pc:docMk/>
            <pc:sldMk cId="0" sldId="348"/>
            <ac:spMk id="18" creationId="{21B7112D-C870-4866-BC55-88D084009D0C}"/>
          </ac:spMkLst>
        </pc:spChg>
        <pc:spChg chg="del">
          <ac:chgData name="Yarob Badr" userId="66328f41-d2dc-4ddb-a88a-874697c3ae70" providerId="ADAL" clId="{CC753DFA-6436-442C-9326-CE24C7B2BD37}" dt="2022-02-18T12:56:27.821" v="154" actId="478"/>
          <ac:spMkLst>
            <pc:docMk/>
            <pc:sldMk cId="0" sldId="348"/>
            <ac:spMk id="19" creationId="{00000000-0000-0000-0000-000000000000}"/>
          </ac:spMkLst>
        </pc:spChg>
        <pc:spChg chg="add mod">
          <ac:chgData name="Yarob Badr" userId="66328f41-d2dc-4ddb-a88a-874697c3ae70" providerId="ADAL" clId="{CC753DFA-6436-442C-9326-CE24C7B2BD37}" dt="2022-02-18T14:26:08.417" v="276" actId="1076"/>
          <ac:spMkLst>
            <pc:docMk/>
            <pc:sldMk cId="0" sldId="348"/>
            <ac:spMk id="19" creationId="{74EED9A6-18FB-4424-9189-3B705F93DE4E}"/>
          </ac:spMkLst>
        </pc:spChg>
        <pc:spChg chg="add mod">
          <ac:chgData name="Yarob Badr" userId="66328f41-d2dc-4ddb-a88a-874697c3ae70" providerId="ADAL" clId="{CC753DFA-6436-442C-9326-CE24C7B2BD37}" dt="2022-02-18T13:21:53.445" v="239" actId="1076"/>
          <ac:spMkLst>
            <pc:docMk/>
            <pc:sldMk cId="0" sldId="348"/>
            <ac:spMk id="20" creationId="{C8678AFE-01F9-4F7C-9594-508E062C8782}"/>
          </ac:spMkLst>
        </pc:spChg>
        <pc:spChg chg="add mod">
          <ac:chgData name="Yarob Badr" userId="66328f41-d2dc-4ddb-a88a-874697c3ae70" providerId="ADAL" clId="{CC753DFA-6436-442C-9326-CE24C7B2BD37}" dt="2022-02-18T13:09:46.610" v="169" actId="1076"/>
          <ac:spMkLst>
            <pc:docMk/>
            <pc:sldMk cId="0" sldId="348"/>
            <ac:spMk id="21" creationId="{CB45632C-6CD9-4059-BB61-01501EB31FA7}"/>
          </ac:spMkLst>
        </pc:spChg>
        <pc:spChg chg="add del mod">
          <ac:chgData name="Yarob Badr" userId="66328f41-d2dc-4ddb-a88a-874697c3ae70" providerId="ADAL" clId="{CC753DFA-6436-442C-9326-CE24C7B2BD37}" dt="2022-02-18T13:17:43.709" v="192" actId="478"/>
          <ac:spMkLst>
            <pc:docMk/>
            <pc:sldMk cId="0" sldId="348"/>
            <ac:spMk id="22" creationId="{BA427F97-BBEC-4F97-A1BC-EEED222CADD4}"/>
          </ac:spMkLst>
        </pc:spChg>
        <pc:spChg chg="add mod">
          <ac:chgData name="Yarob Badr" userId="66328f41-d2dc-4ddb-a88a-874697c3ae70" providerId="ADAL" clId="{CC753DFA-6436-442C-9326-CE24C7B2BD37}" dt="2022-02-18T14:22:45.775" v="240" actId="1076"/>
          <ac:spMkLst>
            <pc:docMk/>
            <pc:sldMk cId="0" sldId="348"/>
            <ac:spMk id="23" creationId="{91676C6B-43BE-463A-ACEA-2B1BE80B54C1}"/>
          </ac:spMkLst>
        </pc:spChg>
        <pc:cxnChg chg="del">
          <ac:chgData name="Yarob Badr" userId="66328f41-d2dc-4ddb-a88a-874697c3ae70" providerId="ADAL" clId="{CC753DFA-6436-442C-9326-CE24C7B2BD37}" dt="2022-02-18T12:56:27.821" v="154" actId="478"/>
          <ac:cxnSpMkLst>
            <pc:docMk/>
            <pc:sldMk cId="0" sldId="348"/>
            <ac:cxnSpMk id="4" creationId="{00000000-0000-0000-0000-000000000000}"/>
          </ac:cxnSpMkLst>
        </pc:cxnChg>
        <pc:cxnChg chg="del">
          <ac:chgData name="Yarob Badr" userId="66328f41-d2dc-4ddb-a88a-874697c3ae70" providerId="ADAL" clId="{CC753DFA-6436-442C-9326-CE24C7B2BD37}" dt="2022-02-18T12:56:27.821" v="154" actId="478"/>
          <ac:cxnSpMkLst>
            <pc:docMk/>
            <pc:sldMk cId="0" sldId="348"/>
            <ac:cxnSpMk id="5" creationId="{00000000-0000-0000-0000-000000000000}"/>
          </ac:cxnSpMkLst>
        </pc:cxnChg>
        <pc:cxnChg chg="add mod">
          <ac:chgData name="Yarob Badr" userId="66328f41-d2dc-4ddb-a88a-874697c3ae70" providerId="ADAL" clId="{CC753DFA-6436-442C-9326-CE24C7B2BD37}" dt="2022-02-18T12:56:29.895" v="155"/>
          <ac:cxnSpMkLst>
            <pc:docMk/>
            <pc:sldMk cId="0" sldId="348"/>
            <ac:cxnSpMk id="8" creationId="{D4139C1E-54C9-4D36-BE8A-8B969F512195}"/>
          </ac:cxnSpMkLst>
        </pc:cxnChg>
        <pc:cxnChg chg="add mod">
          <ac:chgData name="Yarob Badr" userId="66328f41-d2dc-4ddb-a88a-874697c3ae70" providerId="ADAL" clId="{CC753DFA-6436-442C-9326-CE24C7B2BD37}" dt="2022-02-18T12:56:29.895" v="155"/>
          <ac:cxnSpMkLst>
            <pc:docMk/>
            <pc:sldMk cId="0" sldId="348"/>
            <ac:cxnSpMk id="9" creationId="{26662ED1-467B-4CB7-A1B7-5130CDE204CA}"/>
          </ac:cxnSpMkLst>
        </pc:cxnChg>
        <pc:cxnChg chg="add mod">
          <ac:chgData name="Yarob Badr" userId="66328f41-d2dc-4ddb-a88a-874697c3ae70" providerId="ADAL" clId="{CC753DFA-6436-442C-9326-CE24C7B2BD37}" dt="2022-02-18T12:56:29.895" v="155"/>
          <ac:cxnSpMkLst>
            <pc:docMk/>
            <pc:sldMk cId="0" sldId="348"/>
            <ac:cxnSpMk id="11" creationId="{FAC65587-5B10-41C6-87EC-73D141F24A34}"/>
          </ac:cxnSpMkLst>
        </pc:cxnChg>
        <pc:cxnChg chg="del mod">
          <ac:chgData name="Yarob Badr" userId="66328f41-d2dc-4ddb-a88a-874697c3ae70" providerId="ADAL" clId="{CC753DFA-6436-442C-9326-CE24C7B2BD37}" dt="2022-02-18T12:56:27.821" v="154" actId="478"/>
          <ac:cxnSpMkLst>
            <pc:docMk/>
            <pc:sldMk cId="0" sldId="348"/>
            <ac:cxnSpMk id="15" creationId="{00000000-0000-0000-0000-000000000000}"/>
          </ac:cxnSpMkLst>
        </pc:cxnChg>
      </pc:sldChg>
      <pc:sldChg chg="modSp mod modAnim">
        <pc:chgData name="Yarob Badr" userId="66328f41-d2dc-4ddb-a88a-874697c3ae70" providerId="ADAL" clId="{CC753DFA-6436-442C-9326-CE24C7B2BD37}" dt="2022-03-07T14:40:42.115" v="915" actId="14100"/>
        <pc:sldMkLst>
          <pc:docMk/>
          <pc:sldMk cId="0" sldId="356"/>
        </pc:sldMkLst>
        <pc:spChg chg="mod">
          <ac:chgData name="Yarob Badr" userId="66328f41-d2dc-4ddb-a88a-874697c3ae70" providerId="ADAL" clId="{CC753DFA-6436-442C-9326-CE24C7B2BD37}" dt="2022-03-07T14:40:42.115" v="915" actId="14100"/>
          <ac:spMkLst>
            <pc:docMk/>
            <pc:sldMk cId="0" sldId="356"/>
            <ac:spMk id="49163" creationId="{00000000-0000-0000-0000-000000000000}"/>
          </ac:spMkLst>
        </pc:spChg>
      </pc:sldChg>
      <pc:sldChg chg="del">
        <pc:chgData name="Yarob Badr" userId="66328f41-d2dc-4ddb-a88a-874697c3ae70" providerId="ADAL" clId="{CC753DFA-6436-442C-9326-CE24C7B2BD37}" dt="2022-03-07T14:41:01.519" v="916" actId="2696"/>
        <pc:sldMkLst>
          <pc:docMk/>
          <pc:sldMk cId="0" sldId="357"/>
        </pc:sldMkLst>
      </pc:sldChg>
      <pc:sldChg chg="modSp mod">
        <pc:chgData name="Yarob Badr" userId="66328f41-d2dc-4ddb-a88a-874697c3ae70" providerId="ADAL" clId="{CC753DFA-6436-442C-9326-CE24C7B2BD37}" dt="2022-03-07T15:56:43.339" v="991" actId="20577"/>
        <pc:sldMkLst>
          <pc:docMk/>
          <pc:sldMk cId="0" sldId="364"/>
        </pc:sldMkLst>
        <pc:spChg chg="mod">
          <ac:chgData name="Yarob Badr" userId="66328f41-d2dc-4ddb-a88a-874697c3ae70" providerId="ADAL" clId="{CC753DFA-6436-442C-9326-CE24C7B2BD37}" dt="2022-03-07T15:56:43.339" v="991" actId="20577"/>
          <ac:spMkLst>
            <pc:docMk/>
            <pc:sldMk cId="0" sldId="364"/>
            <ac:spMk id="6149" creationId="{00000000-0000-0000-0000-000000000000}"/>
          </ac:spMkLst>
        </pc:spChg>
      </pc:sldChg>
      <pc:sldChg chg="addSp delSp modSp mod">
        <pc:chgData name="Yarob Badr" userId="66328f41-d2dc-4ddb-a88a-874697c3ae70" providerId="ADAL" clId="{CC753DFA-6436-442C-9326-CE24C7B2BD37}" dt="2022-02-24T14:01:13.651" v="309" actId="1076"/>
        <pc:sldMkLst>
          <pc:docMk/>
          <pc:sldMk cId="0" sldId="367"/>
        </pc:sldMkLst>
        <pc:spChg chg="mod">
          <ac:chgData name="Yarob Badr" userId="66328f41-d2dc-4ddb-a88a-874697c3ae70" providerId="ADAL" clId="{CC753DFA-6436-442C-9326-CE24C7B2BD37}" dt="2022-02-18T12:52:10.348" v="139" actId="5793"/>
          <ac:spMkLst>
            <pc:docMk/>
            <pc:sldMk cId="0" sldId="367"/>
            <ac:spMk id="5" creationId="{00000000-0000-0000-0000-000000000000}"/>
          </ac:spMkLst>
        </pc:spChg>
        <pc:picChg chg="add del">
          <ac:chgData name="Yarob Badr" userId="66328f41-d2dc-4ddb-a88a-874697c3ae70" providerId="ADAL" clId="{CC753DFA-6436-442C-9326-CE24C7B2BD37}" dt="2022-02-24T13:58:05.367" v="284" actId="478"/>
          <ac:picMkLst>
            <pc:docMk/>
            <pc:sldMk cId="0" sldId="367"/>
            <ac:picMk id="2" creationId="{5171E1C0-14E8-42EF-B527-65CF71066DBE}"/>
          </ac:picMkLst>
        </pc:picChg>
        <pc:picChg chg="mod">
          <ac:chgData name="Yarob Badr" userId="66328f41-d2dc-4ddb-a88a-874697c3ae70" providerId="ADAL" clId="{CC753DFA-6436-442C-9326-CE24C7B2BD37}" dt="2022-02-24T14:00:09.853" v="298" actId="1076"/>
          <ac:picMkLst>
            <pc:docMk/>
            <pc:sldMk cId="0" sldId="367"/>
            <ac:picMk id="1026" creationId="{00000000-0000-0000-0000-000000000000}"/>
          </ac:picMkLst>
        </pc:picChg>
        <pc:picChg chg="add del mod">
          <ac:chgData name="Yarob Badr" userId="66328f41-d2dc-4ddb-a88a-874697c3ae70" providerId="ADAL" clId="{CC753DFA-6436-442C-9326-CE24C7B2BD37}" dt="2022-02-24T13:59:46.116" v="289" actId="478"/>
          <ac:picMkLst>
            <pc:docMk/>
            <pc:sldMk cId="0" sldId="367"/>
            <ac:picMk id="1028" creationId="{925062F4-F1CC-47A6-8045-4C41CD2F9A62}"/>
          </ac:picMkLst>
        </pc:picChg>
        <pc:picChg chg="add mod">
          <ac:chgData name="Yarob Badr" userId="66328f41-d2dc-4ddb-a88a-874697c3ae70" providerId="ADAL" clId="{CC753DFA-6436-442C-9326-CE24C7B2BD37}" dt="2022-02-24T14:00:17.867" v="302" actId="1076"/>
          <ac:picMkLst>
            <pc:docMk/>
            <pc:sldMk cId="0" sldId="367"/>
            <ac:picMk id="1030" creationId="{E2277838-C85D-4EF9-92BB-20D0CD72FD95}"/>
          </ac:picMkLst>
        </pc:picChg>
        <pc:picChg chg="add mod">
          <ac:chgData name="Yarob Badr" userId="66328f41-d2dc-4ddb-a88a-874697c3ae70" providerId="ADAL" clId="{CC753DFA-6436-442C-9326-CE24C7B2BD37}" dt="2022-02-24T14:01:11.900" v="308" actId="1076"/>
          <ac:picMkLst>
            <pc:docMk/>
            <pc:sldMk cId="0" sldId="367"/>
            <ac:picMk id="1032" creationId="{F0516731-6B77-45B1-B2B7-0CFCAD362111}"/>
          </ac:picMkLst>
        </pc:picChg>
        <pc:picChg chg="add mod">
          <ac:chgData name="Yarob Badr" userId="66328f41-d2dc-4ddb-a88a-874697c3ae70" providerId="ADAL" clId="{CC753DFA-6436-442C-9326-CE24C7B2BD37}" dt="2022-02-24T14:01:13.651" v="309" actId="1076"/>
          <ac:picMkLst>
            <pc:docMk/>
            <pc:sldMk cId="0" sldId="367"/>
            <ac:picMk id="3074" creationId="{694D794F-07FB-45B9-8425-AD479C72AE8E}"/>
          </ac:picMkLst>
        </pc:picChg>
        <pc:picChg chg="del mod">
          <ac:chgData name="Yarob Badr" userId="66328f41-d2dc-4ddb-a88a-874697c3ae70" providerId="ADAL" clId="{CC753DFA-6436-442C-9326-CE24C7B2BD37}" dt="2022-02-24T13:58:05.367" v="284" actId="478"/>
          <ac:picMkLst>
            <pc:docMk/>
            <pc:sldMk cId="0" sldId="367"/>
            <ac:picMk id="20482" creationId="{00000000-0000-0000-0000-000000000000}"/>
          </ac:picMkLst>
        </pc:picChg>
      </pc:sldChg>
      <pc:sldChg chg="addSp modSp mod modAnim">
        <pc:chgData name="Yarob Badr" userId="66328f41-d2dc-4ddb-a88a-874697c3ae70" providerId="ADAL" clId="{CC753DFA-6436-442C-9326-CE24C7B2BD37}" dt="2022-03-07T14:36:42.636" v="756" actId="14100"/>
        <pc:sldMkLst>
          <pc:docMk/>
          <pc:sldMk cId="0" sldId="368"/>
        </pc:sldMkLst>
        <pc:spChg chg="mod">
          <ac:chgData name="Yarob Badr" userId="66328f41-d2dc-4ddb-a88a-874697c3ae70" providerId="ADAL" clId="{CC753DFA-6436-442C-9326-CE24C7B2BD37}" dt="2022-03-07T14:36:42.636" v="756" actId="14100"/>
          <ac:spMkLst>
            <pc:docMk/>
            <pc:sldMk cId="0" sldId="368"/>
            <ac:spMk id="7" creationId="{00000000-0000-0000-0000-000000000000}"/>
          </ac:spMkLst>
        </pc:spChg>
        <pc:spChg chg="mod">
          <ac:chgData name="Yarob Badr" userId="66328f41-d2dc-4ddb-a88a-874697c3ae70" providerId="ADAL" clId="{CC753DFA-6436-442C-9326-CE24C7B2BD37}" dt="2022-03-07T14:34:57.378" v="747" actId="1076"/>
          <ac:spMkLst>
            <pc:docMk/>
            <pc:sldMk cId="0" sldId="368"/>
            <ac:spMk id="9" creationId="{00000000-0000-0000-0000-000000000000}"/>
          </ac:spMkLst>
        </pc:spChg>
        <pc:spChg chg="add mod">
          <ac:chgData name="Yarob Badr" userId="66328f41-d2dc-4ddb-a88a-874697c3ae70" providerId="ADAL" clId="{CC753DFA-6436-442C-9326-CE24C7B2BD37}" dt="2022-03-07T14:36:07.878" v="755" actId="14100"/>
          <ac:spMkLst>
            <pc:docMk/>
            <pc:sldMk cId="0" sldId="368"/>
            <ac:spMk id="10" creationId="{7DDCD560-334F-4102-9CF0-6EDCD4DD95F6}"/>
          </ac:spMkLst>
        </pc:spChg>
      </pc:sldChg>
      <pc:sldChg chg="modSp mod">
        <pc:chgData name="Yarob Badr" userId="66328f41-d2dc-4ddb-a88a-874697c3ae70" providerId="ADAL" clId="{CC753DFA-6436-442C-9326-CE24C7B2BD37}" dt="2022-03-07T14:30:36.379" v="601" actId="14100"/>
        <pc:sldMkLst>
          <pc:docMk/>
          <pc:sldMk cId="0" sldId="369"/>
        </pc:sldMkLst>
        <pc:spChg chg="mod">
          <ac:chgData name="Yarob Badr" userId="66328f41-d2dc-4ddb-a88a-874697c3ae70" providerId="ADAL" clId="{CC753DFA-6436-442C-9326-CE24C7B2BD37}" dt="2022-03-07T14:30:36.379" v="601" actId="14100"/>
          <ac:spMkLst>
            <pc:docMk/>
            <pc:sldMk cId="0" sldId="369"/>
            <ac:spMk id="3" creationId="{00000000-0000-0000-0000-000000000000}"/>
          </ac:spMkLst>
        </pc:spChg>
      </pc:sldChg>
      <pc:sldChg chg="modSp mod">
        <pc:chgData name="Yarob Badr" userId="66328f41-d2dc-4ddb-a88a-874697c3ae70" providerId="ADAL" clId="{CC753DFA-6436-442C-9326-CE24C7B2BD37}" dt="2022-02-18T12:39:59.737" v="3" actId="1076"/>
        <pc:sldMkLst>
          <pc:docMk/>
          <pc:sldMk cId="0" sldId="373"/>
        </pc:sldMkLst>
        <pc:cxnChg chg="mod">
          <ac:chgData name="Yarob Badr" userId="66328f41-d2dc-4ddb-a88a-874697c3ae70" providerId="ADAL" clId="{CC753DFA-6436-442C-9326-CE24C7B2BD37}" dt="2022-02-18T12:39:53.210" v="2" actId="14100"/>
          <ac:cxnSpMkLst>
            <pc:docMk/>
            <pc:sldMk cId="0" sldId="373"/>
            <ac:cxnSpMk id="16" creationId="{00000000-0000-0000-0000-000000000000}"/>
          </ac:cxnSpMkLst>
        </pc:cxnChg>
        <pc:cxnChg chg="mod">
          <ac:chgData name="Yarob Badr" userId="66328f41-d2dc-4ddb-a88a-874697c3ae70" providerId="ADAL" clId="{CC753DFA-6436-442C-9326-CE24C7B2BD37}" dt="2022-02-18T12:39:59.737" v="3" actId="1076"/>
          <ac:cxnSpMkLst>
            <pc:docMk/>
            <pc:sldMk cId="0" sldId="373"/>
            <ac:cxnSpMk id="24" creationId="{CE558FC6-2804-4C20-BA29-8B45A6B199E0}"/>
          </ac:cxnSpMkLst>
        </pc:cxnChg>
      </pc:sldChg>
      <pc:sldChg chg="modSp mod">
        <pc:chgData name="Yarob Badr" userId="66328f41-d2dc-4ddb-a88a-874697c3ae70" providerId="ADAL" clId="{CC753DFA-6436-442C-9326-CE24C7B2BD37}" dt="2022-02-18T12:40:55.439" v="12" actId="1076"/>
        <pc:sldMkLst>
          <pc:docMk/>
          <pc:sldMk cId="0" sldId="376"/>
        </pc:sldMkLst>
        <pc:spChg chg="mod">
          <ac:chgData name="Yarob Badr" userId="66328f41-d2dc-4ddb-a88a-874697c3ae70" providerId="ADAL" clId="{CC753DFA-6436-442C-9326-CE24C7B2BD37}" dt="2022-02-18T12:40:28.690" v="5" actId="1076"/>
          <ac:spMkLst>
            <pc:docMk/>
            <pc:sldMk cId="0" sldId="376"/>
            <ac:spMk id="16" creationId="{00000000-0000-0000-0000-000000000000}"/>
          </ac:spMkLst>
        </pc:spChg>
        <pc:spChg chg="mod">
          <ac:chgData name="Yarob Badr" userId="66328f41-d2dc-4ddb-a88a-874697c3ae70" providerId="ADAL" clId="{CC753DFA-6436-442C-9326-CE24C7B2BD37}" dt="2022-02-18T12:40:25.577" v="4" actId="1076"/>
          <ac:spMkLst>
            <pc:docMk/>
            <pc:sldMk cId="0" sldId="376"/>
            <ac:spMk id="18" creationId="{00000000-0000-0000-0000-000000000000}"/>
          </ac:spMkLst>
        </pc:spChg>
        <pc:picChg chg="mod">
          <ac:chgData name="Yarob Badr" userId="66328f41-d2dc-4ddb-a88a-874697c3ae70" providerId="ADAL" clId="{CC753DFA-6436-442C-9326-CE24C7B2BD37}" dt="2022-02-18T12:40:55.439" v="12" actId="1076"/>
          <ac:picMkLst>
            <pc:docMk/>
            <pc:sldMk cId="0" sldId="376"/>
            <ac:picMk id="2" creationId="{927EEC4A-3777-41DF-BEF6-95A7C7212EE9}"/>
          </ac:picMkLst>
        </pc:picChg>
        <pc:picChg chg="mod">
          <ac:chgData name="Yarob Badr" userId="66328f41-d2dc-4ddb-a88a-874697c3ae70" providerId="ADAL" clId="{CC753DFA-6436-442C-9326-CE24C7B2BD37}" dt="2022-02-18T12:40:53.249" v="11" actId="1076"/>
          <ac:picMkLst>
            <pc:docMk/>
            <pc:sldMk cId="0" sldId="376"/>
            <ac:picMk id="3079" creationId="{00000000-0000-0000-0000-000000000000}"/>
          </ac:picMkLst>
        </pc:picChg>
        <pc:picChg chg="mod">
          <ac:chgData name="Yarob Badr" userId="66328f41-d2dc-4ddb-a88a-874697c3ae70" providerId="ADAL" clId="{CC753DFA-6436-442C-9326-CE24C7B2BD37}" dt="2022-02-18T12:40:38.050" v="7" actId="1076"/>
          <ac:picMkLst>
            <pc:docMk/>
            <pc:sldMk cId="0" sldId="376"/>
            <ac:picMk id="1639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72561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24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1"/>
          <a:lstStyle>
            <a:lvl1pPr algn="l">
              <a:defRPr sz="1200"/>
            </a:lvl1pPr>
          </a:lstStyle>
          <a:p>
            <a:fld id="{F31629A4-E3EE-49B6-9D54-C6CD533596A7}" type="datetimeFigureOut">
              <a:rPr lang="ar-SY" smtClean="0"/>
              <a:pPr/>
              <a:t>10/08/1443</a:t>
            </a:fld>
            <a:endParaRPr lang="ar-S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1" anchor="ctr"/>
          <a:lstStyle/>
          <a:p>
            <a:endParaRPr lang="ar-S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6" rIns="93174" bIns="46586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72561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24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1" anchor="b"/>
          <a:lstStyle>
            <a:lvl1pPr algn="l">
              <a:defRPr sz="1200"/>
            </a:lvl1pPr>
          </a:lstStyle>
          <a:p>
            <a:fld id="{8ABFF0A4-02DF-42C6-B2BC-3F43D8F3BF0E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8717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FF0A4-02DF-42C6-B2BC-3F43D8F3BF0E}" type="slidenum">
              <a:rPr lang="ar-SY" smtClean="0"/>
              <a:pPr/>
              <a:t>36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6240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FDC-FC7A-4457-A18D-0939DF75D078}" type="datetimeFigureOut">
              <a:rPr lang="ar-SY" smtClean="0"/>
              <a:pPr/>
              <a:t>10/08/1443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FDC-FC7A-4457-A18D-0939DF75D078}" type="datetimeFigureOut">
              <a:rPr lang="ar-SY" smtClean="0"/>
              <a:pPr/>
              <a:t>10/08/1443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FDC-FC7A-4457-A18D-0939DF75D078}" type="datetimeFigureOut">
              <a:rPr lang="ar-SY" smtClean="0"/>
              <a:pPr/>
              <a:t>10/08/1443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84188" y="3194050"/>
            <a:ext cx="330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003300" y="2582863"/>
            <a:ext cx="6489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</a:rPr>
              <a:t>Economic And Social Commission For Western Asia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085849" y="1376418"/>
            <a:ext cx="7145337" cy="269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6818" y="803017"/>
            <a:ext cx="7134369" cy="32815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00"/>
              </a:lnSpc>
              <a:spcBef>
                <a:spcPts val="0"/>
              </a:spcBef>
              <a:buNone/>
              <a:defRPr sz="2700" b="1" cap="all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85275" y="1149318"/>
            <a:ext cx="7145912" cy="25648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800"/>
              </a:lnSpc>
              <a:spcBef>
                <a:spcPts val="0"/>
              </a:spcBef>
              <a:buNone/>
              <a:defRPr sz="180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600" b="1">
                <a:solidFill>
                  <a:srgbClr val="595959"/>
                </a:solidFill>
                <a:latin typeface="Arial" pitchFamily="34" charset="0"/>
              </a:rPr>
              <a:t>Page </a:t>
            </a:r>
            <a:fld id="{BAAD5406-6C8E-4153-BD71-18B2F2F17883}" type="slidenum">
              <a:rPr lang="en-US" sz="600" b="1">
                <a:solidFill>
                  <a:srgbClr val="595959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US" sz="600" b="1">
              <a:solidFill>
                <a:srgbClr val="595959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" b="1">
                <a:solidFill>
                  <a:srgbClr val="595959"/>
                </a:solidFill>
                <a:latin typeface="Arial" pitchFamily="34" charset="0"/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1615180" y="2267080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80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80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FDC-FC7A-4457-A18D-0939DF75D078}" type="datetimeFigureOut">
              <a:rPr lang="ar-SY" smtClean="0"/>
              <a:pPr/>
              <a:t>10/08/1443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FDC-FC7A-4457-A18D-0939DF75D078}" type="datetimeFigureOut">
              <a:rPr lang="ar-SY" smtClean="0"/>
              <a:pPr/>
              <a:t>10/08/1443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FDC-FC7A-4457-A18D-0939DF75D078}" type="datetimeFigureOut">
              <a:rPr lang="ar-SY" smtClean="0"/>
              <a:pPr/>
              <a:t>10/08/1443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FDC-FC7A-4457-A18D-0939DF75D078}" type="datetimeFigureOut">
              <a:rPr lang="ar-SY" smtClean="0"/>
              <a:pPr/>
              <a:t>10/08/1443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FDC-FC7A-4457-A18D-0939DF75D078}" type="datetimeFigureOut">
              <a:rPr lang="ar-SY" smtClean="0"/>
              <a:pPr/>
              <a:t>10/08/1443</a:t>
            </a:fld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FDC-FC7A-4457-A18D-0939DF75D078}" type="datetimeFigureOut">
              <a:rPr lang="ar-SY" smtClean="0"/>
              <a:pPr/>
              <a:t>10/08/1443</a:t>
            </a:fld>
            <a:endParaRPr lang="ar-S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FDC-FC7A-4457-A18D-0939DF75D078}" type="datetimeFigureOut">
              <a:rPr lang="ar-SY" smtClean="0"/>
              <a:pPr/>
              <a:t>10/08/1443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2FDC-FC7A-4457-A18D-0939DF75D078}" type="datetimeFigureOut">
              <a:rPr lang="ar-SY" smtClean="0"/>
              <a:pPr/>
              <a:t>10/08/1443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92FDC-FC7A-4457-A18D-0939DF75D078}" type="datetimeFigureOut">
              <a:rPr lang="ar-SY" smtClean="0"/>
              <a:pPr/>
              <a:t>10/08/1443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6.xml"/><Relationship Id="rId7" Type="http://schemas.openxmlformats.org/officeDocument/2006/relationships/slide" Target="slide19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21.xml"/><Relationship Id="rId5" Type="http://schemas.openxmlformats.org/officeDocument/2006/relationships/slide" Target="slide14.xml"/><Relationship Id="rId10" Type="http://schemas.openxmlformats.org/officeDocument/2006/relationships/slide" Target="slide24.xml"/><Relationship Id="rId4" Type="http://schemas.openxmlformats.org/officeDocument/2006/relationships/slide" Target="slide15.xml"/><Relationship Id="rId9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slide" Target="slide1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hyperlink" Target="http://images.google.com/imgres?imgurl=http://www.aleqt.com/a/169125_2951.jpg&amp;imgrefurl=http://www.aleqt.com/2008/11/29/article_169125.html&amp;usg=__qTEUeqOYa2aphXvuDvPdneJ9FUY=&amp;h=193&amp;w=360&amp;sz=24&amp;hl=en&amp;start=8&amp;tbnid=x6ZntEtGr81FmM:&amp;tbnh=65&amp;tbnw=121&amp;prev=/images?q=%D9%85%D8%B3%D8%AA%D9%88%D8%AF%D8%B9%D8%A7%D8%AA+%D8%A7%D9%84%D8%B7%D8%AD%D9%8A%D9%86&amp;gbv=2&amp;hl=en&amp;safe=off&amp;sa=G&amp;newwindow=1" TargetMode="External"/><Relationship Id="rId18" Type="http://schemas.openxmlformats.org/officeDocument/2006/relationships/image" Target="../media/image68.jpeg"/><Relationship Id="rId3" Type="http://schemas.openxmlformats.org/officeDocument/2006/relationships/hyperlink" Target="http://www.syriasound.com/images/tumble/km7.jpg" TargetMode="External"/><Relationship Id="rId21" Type="http://schemas.openxmlformats.org/officeDocument/2006/relationships/hyperlink" Target="http://images.google.com/imgres?imgurl=http://img360.imageshack.us/img360/1182/15fu0.jpg&amp;imgrefurl=http://forum.al8la.com/t9555.html&amp;usg=__jkZXJJk-7aq_WslLKqcyK52cZpM=&amp;h=432&amp;w=650&amp;sz=78&amp;hl=en&amp;start=2&amp;um=1&amp;tbnid=-XuTVJmpZmWU4M:&amp;tbnh=91&amp;tbnw=137&amp;prev=/images?q=%D8%AD%D9%82%D9%84+%D9%82%D9%85%D8%AD&amp;hl=en&amp;safe=off&amp;sa=G&amp;um=1&amp;newwindow=1" TargetMode="External"/><Relationship Id="rId7" Type="http://schemas.openxmlformats.org/officeDocument/2006/relationships/hyperlink" Target="http://images.google.com/imgres?imgurl=http://www.yeco.biz/yeco/image1/000000009.jpg&amp;imgrefurl=http://www.yeco.biz/yeco/S_SEEDS.HTML&amp;usg=__-GRHHqwtnpowhPKzJlBVYbwF0mE=&amp;h=1106&amp;w=1762&amp;sz=1344&amp;hl=en&amp;start=6&amp;tbnid=yk7NyeTQMerTvM:&amp;tbnh=94&amp;tbnw=150&amp;prev=/images?q=%D8%B5%D9%88%D8%A7%D9%85%D8%B9&amp;gbv=2&amp;hl=en&amp;safe=off&amp;sa=G&amp;newwindow=1" TargetMode="External"/><Relationship Id="rId12" Type="http://schemas.openxmlformats.org/officeDocument/2006/relationships/image" Target="../media/image65.jpeg"/><Relationship Id="rId17" Type="http://schemas.openxmlformats.org/officeDocument/2006/relationships/hyperlink" Target="http://images.google.com/imgres?imgurl=http://www.aleppos.net/forum/attachment.php?attachmentid=37375&amp;d=1206445241&amp;imgrefurl=http://www.aleppos.net/forum/showthread.php?t=47786&amp;usg=__u7ZgeTASqVc1INE-76qkqJ4twfg=&amp;h=308&amp;w=400&amp;sz=21&amp;hl=en&amp;start=5&amp;tbnid=oJiMJTDrO60m-M:&amp;tbnh=95&amp;tbnw=124&amp;prev=/images?q=%D8%B1%D8%BA%D9%8A%D9%81+%D8%A7%D9%84%D8%AE%D8%A8%D8%B2&amp;gbv=2&amp;hl=en&amp;safe=off&amp;sa=G&amp;newwindow=1" TargetMode="External"/><Relationship Id="rId2" Type="http://schemas.openxmlformats.org/officeDocument/2006/relationships/image" Target="../media/image60.jpeg"/><Relationship Id="rId16" Type="http://schemas.openxmlformats.org/officeDocument/2006/relationships/image" Target="../media/image67.jpeg"/><Relationship Id="rId20" Type="http://schemas.openxmlformats.org/officeDocument/2006/relationships/image" Target="../media/image6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jpeg"/><Relationship Id="rId11" Type="http://schemas.openxmlformats.org/officeDocument/2006/relationships/hyperlink" Target="http://images.google.com/imgres?imgurl=http://esyria.sy/sites/images/damascus/round/090029_2009_04_02_21_45_11.jpg&amp;imgrefurl=http://www.esyria.sy/edamascus/__print.php?site=damascus&amp;filename=200904022250011&amp;usg=__uSaWJHATOrb7loGC_TQ1YG_8WSw=&amp;h=336&amp;w=448&amp;sz=65&amp;hl=en&amp;start=2&amp;tbnid=Gq8AaDZPXPNxeM:&amp;tbnh=95&amp;tbnw=127&amp;prev=/images?q=%D8%A3%D9%81%D8%B1%D8%A7%D9%86+%D8%A7%D9%84%D8%AE%D8%A8%D8%B2&amp;gbv=2&amp;hl=en&amp;safe=off&amp;sa=G&amp;newwindow=1" TargetMode="External"/><Relationship Id="rId5" Type="http://schemas.openxmlformats.org/officeDocument/2006/relationships/hyperlink" Target="http://images.google.com/imgres?imgurl=http://www.efrin.net/efrin03/images/wene/efrin/efrin_img/e04.jpg&amp;imgrefurl=http://www.efrin.net/efrin03/arabi/suar/index.htm&amp;usg=__qNWTCKAJ73NP4UeYoL6RhAQxLa8=&amp;h=675&amp;w=478&amp;sz=57&amp;hl=en&amp;start=5&amp;tbnid=2IOJcf0eZ8jKJM:&amp;tbnh=138&amp;tbnw=98&amp;prev=/images?q=%D9%85%D8%B7%D8%AD%D9%86%D8%A9&amp;gbv=2&amp;hl=en&amp;safe=off&amp;sa=G&amp;newwindow=1" TargetMode="External"/><Relationship Id="rId15" Type="http://schemas.openxmlformats.org/officeDocument/2006/relationships/hyperlink" Target="http://images.google.com/imgres?imgurl=http://www.334433.com/Hesham/Fursan/harolds/Image(305).jpg&amp;imgrefurl=http://travel.maktoob.com/vb/travel32097/&amp;usg=__HW0wCTBAeuGpWazyG_p6qK70X74=&amp;h=338&amp;w=450&amp;sz=123&amp;hl=en&amp;start=8&amp;tbnid=Epm-nXhvgFxVNM:&amp;tbnh=95&amp;tbnw=127&amp;prev=/images?q=%D9%85%D8%AA%D8%A7%D8%AC%D8%B1&amp;gbv=2&amp;hl=en&amp;safe=off&amp;sa=G&amp;newwindow=1" TargetMode="External"/><Relationship Id="rId10" Type="http://schemas.openxmlformats.org/officeDocument/2006/relationships/image" Target="../media/image64.jpeg"/><Relationship Id="rId19" Type="http://schemas.openxmlformats.org/officeDocument/2006/relationships/hyperlink" Target="http://www.al-akhbar.com/files/images/p11_20080201_pic2.preview.jpg" TargetMode="External"/><Relationship Id="rId4" Type="http://schemas.openxmlformats.org/officeDocument/2006/relationships/image" Target="../media/image61.jpeg"/><Relationship Id="rId9" Type="http://schemas.openxmlformats.org/officeDocument/2006/relationships/hyperlink" Target="http://images.google.com/imgres?imgurl=http://members.abunawaf.com/dukefleet/24/04.jpg&amp;imgrefurl=http://www.abunawaf.com/post-3377.html&amp;usg=__QErC0F4Mw4CrJbF9Tr7IUcBNL-Y=&amp;h=384&amp;w=314&amp;sz=25&amp;hl=en&amp;start=1&amp;tbnid=dVCEtuG-EwsCUM:&amp;tbnh=123&amp;tbnw=101&amp;prev=/images?q=%D8%A3%D9%83%D9%8A%D8%A7%D8%B3+%D8%B7%D8%AD%D9%8A%D9%86&amp;gbv=2&amp;hl=en&amp;safe=off&amp;sa=G&amp;newwindow=1" TargetMode="External"/><Relationship Id="rId14" Type="http://schemas.openxmlformats.org/officeDocument/2006/relationships/image" Target="../media/image66.jpeg"/><Relationship Id="rId22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6.xml"/><Relationship Id="rId7" Type="http://schemas.openxmlformats.org/officeDocument/2006/relationships/slide" Target="slide19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21.xml"/><Relationship Id="rId5" Type="http://schemas.openxmlformats.org/officeDocument/2006/relationships/slide" Target="slide14.xml"/><Relationship Id="rId10" Type="http://schemas.openxmlformats.org/officeDocument/2006/relationships/slide" Target="slide24.xml"/><Relationship Id="rId4" Type="http://schemas.openxmlformats.org/officeDocument/2006/relationships/slide" Target="slide15.xml"/><Relationship Id="rId9" Type="http://schemas.openxmlformats.org/officeDocument/2006/relationships/slide" Target="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hofstra.edu/geotrans/eng/ch3en/conc3en/transcost.html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SCWA PPT P-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2483767" y="246641"/>
            <a:ext cx="6315189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Y" sz="3000" b="1" dirty="0">
                <a:latin typeface="Arial Black" pitchFamily="34" charset="0"/>
              </a:rPr>
              <a:t>ورشة العمل الفنية حول</a:t>
            </a:r>
          </a:p>
          <a:p>
            <a:r>
              <a:rPr lang="ar-SY" sz="2800" b="1" dirty="0">
                <a:latin typeface="Arial Black" pitchFamily="34" charset="0"/>
              </a:rPr>
              <a:t>”</a:t>
            </a:r>
            <a:r>
              <a:rPr lang="ar-LB" sz="2800" b="1" dirty="0"/>
              <a:t>التخطيط الاستراتيجي</a:t>
            </a:r>
            <a:r>
              <a:rPr lang="en-GB" sz="2800" b="1" dirty="0"/>
              <a:t> </a:t>
            </a:r>
            <a:r>
              <a:rPr lang="ar-LB" sz="2800" b="1" dirty="0"/>
              <a:t>لتكامل قطاعات النقل المختلفة</a:t>
            </a:r>
            <a:endParaRPr lang="en-GB" sz="2800" b="1" dirty="0"/>
          </a:p>
          <a:p>
            <a:r>
              <a:rPr lang="ar-LB" sz="2800" b="1" dirty="0"/>
              <a:t> مع التنمية الاقتصادية والاجتماعية </a:t>
            </a:r>
            <a:r>
              <a:rPr lang="ar-SY" sz="2800" b="1" dirty="0">
                <a:latin typeface="Arial Black" pitchFamily="34" charset="0"/>
              </a:rPr>
              <a:t>“</a:t>
            </a:r>
            <a:endParaRPr lang="ar-LB" sz="2800" b="1" dirty="0">
              <a:latin typeface="Arial Black" pitchFamily="34" charset="0"/>
            </a:endParaRPr>
          </a:p>
        </p:txBody>
      </p:sp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179512" y="3645024"/>
            <a:ext cx="619268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LB" sz="2400" b="1" dirty="0">
                <a:solidFill>
                  <a:srgbClr val="FFFF00"/>
                </a:solidFill>
                <a:latin typeface="Calibri" pitchFamily="34" charset="0"/>
              </a:rPr>
              <a:t>الجلسة الأولى</a:t>
            </a:r>
            <a:endParaRPr lang="en-GB" sz="2400" b="1" dirty="0">
              <a:solidFill>
                <a:srgbClr val="FFFF00"/>
              </a:solidFill>
              <a:latin typeface="Calibri" pitchFamily="34" charset="0"/>
            </a:endParaRPr>
          </a:p>
          <a:p>
            <a:pPr algn="r" rtl="1"/>
            <a:r>
              <a:rPr lang="ar-LB" sz="2800" b="1" dirty="0">
                <a:solidFill>
                  <a:schemeClr val="bg1"/>
                </a:solidFill>
                <a:latin typeface="Calibri" pitchFamily="34" charset="0"/>
              </a:rPr>
              <a:t>منهج النظم وتطبيقه على قطاع النقل</a:t>
            </a:r>
            <a:endParaRPr lang="ar-SY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algn="r" rtl="1"/>
            <a:endParaRPr lang="ar-LB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algn="r" rtl="1"/>
            <a:r>
              <a:rPr lang="ar-SY" sz="2000" b="1" dirty="0">
                <a:solidFill>
                  <a:schemeClr val="bg1"/>
                </a:solidFill>
                <a:latin typeface="Calibri" pitchFamily="34" charset="0"/>
              </a:rPr>
              <a:t>د. يعرب بدر</a:t>
            </a:r>
          </a:p>
          <a:p>
            <a:pPr algn="r" rtl="1"/>
            <a:r>
              <a:rPr lang="ar-SY" sz="2000" dirty="0">
                <a:solidFill>
                  <a:schemeClr val="bg1"/>
                </a:solidFill>
                <a:latin typeface="Calibri" pitchFamily="34" charset="0"/>
              </a:rPr>
              <a:t>المستشار الإقليمي للنقل واللوجستيات</a:t>
            </a:r>
            <a:br>
              <a:rPr lang="ar-SY" sz="20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ar-LB" sz="2000" dirty="0">
                <a:solidFill>
                  <a:schemeClr val="bg1"/>
                </a:solidFill>
                <a:latin typeface="Calibri" pitchFamily="34" charset="0"/>
              </a:rPr>
              <a:t>مجموعة الرفاه الاقتصادي المشترك </a:t>
            </a:r>
          </a:p>
          <a:p>
            <a:pPr algn="r" rtl="1"/>
            <a:r>
              <a:rPr lang="ar-LB" sz="2000" dirty="0">
                <a:solidFill>
                  <a:schemeClr val="bg1"/>
                </a:solidFill>
                <a:latin typeface="Calibri" pitchFamily="34" charset="0"/>
              </a:rPr>
              <a:t>دمشق، وزارة النقل، الخميس 10 آذار/ مارس 2022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6" descr="upload.wikimedia.org/wikipedia/commons/thumb/7/...">
            <a:extLst>
              <a:ext uri="{FF2B5EF4-FFF2-40B4-BE49-F238E27FC236}">
                <a16:creationId xmlns:a16="http://schemas.microsoft.com/office/drawing/2014/main" id="{B4BBA041-8E20-4ECB-8331-901FF759AA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06" y="151603"/>
            <a:ext cx="1899416" cy="1899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85728"/>
            <a:ext cx="90011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APROCH</a:t>
            </a:r>
            <a:r>
              <a:rPr lang="ar-L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منهج النظم  </a:t>
            </a:r>
            <a:endParaRPr lang="ar-SY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2056" y="3623387"/>
            <a:ext cx="5072098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TextBox 7"/>
          <p:cNvSpPr txBox="1"/>
          <p:nvPr/>
        </p:nvSpPr>
        <p:spPr>
          <a:xfrm>
            <a:off x="5220072" y="3111351"/>
            <a:ext cx="31432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fr-FR" sz="2400" b="1" dirty="0"/>
              <a:t>ENVIRON</a:t>
            </a:r>
            <a:r>
              <a:rPr lang="en-US" sz="2400" b="1" dirty="0"/>
              <a:t>M</a:t>
            </a:r>
            <a:r>
              <a:rPr lang="fr-FR" sz="2400" b="1" dirty="0"/>
              <a:t>ENT</a:t>
            </a:r>
            <a:endParaRPr lang="ar-SY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67808" y="4766395"/>
            <a:ext cx="164307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endParaRPr lang="ar-SY" dirty="0"/>
          </a:p>
        </p:txBody>
      </p:sp>
      <p:sp>
        <p:nvSpPr>
          <p:cNvPr id="10" name="TextBox 9"/>
          <p:cNvSpPr txBox="1"/>
          <p:nvPr/>
        </p:nvSpPr>
        <p:spPr>
          <a:xfrm>
            <a:off x="3968006" y="4052015"/>
            <a:ext cx="164307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endParaRPr lang="ar-SY" dirty="0"/>
          </a:p>
        </p:txBody>
      </p:sp>
      <p:sp>
        <p:nvSpPr>
          <p:cNvPr id="11" name="TextBox 10"/>
          <p:cNvSpPr txBox="1"/>
          <p:nvPr/>
        </p:nvSpPr>
        <p:spPr>
          <a:xfrm>
            <a:off x="5396766" y="5337899"/>
            <a:ext cx="164307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endParaRPr lang="ar-SY" dirty="0"/>
          </a:p>
        </p:txBody>
      </p:sp>
      <p:cxnSp>
        <p:nvCxnSpPr>
          <p:cNvPr id="13" name="Shape 12"/>
          <p:cNvCxnSpPr>
            <a:stCxn id="9" idx="0"/>
            <a:endCxn id="10" idx="1"/>
          </p:cNvCxnSpPr>
          <p:nvPr/>
        </p:nvCxnSpPr>
        <p:spPr>
          <a:xfrm rot="5400000" flipH="1" flipV="1">
            <a:off x="3363818" y="4162208"/>
            <a:ext cx="529714" cy="678661"/>
          </a:xfrm>
          <a:prstGeom prst="bentConnector2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/>
          <p:nvPr/>
        </p:nvCxnSpPr>
        <p:spPr>
          <a:xfrm>
            <a:off x="5611080" y="4266329"/>
            <a:ext cx="571504" cy="1029780"/>
          </a:xfrm>
          <a:prstGeom prst="bentConnector2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9" idx="2"/>
            <a:endCxn id="11" idx="1"/>
          </p:cNvCxnSpPr>
          <p:nvPr/>
        </p:nvCxnSpPr>
        <p:spPr>
          <a:xfrm rot="16200000" flipH="1">
            <a:off x="4149636" y="4275435"/>
            <a:ext cx="386838" cy="2107421"/>
          </a:xfrm>
          <a:prstGeom prst="bentConnector2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7" idx="1"/>
          </p:cNvCxnSpPr>
          <p:nvPr/>
        </p:nvCxnSpPr>
        <p:spPr>
          <a:xfrm>
            <a:off x="681858" y="4837833"/>
            <a:ext cx="1500198" cy="1588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236296" y="4869160"/>
            <a:ext cx="1143008" cy="1588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hape 47"/>
          <p:cNvCxnSpPr/>
          <p:nvPr/>
        </p:nvCxnSpPr>
        <p:spPr>
          <a:xfrm flipH="1" flipV="1">
            <a:off x="1403648" y="4869160"/>
            <a:ext cx="6143668" cy="38401"/>
          </a:xfrm>
          <a:prstGeom prst="bentConnector4">
            <a:avLst>
              <a:gd name="adj1" fmla="val -3721"/>
              <a:gd name="adj2" fmla="val -4908743"/>
            </a:avLst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967874" y="4623519"/>
            <a:ext cx="571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3200" b="1" dirty="0"/>
              <a:t>A</a:t>
            </a:r>
            <a:endParaRPr lang="ar-SY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468072" y="3980577"/>
            <a:ext cx="571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3200" b="1" dirty="0"/>
              <a:t>B</a:t>
            </a:r>
            <a:endParaRPr lang="ar-SY" sz="32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896832" y="5195023"/>
            <a:ext cx="571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3200" b="1" dirty="0"/>
              <a:t>C</a:t>
            </a:r>
            <a:endParaRPr lang="ar-SY" sz="3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2051720" y="6279703"/>
            <a:ext cx="51845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400" b="1" dirty="0"/>
              <a:t> </a:t>
            </a:r>
            <a:r>
              <a:rPr lang="ar-SY" sz="2400" b="1" dirty="0"/>
              <a:t>التغذية </a:t>
            </a:r>
            <a:r>
              <a:rPr lang="ar-SY" sz="2400" b="1" dirty="0" err="1"/>
              <a:t>المرتدة </a:t>
            </a:r>
            <a:r>
              <a:rPr lang="ar-SY" sz="2400" b="1" dirty="0"/>
              <a:t>(التغذية الراجعة</a:t>
            </a:r>
            <a:r>
              <a:rPr lang="ar-SY" sz="2400" b="1" dirty="0" err="1"/>
              <a:t>)</a:t>
            </a:r>
            <a:r>
              <a:rPr lang="fr-FR" sz="2400" b="1" dirty="0"/>
              <a:t>FEED </a:t>
            </a:r>
            <a:r>
              <a:rPr lang="en-US" sz="2400" b="1" dirty="0"/>
              <a:t>BACK  </a:t>
            </a:r>
            <a:endParaRPr lang="ar-SY" sz="2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67544" y="4337767"/>
            <a:ext cx="12858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l"/>
            <a:r>
              <a:rPr lang="fr-FR" sz="2400" b="1" dirty="0"/>
              <a:t>INPUT</a:t>
            </a:r>
            <a:endParaRPr lang="ar-SY" sz="2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358050" y="4293096"/>
            <a:ext cx="1785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fr-FR" sz="2400" b="1" dirty="0"/>
              <a:t>OUTPUT</a:t>
            </a:r>
            <a:endParaRPr lang="ar-SY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3568" y="2276872"/>
            <a:ext cx="800105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solidFill>
                  <a:srgbClr val="00B0F0"/>
                </a:solidFill>
              </a:rPr>
              <a:t>A </a:t>
            </a:r>
            <a:r>
              <a:rPr lang="en-US" sz="2000" b="1" i="1" dirty="0">
                <a:solidFill>
                  <a:srgbClr val="00B0F0"/>
                </a:solidFill>
              </a:rPr>
              <a:t>System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/>
              <a:t>is a set of interrelated parts, called </a:t>
            </a:r>
            <a:r>
              <a:rPr lang="en-US" sz="2000" b="1" i="1" dirty="0">
                <a:solidFill>
                  <a:srgbClr val="00B0F0"/>
                </a:solidFill>
              </a:rPr>
              <a:t>components (Sub-Systems)</a:t>
            </a:r>
            <a:r>
              <a:rPr lang="en-US" sz="2000" b="1" dirty="0">
                <a:solidFill>
                  <a:srgbClr val="00B0F0"/>
                </a:solidFill>
              </a:rPr>
              <a:t>, </a:t>
            </a:r>
            <a:r>
              <a:rPr lang="en-US" sz="2000" b="1" dirty="0"/>
              <a:t>that perform a number of </a:t>
            </a:r>
            <a:r>
              <a:rPr lang="en-US" sz="2000" b="1" i="1" dirty="0">
                <a:solidFill>
                  <a:srgbClr val="00B0F0"/>
                </a:solidFill>
              </a:rPr>
              <a:t>functions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/>
              <a:t>in order to achieve </a:t>
            </a:r>
            <a:r>
              <a:rPr lang="en-US" sz="2000" b="1" i="1" dirty="0">
                <a:solidFill>
                  <a:srgbClr val="00B0F0"/>
                </a:solidFill>
              </a:rPr>
              <a:t>goal</a:t>
            </a:r>
            <a:r>
              <a:rPr lang="en-US" sz="2000" b="1" dirty="0">
                <a:solidFill>
                  <a:srgbClr val="00B0F0"/>
                </a:solidFill>
              </a:rPr>
              <a:t>s</a:t>
            </a:r>
            <a:r>
              <a:rPr lang="en-US" sz="2000" b="1" dirty="0"/>
              <a:t>, within its </a:t>
            </a:r>
            <a:r>
              <a:rPr lang="en-US" sz="2000" b="1" i="1" dirty="0">
                <a:solidFill>
                  <a:srgbClr val="00B0F0"/>
                </a:solidFill>
              </a:rPr>
              <a:t>Environment</a:t>
            </a:r>
            <a:r>
              <a:rPr lang="en-US" sz="2000" b="1" dirty="0">
                <a:solidFill>
                  <a:srgbClr val="00B0F0"/>
                </a:solidFill>
              </a:rPr>
              <a:t>.</a:t>
            </a:r>
            <a:endParaRPr lang="ar-SY" sz="2000" b="1" dirty="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1560" y="980728"/>
            <a:ext cx="800105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sz="2400" b="1" dirty="0">
                <a:solidFill>
                  <a:srgbClr val="00B0F0"/>
                </a:solidFill>
              </a:rPr>
              <a:t>النظام: </a:t>
            </a:r>
            <a:r>
              <a:rPr lang="ar-SY" sz="2400" b="1" dirty="0"/>
              <a:t>مجموعة من العناصر المترابطة </a:t>
            </a:r>
            <a:r>
              <a:rPr lang="ar-SY" sz="2400" b="1" dirty="0">
                <a:solidFill>
                  <a:srgbClr val="00B0F0"/>
                </a:solidFill>
              </a:rPr>
              <a:t>(نظم جزئية) </a:t>
            </a:r>
            <a:r>
              <a:rPr lang="ar-SY" sz="2400" b="1" dirty="0"/>
              <a:t>التي تتفاعل بين بعضها ومع الوسط المحيط لتنفيذ </a:t>
            </a:r>
            <a:r>
              <a:rPr lang="ar-SY" sz="2400" b="1" dirty="0">
                <a:solidFill>
                  <a:srgbClr val="00B0F0"/>
                </a:solidFill>
              </a:rPr>
              <a:t>وظائف محددة، </a:t>
            </a:r>
            <a:r>
              <a:rPr lang="ar-SY" sz="2400" b="1" dirty="0"/>
              <a:t>بهدف تحقيق </a:t>
            </a:r>
            <a:r>
              <a:rPr lang="ar-SY" sz="2400" b="1" dirty="0">
                <a:solidFill>
                  <a:srgbClr val="00B0F0"/>
                </a:solidFill>
              </a:rPr>
              <a:t>غايات معينة </a:t>
            </a:r>
            <a:r>
              <a:rPr lang="ar-SY" sz="2400" b="1" dirty="0"/>
              <a:t>ضمن </a:t>
            </a:r>
            <a:r>
              <a:rPr lang="ar-SY" sz="2400" b="1" dirty="0">
                <a:solidFill>
                  <a:srgbClr val="00B0F0"/>
                </a:solidFill>
              </a:rPr>
              <a:t>البيئة.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5736" y="3573016"/>
            <a:ext cx="31432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fr-FR" sz="2400" b="1" dirty="0"/>
              <a:t>SYSTE</a:t>
            </a:r>
            <a:r>
              <a:rPr lang="en-US" sz="2400" b="1" dirty="0"/>
              <a:t>M</a:t>
            </a:r>
            <a:endParaRPr lang="ar-SY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54" grpId="0"/>
      <p:bldP spid="55" grpId="0"/>
      <p:bldP spid="56" grpId="0"/>
      <p:bldP spid="57" grpId="0"/>
      <p:bldP spid="58" grpId="0"/>
      <p:bldP spid="5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16632"/>
            <a:ext cx="83582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000" dirty="0">
                <a:solidFill>
                  <a:srgbClr val="00B0F0"/>
                </a:solidFill>
              </a:rPr>
              <a:t>Systems Approach</a:t>
            </a:r>
            <a:r>
              <a:rPr lang="en-US" sz="4000" dirty="0"/>
              <a:t> </a:t>
            </a:r>
            <a:r>
              <a:rPr lang="ar-SY" sz="4000" b="1" dirty="0"/>
              <a:t>منهج النظم -</a:t>
            </a:r>
            <a:endParaRPr lang="ar-SY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402885"/>
            <a:ext cx="5328592" cy="954107"/>
          </a:xfrm>
          <a:prstGeom prst="rect">
            <a:avLst/>
          </a:prstGeom>
          <a:noFill/>
        </p:spPr>
        <p:txBody>
          <a:bodyPr wrap="square" rtlCol="1" anchor="ctr" anchorCtr="0">
            <a:spAutoFit/>
          </a:bodyPr>
          <a:lstStyle/>
          <a:p>
            <a:pPr algn="l" rtl="0"/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Microscope: </a:t>
            </a:r>
            <a:r>
              <a:rPr lang="en-US" sz="2800" dirty="0"/>
              <a:t>for very small objects.</a:t>
            </a:r>
            <a:endParaRPr lang="fr-FR" sz="2800" dirty="0"/>
          </a:p>
          <a:p>
            <a:pPr algn="l" rtl="0"/>
            <a:r>
              <a:rPr lang="ar-SY" sz="2800" dirty="0">
                <a:solidFill>
                  <a:srgbClr val="00B050"/>
                </a:solidFill>
              </a:rPr>
              <a:t>الميكروسكوب</a:t>
            </a:r>
            <a:r>
              <a:rPr lang="ar-SY" sz="2800" dirty="0"/>
              <a:t>: الظواهر بالغة الصغر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789040"/>
            <a:ext cx="4896544" cy="954107"/>
          </a:xfrm>
          <a:prstGeom prst="rect">
            <a:avLst/>
          </a:prstGeom>
          <a:noFill/>
        </p:spPr>
        <p:txBody>
          <a:bodyPr wrap="square" rtlCol="1" anchor="ctr" anchorCtr="0">
            <a:spAutoFit/>
          </a:bodyPr>
          <a:lstStyle/>
          <a:p>
            <a:pPr algn="l" rtl="0"/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Telescope: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for very far objects.</a:t>
            </a:r>
          </a:p>
          <a:p>
            <a:pPr algn="l" rtl="0"/>
            <a:r>
              <a:rPr lang="ar-SY" sz="2800" dirty="0" err="1">
                <a:solidFill>
                  <a:srgbClr val="00B050"/>
                </a:solidFill>
              </a:rPr>
              <a:t>التيليسكوب</a:t>
            </a:r>
            <a:r>
              <a:rPr lang="ar-SY" sz="2800" dirty="0"/>
              <a:t>: الظواهر بالغة البعد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5157773"/>
            <a:ext cx="6984776" cy="954107"/>
          </a:xfrm>
          <a:prstGeom prst="rect">
            <a:avLst/>
          </a:prstGeom>
          <a:noFill/>
        </p:spPr>
        <p:txBody>
          <a:bodyPr wrap="square" rtlCol="1" anchor="ctr" anchorCtr="0">
            <a:spAutoFit/>
          </a:bodyPr>
          <a:lstStyle/>
          <a:p>
            <a:pPr algn="l" rtl="0"/>
            <a:r>
              <a:rPr lang="en-US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Macroscope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/>
              <a:t>for very complex objects.</a:t>
            </a:r>
          </a:p>
          <a:p>
            <a:pPr algn="l" rtl="0"/>
            <a:r>
              <a:rPr lang="ar-SY" sz="2800" dirty="0" err="1">
                <a:solidFill>
                  <a:srgbClr val="00B050"/>
                </a:solidFill>
              </a:rPr>
              <a:t>الماكروسكوب</a:t>
            </a:r>
            <a:r>
              <a:rPr lang="ar-SY" sz="2800" dirty="0"/>
              <a:t>: الظواهر بالغة التعقيد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708920"/>
            <a:ext cx="91619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077072"/>
            <a:ext cx="1224136" cy="102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us.123rf.com/400wm/400/400/whitestone/whitestone1103/whitestone110300009/9104614-ball-of-multi-colored-woolen-thread-isolated-on-whi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157192"/>
            <a:ext cx="1296144" cy="12961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2550" y="908720"/>
            <a:ext cx="7643866" cy="1384995"/>
          </a:xfrm>
          <a:prstGeom prst="rect">
            <a:avLst/>
          </a:prstGeom>
          <a:noFill/>
        </p:spPr>
        <p:txBody>
          <a:bodyPr wrap="square" rtlCol="1" anchor="ctr" anchorCtr="0">
            <a:spAutoFit/>
          </a:bodyPr>
          <a:lstStyle/>
          <a:p>
            <a:pPr algn="r"/>
            <a:r>
              <a:rPr lang="ar-SY" sz="2800" b="1" dirty="0"/>
              <a:t>إطار مفاهيمي لمقاربة الظواهر المعقدة في الطبيعة والمجتمع، ينطلق من إدراك الطبيعة التفاعلية لترابط العوامل الداخلية والخارجية لعمل البنى المعقدة (النظم).</a:t>
            </a:r>
            <a:endParaRPr lang="en-US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-24"/>
            <a:ext cx="9358346" cy="725470"/>
          </a:xfrm>
        </p:spPr>
        <p:txBody>
          <a:bodyPr>
            <a:noAutofit/>
          </a:bodyPr>
          <a:lstStyle/>
          <a:p>
            <a:r>
              <a:rPr lang="ar-SY" dirty="0">
                <a:solidFill>
                  <a:srgbClr val="00B050"/>
                </a:solidFill>
              </a:rPr>
              <a:t>التمثيل التخطيطي لنظام النقل حسب </a:t>
            </a:r>
            <a:r>
              <a:rPr lang="ar-SY" dirty="0" err="1">
                <a:solidFill>
                  <a:srgbClr val="00B050"/>
                </a:solidFill>
              </a:rPr>
              <a:t>رايشمان*</a:t>
            </a:r>
            <a:endParaRPr lang="ar-SY" dirty="0">
              <a:solidFill>
                <a:srgbClr val="00B050"/>
              </a:solidFill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5720" y="1285860"/>
            <a:ext cx="8643998" cy="15001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" name="Rectangle 9"/>
          <p:cNvSpPr/>
          <p:nvPr/>
        </p:nvSpPr>
        <p:spPr>
          <a:xfrm>
            <a:off x="285720" y="3357562"/>
            <a:ext cx="8643998" cy="8572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" name="Rectangle 10"/>
          <p:cNvSpPr/>
          <p:nvPr/>
        </p:nvSpPr>
        <p:spPr>
          <a:xfrm>
            <a:off x="285720" y="4786322"/>
            <a:ext cx="8643998" cy="15001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1835696" y="1568223"/>
            <a:ext cx="1584176" cy="984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ar-SY" sz="1600" dirty="0"/>
              <a:t>المستوى التكنولوجي</a:t>
            </a:r>
            <a:endParaRPr lang="en-US" sz="1600" dirty="0"/>
          </a:p>
          <a:p>
            <a:pPr algn="ctr"/>
            <a:r>
              <a:rPr lang="ar-SY" sz="1400" dirty="0"/>
              <a:t>إمكانيات مختلفة لتلبية احتياجات النقل</a:t>
            </a:r>
            <a:endParaRPr lang="en-US" sz="1400" dirty="0"/>
          </a:p>
          <a:p>
            <a:pPr algn="ctr" rtl="0"/>
            <a:endParaRPr lang="en-US" sz="1400" dirty="0"/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3707904" y="1580019"/>
            <a:ext cx="1728192" cy="984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 anchor="ctr">
            <a:spAutoFit/>
          </a:bodyPr>
          <a:lstStyle/>
          <a:p>
            <a:pPr algn="ctr" rtl="0"/>
            <a:r>
              <a:rPr lang="ar-SY" sz="1600" dirty="0"/>
              <a:t>البيئة الإدارية والقانونية</a:t>
            </a:r>
            <a:endParaRPr lang="en-US" sz="1600" dirty="0"/>
          </a:p>
          <a:p>
            <a:pPr algn="ctr"/>
            <a:r>
              <a:rPr lang="ar-SY" sz="1400" dirty="0"/>
              <a:t>معيقات</a:t>
            </a:r>
          </a:p>
          <a:p>
            <a:pPr algn="ctr"/>
            <a:r>
              <a:rPr lang="ar-SY" sz="1400" dirty="0"/>
              <a:t>حوافز</a:t>
            </a:r>
          </a:p>
          <a:p>
            <a:pPr algn="ctr"/>
            <a:r>
              <a:rPr lang="ar-SY" sz="1400" dirty="0"/>
              <a:t>درجة معينة من الضبط</a:t>
            </a:r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5652120" y="1556792"/>
            <a:ext cx="149563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 anchor="ctr">
            <a:spAutoFit/>
          </a:bodyPr>
          <a:lstStyle/>
          <a:p>
            <a:pPr algn="ctr" rtl="0"/>
            <a:r>
              <a:rPr lang="ar-SY" sz="1600" dirty="0"/>
              <a:t>الوسط الاجتماعي- الاقتصادي</a:t>
            </a:r>
            <a:endParaRPr lang="en-US" sz="1600" dirty="0"/>
          </a:p>
          <a:p>
            <a:pPr algn="ctr"/>
            <a:r>
              <a:rPr lang="ar-SY" sz="1400" dirty="0"/>
              <a:t>حاجات نقل</a:t>
            </a:r>
          </a:p>
          <a:p>
            <a:pPr algn="ctr"/>
            <a:r>
              <a:rPr lang="ar-SY" sz="1400" dirty="0"/>
              <a:t>إمكانيات لتلبية الحاجات</a:t>
            </a: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7380312" y="1580019"/>
            <a:ext cx="1479108" cy="984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Y" sz="1600" dirty="0"/>
              <a:t>الوسط الج</a:t>
            </a:r>
            <a:r>
              <a:rPr lang="ar-LB" sz="1600" dirty="0"/>
              <a:t>غ</a:t>
            </a:r>
            <a:r>
              <a:rPr lang="ar-SY" sz="1600" dirty="0"/>
              <a:t>رافي</a:t>
            </a:r>
            <a:endParaRPr lang="en-US" sz="1600" dirty="0"/>
          </a:p>
          <a:p>
            <a:pPr algn="ctr"/>
            <a:r>
              <a:rPr lang="ar-SY" sz="1400" dirty="0"/>
              <a:t>تضاريس</a:t>
            </a:r>
          </a:p>
          <a:p>
            <a:pPr algn="ctr"/>
            <a:r>
              <a:rPr lang="ar-SY" sz="1400" dirty="0"/>
              <a:t>مسافات</a:t>
            </a:r>
          </a:p>
          <a:p>
            <a:pPr algn="ctr"/>
            <a:r>
              <a:rPr lang="ar-SY" sz="1400" dirty="0"/>
              <a:t>موانع وعقبات</a:t>
            </a:r>
          </a:p>
        </p:txBody>
      </p:sp>
      <p:sp>
        <p:nvSpPr>
          <p:cNvPr id="17" name="TextBox 16">
            <a:hlinkClick r:id="rId7" action="ppaction://hlinksldjump"/>
          </p:cNvPr>
          <p:cNvSpPr txBox="1"/>
          <p:nvPr/>
        </p:nvSpPr>
        <p:spPr>
          <a:xfrm>
            <a:off x="785786" y="3590512"/>
            <a:ext cx="178595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ar-SY" sz="1600" dirty="0"/>
              <a:t>مقدمي خدمات النقل</a:t>
            </a:r>
            <a:endParaRPr lang="en-US" sz="1600" dirty="0"/>
          </a:p>
        </p:txBody>
      </p:sp>
      <p:sp>
        <p:nvSpPr>
          <p:cNvPr id="18" name="TextBox 17">
            <a:hlinkClick r:id="rId8" action="ppaction://hlinksldjump"/>
          </p:cNvPr>
          <p:cNvSpPr txBox="1"/>
          <p:nvPr/>
        </p:nvSpPr>
        <p:spPr>
          <a:xfrm>
            <a:off x="3714744" y="3590512"/>
            <a:ext cx="178595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ar-SY" sz="1600" dirty="0"/>
              <a:t>سلطات </a:t>
            </a:r>
            <a:r>
              <a:rPr lang="ar-SY" sz="1600" dirty="0" err="1"/>
              <a:t>االمراقبة</a:t>
            </a:r>
            <a:r>
              <a:rPr lang="ar-SY" sz="1600" dirty="0"/>
              <a:t> والتحكم</a:t>
            </a:r>
          </a:p>
        </p:txBody>
      </p:sp>
      <p:sp>
        <p:nvSpPr>
          <p:cNvPr id="19" name="TextBox 18">
            <a:hlinkClick r:id="rId9" action="ppaction://hlinksldjump"/>
          </p:cNvPr>
          <p:cNvSpPr txBox="1"/>
          <p:nvPr/>
        </p:nvSpPr>
        <p:spPr>
          <a:xfrm>
            <a:off x="6429388" y="3590512"/>
            <a:ext cx="178595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ar-SY" sz="1600" dirty="0"/>
              <a:t>مستعملي وسائط النقل</a:t>
            </a:r>
            <a:endParaRPr lang="en-US" sz="1600" dirty="0"/>
          </a:p>
        </p:txBody>
      </p:sp>
      <p:sp>
        <p:nvSpPr>
          <p:cNvPr id="20" name="TextBox 19">
            <a:hlinkClick r:id="rId10" action="ppaction://hlinksldjump"/>
          </p:cNvPr>
          <p:cNvSpPr txBox="1"/>
          <p:nvPr/>
        </p:nvSpPr>
        <p:spPr>
          <a:xfrm>
            <a:off x="323528" y="4869160"/>
            <a:ext cx="171451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ar-SY" sz="1600" dirty="0"/>
              <a:t>النتائج السلبية </a:t>
            </a:r>
            <a:endParaRPr lang="en-US" sz="1600" dirty="0"/>
          </a:p>
          <a:p>
            <a:pPr algn="ctr" rtl="0"/>
            <a:r>
              <a:rPr lang="ar-SY" sz="1600" dirty="0"/>
              <a:t>ضجيج</a:t>
            </a:r>
          </a:p>
          <a:p>
            <a:pPr algn="ctr" rtl="0"/>
            <a:r>
              <a:rPr lang="ar-SY" sz="1600" dirty="0"/>
              <a:t>تلوث</a:t>
            </a:r>
          </a:p>
          <a:p>
            <a:pPr algn="ctr" rtl="0"/>
            <a:r>
              <a:rPr lang="ar-SY" sz="1600" dirty="0"/>
              <a:t>تشوه بصري</a:t>
            </a:r>
          </a:p>
          <a:p>
            <a:pPr algn="ctr" rtl="0"/>
            <a:r>
              <a:rPr lang="ar-SY" sz="1600" b="1" dirty="0">
                <a:solidFill>
                  <a:srgbClr val="FF0000"/>
                </a:solidFill>
              </a:rPr>
              <a:t>حوادث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hlinkClick r:id="rId11" action="ppaction://hlinksldjump"/>
          </p:cNvPr>
          <p:cNvSpPr txBox="1"/>
          <p:nvPr/>
        </p:nvSpPr>
        <p:spPr>
          <a:xfrm>
            <a:off x="2285984" y="5118283"/>
            <a:ext cx="192882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ar-SY" sz="1600" dirty="0"/>
              <a:t>الإنتاج الاقتصادي</a:t>
            </a:r>
            <a:endParaRPr lang="en-US" sz="1600" dirty="0"/>
          </a:p>
          <a:p>
            <a:pPr algn="ctr" rtl="0"/>
            <a:r>
              <a:rPr lang="ar-SY" sz="1600" dirty="0"/>
              <a:t>داخل النظام</a:t>
            </a:r>
          </a:p>
          <a:p>
            <a:pPr algn="ctr" rtl="0"/>
            <a:r>
              <a:rPr lang="ar-SY" sz="1600" dirty="0"/>
              <a:t>خارج النظام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5098333"/>
            <a:ext cx="200026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ar-SY" sz="1600" dirty="0"/>
              <a:t>المردود التقني</a:t>
            </a:r>
          </a:p>
          <a:p>
            <a:pPr algn="ctr" rtl="0"/>
            <a:r>
              <a:rPr lang="ar-SY" sz="1600" dirty="0" err="1"/>
              <a:t>طن.</a:t>
            </a:r>
            <a:r>
              <a:rPr lang="ar-SY" sz="1600" dirty="0"/>
              <a:t> كم</a:t>
            </a:r>
          </a:p>
          <a:p>
            <a:pPr algn="ctr" rtl="0"/>
            <a:r>
              <a:rPr lang="ar-SY" sz="1600" dirty="0"/>
              <a:t>راكب.كم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786578" y="5220489"/>
            <a:ext cx="200026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ar-SY" sz="1600" dirty="0"/>
              <a:t>ربط الأماكن</a:t>
            </a:r>
          </a:p>
          <a:p>
            <a:pPr algn="ctr" rtl="0"/>
            <a:r>
              <a:rPr lang="ar-SY" sz="1600" dirty="0"/>
              <a:t> </a:t>
            </a:r>
            <a:r>
              <a:rPr lang="ar-SY" sz="1600" dirty="0" err="1"/>
              <a:t>ببعضها</a:t>
            </a:r>
            <a:r>
              <a:rPr lang="ar-SY" sz="1600" dirty="0"/>
              <a:t> البعض</a:t>
            </a:r>
            <a:endParaRPr lang="en-US" sz="1600" dirty="0" err="1"/>
          </a:p>
        </p:txBody>
      </p:sp>
      <p:cxnSp>
        <p:nvCxnSpPr>
          <p:cNvPr id="50" name="Straight Arrow Connector 49"/>
          <p:cNvCxnSpPr>
            <a:stCxn id="17" idx="3"/>
            <a:endCxn id="18" idx="1"/>
          </p:cNvCxnSpPr>
          <p:nvPr/>
        </p:nvCxnSpPr>
        <p:spPr>
          <a:xfrm>
            <a:off x="2571736" y="3759789"/>
            <a:ext cx="114300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8" idx="3"/>
            <a:endCxn id="19" idx="1"/>
          </p:cNvCxnSpPr>
          <p:nvPr/>
        </p:nvCxnSpPr>
        <p:spPr>
          <a:xfrm>
            <a:off x="5500694" y="3759789"/>
            <a:ext cx="92869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hape 72"/>
          <p:cNvCxnSpPr/>
          <p:nvPr/>
        </p:nvCxnSpPr>
        <p:spPr>
          <a:xfrm flipV="1">
            <a:off x="8856692" y="2035959"/>
            <a:ext cx="1588" cy="3500462"/>
          </a:xfrm>
          <a:prstGeom prst="bentConnector3">
            <a:avLst>
              <a:gd name="adj1" fmla="val 14395466"/>
            </a:avLst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9" idx="2"/>
            <a:endCxn id="10" idx="0"/>
          </p:cNvCxnSpPr>
          <p:nvPr/>
        </p:nvCxnSpPr>
        <p:spPr>
          <a:xfrm rot="5400000">
            <a:off x="4321967" y="3071810"/>
            <a:ext cx="571504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0" idx="2"/>
            <a:endCxn id="11" idx="0"/>
          </p:cNvCxnSpPr>
          <p:nvPr/>
        </p:nvCxnSpPr>
        <p:spPr>
          <a:xfrm rot="5400000">
            <a:off x="4321967" y="4500570"/>
            <a:ext cx="571504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071670" y="5445224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286248" y="5515644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2264" y="5500702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419872" y="2059260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437806" y="2059260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165998" y="2071678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948264" y="1259468"/>
            <a:ext cx="19288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b="1" dirty="0">
                <a:solidFill>
                  <a:srgbClr val="FF0000"/>
                </a:solidFill>
              </a:rPr>
              <a:t>البيئة المباشرة للنظام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3528" y="6488668"/>
            <a:ext cx="4012060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ar-SY" sz="1400" dirty="0" err="1"/>
              <a:t>*</a:t>
            </a:r>
            <a:r>
              <a:rPr lang="ar-SY" sz="1400" dirty="0"/>
              <a:t> </a:t>
            </a:r>
            <a:r>
              <a:rPr lang="en-US" sz="1400" dirty="0"/>
              <a:t>S. </a:t>
            </a:r>
            <a:r>
              <a:rPr lang="en-US" sz="1400" dirty="0" err="1"/>
              <a:t>Reichman</a:t>
            </a:r>
            <a:r>
              <a:rPr lang="en-US" sz="1400" dirty="0"/>
              <a:t>-  Les </a:t>
            </a:r>
            <a:r>
              <a:rPr lang="en-US" sz="1400" dirty="0" err="1"/>
              <a:t>Tr</a:t>
            </a:r>
            <a:r>
              <a:rPr lang="fr-FR" sz="1400" dirty="0" err="1"/>
              <a:t>ansports</a:t>
            </a:r>
            <a:r>
              <a:rPr lang="fr-FR" sz="1400" dirty="0"/>
              <a:t>: Servitude ou Liberté</a:t>
            </a:r>
            <a:endParaRPr lang="ar-SY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7020272" y="3284984"/>
            <a:ext cx="19288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b="1" dirty="0">
                <a:solidFill>
                  <a:srgbClr val="FF0000"/>
                </a:solidFill>
              </a:rPr>
              <a:t>النظام بحد ذاته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24128" y="4787860"/>
            <a:ext cx="31529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b="1" dirty="0">
                <a:solidFill>
                  <a:srgbClr val="FF0000"/>
                </a:solidFill>
              </a:rPr>
              <a:t>نتائج عمل </a:t>
            </a:r>
            <a:r>
              <a:rPr lang="ar-SY" b="1" dirty="0" err="1">
                <a:solidFill>
                  <a:srgbClr val="FF0000"/>
                </a:solidFill>
              </a:rPr>
              <a:t>النظام </a:t>
            </a:r>
            <a:r>
              <a:rPr lang="ar-SY" b="1" dirty="0">
                <a:solidFill>
                  <a:srgbClr val="FF0000"/>
                </a:solidFill>
              </a:rPr>
              <a:t>(</a:t>
            </a:r>
            <a:r>
              <a:rPr lang="ar-SY" b="1" dirty="0" err="1">
                <a:solidFill>
                  <a:srgbClr val="FF0000"/>
                </a:solidFill>
              </a:rPr>
              <a:t>مفرزات</a:t>
            </a:r>
            <a:r>
              <a:rPr lang="ar-SY" b="1" dirty="0">
                <a:solidFill>
                  <a:srgbClr val="FF0000"/>
                </a:solidFill>
              </a:rPr>
              <a:t> النظام</a:t>
            </a:r>
            <a:r>
              <a:rPr lang="ar-SY" b="1" dirty="0" err="1">
                <a:solidFill>
                  <a:srgbClr val="FF0000"/>
                </a:solidFill>
              </a:rPr>
              <a:t>)</a:t>
            </a:r>
            <a:endParaRPr lang="ar-SY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552" y="1692677"/>
            <a:ext cx="1080120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ar-SY" sz="1600" dirty="0">
                <a:hlinkClick r:id="rId2" action="ppaction://hlinksldjump"/>
              </a:rPr>
              <a:t>التوجهات</a:t>
            </a:r>
            <a:endParaRPr lang="ar-SY" sz="1600" dirty="0"/>
          </a:p>
          <a:p>
            <a:pPr algn="ctr" rtl="0"/>
            <a:r>
              <a:rPr lang="ar-SY" sz="1600" dirty="0"/>
              <a:t>السياسية</a:t>
            </a:r>
            <a:endParaRPr lang="en-US" sz="1400" dirty="0"/>
          </a:p>
          <a:p>
            <a:pPr algn="ctr" rtl="0"/>
            <a:endParaRPr lang="en-US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619672" y="2059260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941830" y="0"/>
            <a:ext cx="3202170" cy="725470"/>
          </a:xfrm>
        </p:spPr>
        <p:txBody>
          <a:bodyPr>
            <a:noAutofit/>
          </a:bodyPr>
          <a:lstStyle/>
          <a:p>
            <a:pPr algn="r"/>
            <a:r>
              <a:rPr lang="ar-SY" b="1" dirty="0">
                <a:solidFill>
                  <a:srgbClr val="00B0F0"/>
                </a:solidFill>
              </a:rPr>
              <a:t>الوسط الجغرافي</a:t>
            </a:r>
          </a:p>
        </p:txBody>
      </p:sp>
      <p:sp>
        <p:nvSpPr>
          <p:cNvPr id="10" name="Right Arrow 9">
            <a:hlinkClick r:id="rId2" action="ppaction://hlinksldjump"/>
          </p:cNvPr>
          <p:cNvSpPr/>
          <p:nvPr/>
        </p:nvSpPr>
        <p:spPr>
          <a:xfrm>
            <a:off x="1403648" y="6112720"/>
            <a:ext cx="978408" cy="772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9940" name="AutoShape 4" descr="Image result for Mountains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4" name="AutoShape 8" descr="Image result for desertic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0374" y="428333"/>
            <a:ext cx="2592287" cy="145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69F308-8D7F-4F3E-92A9-B7F6346F9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365" y="3573016"/>
            <a:ext cx="3366930" cy="309054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6BD1162-F508-419C-9196-82A01F8F9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09627"/>
            <a:ext cx="2592288" cy="173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انخفاض منسوب مياه نهر الفرات بأكثر من 5 أمتار.. وسوريا تتهم | مصراوى">
            <a:extLst>
              <a:ext uri="{FF2B5EF4-FFF2-40B4-BE49-F238E27FC236}">
                <a16:creationId xmlns:a16="http://schemas.microsoft.com/office/drawing/2014/main" id="{69F003B3-EA47-45D7-BFB7-21A9907C4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4" y="4069592"/>
            <a:ext cx="2602261" cy="195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871757" y="867589"/>
            <a:ext cx="7193992" cy="221956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Y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طبوغرافيا وتضاريس متنوعة</a:t>
            </a:r>
            <a:r>
              <a:rPr kumimoji="0" lang="ar-L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(مستوية، جبلية، إلخ)</a:t>
            </a:r>
            <a:endParaRPr kumimoji="0" lang="ar-SY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SY" sz="3200" dirty="0">
                <a:latin typeface="+mj-lt"/>
                <a:ea typeface="+mj-ea"/>
                <a:cs typeface="+mj-cs"/>
              </a:rPr>
              <a:t> مناخ </a:t>
            </a:r>
            <a:r>
              <a:rPr lang="ar-SY" sz="3200" dirty="0" err="1">
                <a:latin typeface="+mj-lt"/>
                <a:ea typeface="+mj-ea"/>
                <a:cs typeface="+mj-cs"/>
              </a:rPr>
              <a:t>مختلف: </a:t>
            </a:r>
            <a:r>
              <a:rPr lang="ar-SY" sz="2000" dirty="0">
                <a:latin typeface="+mj-lt"/>
                <a:ea typeface="+mj-ea"/>
                <a:cs typeface="+mj-cs"/>
              </a:rPr>
              <a:t>(صحراوي، استوائي، معتدل، بارد</a:t>
            </a:r>
            <a:r>
              <a:rPr lang="ar-SY" sz="2000" dirty="0" err="1">
                <a:latin typeface="+mj-lt"/>
                <a:ea typeface="+mj-ea"/>
                <a:cs typeface="+mj-cs"/>
              </a:rPr>
              <a:t>)</a:t>
            </a:r>
            <a:endParaRPr kumimoji="0" lang="ar-SY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Y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مسافات مختلفة</a:t>
            </a:r>
            <a:r>
              <a:rPr kumimoji="0" lang="ar-L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(حسب مساحة البلد أو المنطقة)</a:t>
            </a:r>
            <a:endParaRPr kumimoji="0" lang="ar-SY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SY" sz="3200" dirty="0">
                <a:latin typeface="+mj-lt"/>
                <a:ea typeface="+mj-ea"/>
                <a:cs typeface="+mj-cs"/>
              </a:rPr>
              <a:t> عقبات وموانع </a:t>
            </a:r>
            <a:r>
              <a:rPr lang="ar-LB" sz="3200" dirty="0">
                <a:latin typeface="+mj-lt"/>
                <a:ea typeface="+mj-ea"/>
                <a:cs typeface="+mj-cs"/>
              </a:rPr>
              <a:t>(بحيرات، أنهار، بلد حبيس، إلخ)</a:t>
            </a:r>
            <a:endParaRPr lang="ar-SY" sz="3200" dirty="0">
              <a:latin typeface="+mj-lt"/>
              <a:ea typeface="+mj-ea"/>
              <a:cs typeface="+mj-cs"/>
            </a:endParaRPr>
          </a:p>
          <a:p>
            <a:pPr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Y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ثروات طبيعية </a:t>
            </a:r>
            <a:r>
              <a:rPr kumimoji="0" lang="ar-L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وموارد </a:t>
            </a:r>
            <a:r>
              <a:rPr kumimoji="0" lang="ar-SY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مختلفة</a:t>
            </a: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encrypted-tbn1.gstatic.com/images?q=tbn:ANd9GcT0dkE3HQhT4lZ8Xb9BWG_U6WD-2x6iq2KvPiebTEBbGvthzrqJkQ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756862" y="4743620"/>
            <a:ext cx="2998629" cy="1686728"/>
          </a:xfrm>
          <a:prstGeom prst="rect">
            <a:avLst/>
          </a:prstGeom>
          <a:noFill/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419872" y="-24"/>
            <a:ext cx="5578434" cy="725470"/>
          </a:xfrm>
        </p:spPr>
        <p:txBody>
          <a:bodyPr>
            <a:noAutofit/>
          </a:bodyPr>
          <a:lstStyle/>
          <a:p>
            <a:pPr algn="r"/>
            <a:r>
              <a:rPr lang="ar-SY" b="1" dirty="0">
                <a:solidFill>
                  <a:srgbClr val="00B0F0"/>
                </a:solidFill>
              </a:rPr>
              <a:t>الوسط الاجتماعي- الاقتصادي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419872" y="764704"/>
            <a:ext cx="5508104" cy="266429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Y" sz="3200" dirty="0">
                <a:latin typeface="+mj-lt"/>
                <a:ea typeface="+mj-ea"/>
                <a:cs typeface="+mj-cs"/>
              </a:rPr>
              <a:t>عدد السكان</a:t>
            </a:r>
          </a:p>
          <a:p>
            <a:pPr>
              <a:spcBef>
                <a:spcPct val="0"/>
              </a:spcBef>
              <a:defRPr/>
            </a:pPr>
            <a:r>
              <a:rPr lang="ar-SY" sz="3200" dirty="0"/>
              <a:t>مستوى الدخل وتوزعه</a:t>
            </a:r>
          </a:p>
          <a:p>
            <a:pPr lvl="0">
              <a:spcBef>
                <a:spcPct val="0"/>
              </a:spcBef>
              <a:defRPr/>
            </a:pPr>
            <a:r>
              <a:rPr lang="ar-SY" sz="3200" dirty="0"/>
              <a:t>الشرائح الاجتماعية - الاقتصادية</a:t>
            </a:r>
            <a:endParaRPr lang="ar-SY" sz="32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ar-SY" sz="3200" dirty="0"/>
              <a:t>شكل الاقتصاد (موجه، ليبرالي، تنموي)</a:t>
            </a:r>
            <a:endParaRPr lang="ar-SY" sz="3200" dirty="0">
              <a:latin typeface="+mj-lt"/>
              <a:ea typeface="+mj-ea"/>
              <a:cs typeface="+mj-cs"/>
            </a:endParaRPr>
          </a:p>
          <a:p>
            <a:pPr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Y" sz="3200" dirty="0">
                <a:latin typeface="+mj-lt"/>
                <a:ea typeface="+mj-ea"/>
                <a:cs typeface="+mj-cs"/>
              </a:rPr>
              <a:t>التطور الاجتماعي والعادات والتقاليد</a:t>
            </a:r>
          </a:p>
          <a:p>
            <a:pPr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Y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عمل المرأة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123728" y="3501008"/>
            <a:ext cx="6660232" cy="122952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Y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حاجات النقل مختلفة</a:t>
            </a:r>
          </a:p>
          <a:p>
            <a:pPr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Y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إمكانيات مختلفة لتلبية التنقلات وتنظيمها</a:t>
            </a:r>
            <a:endParaRPr kumimoji="0" lang="ar-SY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ight Arrow 9">
            <a:hlinkClick r:id="rId3" action="ppaction://hlinksldjump"/>
          </p:cNvPr>
          <p:cNvSpPr/>
          <p:nvPr/>
        </p:nvSpPr>
        <p:spPr>
          <a:xfrm>
            <a:off x="683568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14338" name="Picture 2" descr="https://encrypted-tbn3.gstatic.com/images?q=tbn:ANd9GcTexB-L8PJJBo905rL0b8889AaTulFr_THiEMc4NXCiWEk54k_uK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620688"/>
            <a:ext cx="2389248" cy="1584176"/>
          </a:xfrm>
          <a:prstGeom prst="rect">
            <a:avLst/>
          </a:prstGeom>
          <a:noFill/>
        </p:spPr>
      </p:pic>
      <p:pic>
        <p:nvPicPr>
          <p:cNvPr id="14340" name="Picture 4" descr="https://encrypted-tbn2.gstatic.com/images?q=tbn:ANd9GcRRenXC1vmHkPdyk8nylNA5X2Jkr0wbKReLFrP9AfdC7COaUhK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2420888"/>
            <a:ext cx="2190750" cy="2085976"/>
          </a:xfrm>
          <a:prstGeom prst="rect">
            <a:avLst/>
          </a:prstGeom>
          <a:noFill/>
        </p:spPr>
      </p:pic>
      <p:pic>
        <p:nvPicPr>
          <p:cNvPr id="5122" name="Picture 2" descr="Per Capita Clip Art - Royalty Free - GoGraph">
            <a:extLst>
              <a:ext uri="{FF2B5EF4-FFF2-40B4-BE49-F238E27FC236}">
                <a16:creationId xmlns:a16="http://schemas.microsoft.com/office/drawing/2014/main" id="{DDDD9B42-98E9-4294-A800-40E8B33EAC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3"/>
          <a:stretch/>
        </p:blipFill>
        <p:spPr bwMode="auto">
          <a:xfrm>
            <a:off x="5076056" y="4731626"/>
            <a:ext cx="3551054" cy="171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419872" y="-24"/>
            <a:ext cx="5578434" cy="725470"/>
          </a:xfrm>
        </p:spPr>
        <p:txBody>
          <a:bodyPr>
            <a:noAutofit/>
          </a:bodyPr>
          <a:lstStyle/>
          <a:p>
            <a:pPr algn="r"/>
            <a:r>
              <a:rPr lang="ar-SY" b="1" dirty="0">
                <a:solidFill>
                  <a:srgbClr val="00B0F0"/>
                </a:solidFill>
              </a:rPr>
              <a:t>البيئة الإدارية والقانونية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880320" y="1119354"/>
            <a:ext cx="6012160" cy="173358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ar-SY" sz="3200" dirty="0">
              <a:latin typeface="+mj-lt"/>
              <a:ea typeface="+mj-ea"/>
              <a:cs typeface="+mj-cs"/>
            </a:endParaRPr>
          </a:p>
          <a:p>
            <a:pPr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SY" sz="3200" dirty="0">
                <a:latin typeface="+mj-lt"/>
                <a:ea typeface="+mj-ea"/>
                <a:cs typeface="+mj-cs"/>
              </a:rPr>
              <a:t> البنية المؤسساتية ونضجها.</a:t>
            </a:r>
          </a:p>
          <a:p>
            <a:pPr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SY" sz="3200" dirty="0">
                <a:latin typeface="+mj-lt"/>
                <a:ea typeface="+mj-ea"/>
                <a:cs typeface="+mj-cs"/>
              </a:rPr>
              <a:t> القوانين النافذة </a:t>
            </a:r>
            <a:r>
              <a:rPr lang="ar-SY" sz="3200" dirty="0" err="1">
                <a:latin typeface="+mj-lt"/>
                <a:ea typeface="+mj-ea"/>
                <a:cs typeface="+mj-cs"/>
              </a:rPr>
              <a:t>ونجاعتها</a:t>
            </a:r>
            <a:r>
              <a:rPr lang="ar-SY" sz="3200" dirty="0">
                <a:latin typeface="+mj-lt"/>
                <a:ea typeface="+mj-ea"/>
                <a:cs typeface="+mj-cs"/>
              </a:rPr>
              <a:t> </a:t>
            </a:r>
            <a:r>
              <a:rPr lang="ar-SY" sz="2800" dirty="0">
                <a:latin typeface="+mj-lt"/>
                <a:ea typeface="+mj-ea"/>
                <a:cs typeface="+mj-cs"/>
              </a:rPr>
              <a:t>(معاصرة، </a:t>
            </a:r>
            <a:r>
              <a:rPr lang="ar-SY" sz="2800" dirty="0" err="1">
                <a:latin typeface="+mj-lt"/>
                <a:ea typeface="+mj-ea"/>
                <a:cs typeface="+mj-cs"/>
              </a:rPr>
              <a:t>مناسبة؟؟).</a:t>
            </a:r>
            <a:endParaRPr lang="ar-SY" sz="2800" dirty="0">
              <a:latin typeface="+mj-lt"/>
              <a:ea typeface="+mj-ea"/>
              <a:cs typeface="+mj-cs"/>
            </a:endParaRPr>
          </a:p>
          <a:p>
            <a:pPr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SY" sz="3200" dirty="0">
                <a:latin typeface="+mj-lt"/>
                <a:ea typeface="+mj-ea"/>
                <a:cs typeface="+mj-cs"/>
              </a:rPr>
              <a:t> درجة الالتزام بتطبيق </a:t>
            </a:r>
            <a:r>
              <a:rPr lang="ar-SY" sz="3200" dirty="0" err="1">
                <a:latin typeface="+mj-lt"/>
                <a:ea typeface="+mj-ea"/>
                <a:cs typeface="+mj-cs"/>
              </a:rPr>
              <a:t>القوانين...</a:t>
            </a:r>
            <a:endParaRPr kumimoji="0" lang="ar-SY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99592" y="62567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35848" name="Picture 8" descr="https://encrypted-tbn1.gstatic.com/images?q=tbn:ANd9GcRHce-fmt2rpVitKI5MkzALd1__8SP1rI16pHba8vKnA4U7FxYX"/>
          <p:cNvPicPr>
            <a:picLocks noChangeAspect="1" noChangeArrowheads="1"/>
          </p:cNvPicPr>
          <p:nvPr/>
        </p:nvPicPr>
        <p:blipFill>
          <a:blip r:embed="rId3" cstate="email"/>
          <a:srcRect b="7601"/>
          <a:stretch>
            <a:fillRect/>
          </a:stretch>
        </p:blipFill>
        <p:spPr bwMode="auto">
          <a:xfrm>
            <a:off x="755576" y="0"/>
            <a:ext cx="2563364" cy="1844824"/>
          </a:xfrm>
          <a:prstGeom prst="rect">
            <a:avLst/>
          </a:prstGeom>
          <a:noFill/>
        </p:spPr>
      </p:pic>
      <p:pic>
        <p:nvPicPr>
          <p:cNvPr id="2" name="Picture 2" descr="مبنى مجلس الشعب السوري.. القصة حجراً حجراً - تلفزيون الخبر ::اخبار سوريا::">
            <a:extLst>
              <a:ext uri="{FF2B5EF4-FFF2-40B4-BE49-F238E27FC236}">
                <a16:creationId xmlns:a16="http://schemas.microsoft.com/office/drawing/2014/main" id="{E07EE83F-51CD-4FBC-BFD0-FE966D021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23" y="3570925"/>
            <a:ext cx="2932189" cy="230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إقرار الحد الأدنى لقيمة الصلح أو التسوية الواجبة العرض على مجلس الدولة من  الجهات العامة بخمسين مليون ليرة - Syria Steps">
            <a:extLst>
              <a:ext uri="{FF2B5EF4-FFF2-40B4-BE49-F238E27FC236}">
                <a16:creationId xmlns:a16="http://schemas.microsoft.com/office/drawing/2014/main" id="{142C3161-544F-4905-B1B7-CFDB915C2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10106" r="32429" b="12173"/>
          <a:stretch/>
        </p:blipFill>
        <p:spPr bwMode="auto">
          <a:xfrm>
            <a:off x="3131840" y="3521127"/>
            <a:ext cx="2563365" cy="240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أخبار سوريا - جهينة نيوز - سورية : وزارة التنمية الإدارية تخالف قوانين هيئة  الرقابة والتفتيش … مصادر في الهيئة: وجّهنا كتاباً لرئاسة مجلس الوزراء وجاء  الرد بتطبيق القوانين">
            <a:extLst>
              <a:ext uri="{FF2B5EF4-FFF2-40B4-BE49-F238E27FC236}">
                <a16:creationId xmlns:a16="http://schemas.microsoft.com/office/drawing/2014/main" id="{C6EB639E-F7DF-4746-B50C-18E8185AA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2" r="13774" b="21710"/>
          <a:stretch/>
        </p:blipFill>
        <p:spPr bwMode="auto">
          <a:xfrm>
            <a:off x="179511" y="3516193"/>
            <a:ext cx="2856535" cy="212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9872" y="-24"/>
            <a:ext cx="5578434" cy="725470"/>
          </a:xfrm>
        </p:spPr>
        <p:txBody>
          <a:bodyPr>
            <a:noAutofit/>
          </a:bodyPr>
          <a:lstStyle/>
          <a:p>
            <a:pPr algn="r"/>
            <a:r>
              <a:rPr lang="ar-SY" b="1" dirty="0">
                <a:solidFill>
                  <a:srgbClr val="00B0F0"/>
                </a:solidFill>
              </a:rPr>
              <a:t>المستوى التكنولوجي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880320" y="620688"/>
            <a:ext cx="6012160" cy="93610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Y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إمكانيات معينة للتغلب على العقبات والمعيقات</a:t>
            </a:r>
            <a:endParaRPr kumimoji="0" lang="ar-SY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04056" y="1844824"/>
            <a:ext cx="8532440" cy="266429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SY" sz="3200" dirty="0">
                <a:latin typeface="+mj-lt"/>
                <a:ea typeface="+mj-ea"/>
                <a:cs typeface="+mj-cs"/>
              </a:rPr>
              <a:t> التغلب على الموانع </a:t>
            </a:r>
            <a:r>
              <a:rPr lang="ar-SY" sz="3200" dirty="0" err="1">
                <a:latin typeface="+mj-lt"/>
                <a:ea typeface="+mj-ea"/>
                <a:cs typeface="+mj-cs"/>
              </a:rPr>
              <a:t>الطبيعية </a:t>
            </a:r>
            <a:r>
              <a:rPr lang="ar-SY" sz="3200" dirty="0">
                <a:latin typeface="+mj-lt"/>
                <a:ea typeface="+mj-ea"/>
                <a:cs typeface="+mj-cs"/>
              </a:rPr>
              <a:t>(أنفاق، جسور</a:t>
            </a:r>
            <a:r>
              <a:rPr lang="ar-SY" sz="3200" dirty="0" err="1">
                <a:latin typeface="+mj-lt"/>
                <a:ea typeface="+mj-ea"/>
                <a:cs typeface="+mj-cs"/>
              </a:rPr>
              <a:t>)</a:t>
            </a:r>
            <a:endParaRPr lang="ar-SY" sz="3200" dirty="0">
              <a:latin typeface="+mj-lt"/>
              <a:ea typeface="+mj-ea"/>
              <a:cs typeface="+mj-cs"/>
            </a:endParaRPr>
          </a:p>
          <a:p>
            <a:pPr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SY" sz="3200" dirty="0">
                <a:latin typeface="+mj-lt"/>
                <a:ea typeface="+mj-ea"/>
                <a:cs typeface="+mj-cs"/>
              </a:rPr>
              <a:t> تطور صناعة السيارات والمركبات</a:t>
            </a:r>
          </a:p>
          <a:p>
            <a:pPr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Y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تنظيم</a:t>
            </a:r>
            <a:r>
              <a:rPr kumimoji="0" lang="ar-SY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وضبط </a:t>
            </a:r>
            <a:r>
              <a:rPr kumimoji="0" lang="ar-SY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المرور </a:t>
            </a:r>
            <a:r>
              <a:rPr kumimoji="0" lang="ar-SY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(أنظمة النقل الذكية 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ITS</a:t>
            </a:r>
            <a:r>
              <a:rPr kumimoji="0" lang="ar-SY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، رادارات آلية</a:t>
            </a:r>
            <a:r>
              <a:rPr kumimoji="0" lang="ar-SY" sz="2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ar-SY" sz="20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ar-SY" sz="3200" dirty="0"/>
              <a:t> كفاءة أنماط النقل الجماعي </a:t>
            </a:r>
            <a:r>
              <a:rPr lang="ar-SY" sz="2400" dirty="0"/>
              <a:t>(ميترو، قطارات سريعة)</a:t>
            </a:r>
            <a:endParaRPr lang="ar-LB" sz="2400" dirty="0"/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ar-LB" sz="3200" dirty="0">
                <a:latin typeface="+mj-lt"/>
                <a:ea typeface="+mj-ea"/>
                <a:cs typeface="+mj-cs"/>
              </a:rPr>
              <a:t> مواكبة التكنولوجيا المعاصرة والناشئة </a:t>
            </a:r>
            <a:endParaRPr lang="ar-SY" sz="3200" dirty="0">
              <a:latin typeface="+mj-lt"/>
              <a:ea typeface="+mj-ea"/>
              <a:cs typeface="+mj-cs"/>
            </a:endParaRPr>
          </a:p>
          <a:p>
            <a:pPr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Y" sz="32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Y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4" name="Picture 4" descr="https://encrypted-tbn3.gstatic.com/images?q=tbn:ANd9GcRWrdEnq4dBr11t5LOAjKPHLUYmbzn_-t2uw7pA76X_QNyAOlc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152" y="4653136"/>
            <a:ext cx="2764948" cy="1800200"/>
          </a:xfrm>
          <a:prstGeom prst="rect">
            <a:avLst/>
          </a:prstGeom>
          <a:noFill/>
        </p:spPr>
      </p:pic>
      <p:pic>
        <p:nvPicPr>
          <p:cNvPr id="15366" name="Picture 6" descr="https://encrypted-tbn2.gstatic.com/images?q=tbn:ANd9GcTCQbYPjDhGFaZH_soGRH2Ja6hP0y8UCSWG6mSkno2gGG9QXtk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6638" y="2708919"/>
            <a:ext cx="2505162" cy="1631059"/>
          </a:xfrm>
          <a:prstGeom prst="rect">
            <a:avLst/>
          </a:prstGeom>
          <a:noFill/>
        </p:spPr>
      </p:pic>
      <p:pic>
        <p:nvPicPr>
          <p:cNvPr id="15370" name="Picture 10" descr="https://encrypted-tbn3.gstatic.com/images?q=tbn:ANd9GcTSfRtPstvf-Rs_U8Sv7tH8VXXkkKDT92Rney3G91p7c48Or3O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620688"/>
            <a:ext cx="2403359" cy="1800200"/>
          </a:xfrm>
          <a:prstGeom prst="rect">
            <a:avLst/>
          </a:prstGeom>
          <a:noFill/>
        </p:spPr>
      </p:pic>
      <p:pic>
        <p:nvPicPr>
          <p:cNvPr id="15374" name="Picture 14" descr="https://encrypted-tbn0.gstatic.com/images?q=tbn:ANd9GcQkPjDsRWg9qSAS5r3H0uhEh8WfMf4CNkt5bNcynpOB5gf-lyx43Q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4581128"/>
            <a:ext cx="2520280" cy="1887778"/>
          </a:xfrm>
          <a:prstGeom prst="rect">
            <a:avLst/>
          </a:prstGeom>
          <a:noFill/>
        </p:spPr>
      </p:pic>
      <p:pic>
        <p:nvPicPr>
          <p:cNvPr id="15376" name="Picture 16" descr="https://encrypted-tbn2.gstatic.com/images?q=tbn:ANd9GcSEcm41kfoIHISLzLP8W6-pvkgEFB3p5mi-rlxuSxP9o4SkOpR88w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848" y="4628558"/>
            <a:ext cx="2304256" cy="1886146"/>
          </a:xfrm>
          <a:prstGeom prst="rect">
            <a:avLst/>
          </a:prstGeom>
          <a:noFill/>
        </p:spPr>
      </p:pic>
      <p:sp>
        <p:nvSpPr>
          <p:cNvPr id="14" name="Right Arrow 13">
            <a:hlinkClick r:id="rId7" action="ppaction://hlinksldjump"/>
          </p:cNvPr>
          <p:cNvSpPr/>
          <p:nvPr/>
        </p:nvSpPr>
        <p:spPr>
          <a:xfrm>
            <a:off x="323528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47864" y="255258"/>
            <a:ext cx="5578434" cy="725470"/>
          </a:xfrm>
        </p:spPr>
        <p:txBody>
          <a:bodyPr>
            <a:noAutofit/>
          </a:bodyPr>
          <a:lstStyle/>
          <a:p>
            <a:pPr algn="r"/>
            <a:r>
              <a:rPr lang="ar-SY" b="1" dirty="0">
                <a:solidFill>
                  <a:srgbClr val="00B0F0"/>
                </a:solidFill>
              </a:rPr>
              <a:t>التوجهات السياسية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79512" y="63093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059832" y="1268760"/>
            <a:ext cx="6084168" cy="266429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SY" sz="3200" b="1" dirty="0">
                <a:latin typeface="+mj-lt"/>
                <a:ea typeface="+mj-ea"/>
                <a:cs typeface="+mj-cs"/>
              </a:rPr>
              <a:t> التوجه السياسي العام: مركزي، لا مركزي</a:t>
            </a:r>
          </a:p>
          <a:p>
            <a:pPr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SY" sz="3200" b="1" dirty="0">
                <a:latin typeface="+mj-lt"/>
                <a:ea typeface="+mj-ea"/>
                <a:cs typeface="+mj-cs"/>
              </a:rPr>
              <a:t> متانة الحوكمة (المساءلة)</a:t>
            </a:r>
          </a:p>
          <a:p>
            <a:pPr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 </a:t>
            </a:r>
            <a:r>
              <a:rPr lang="ar-SY" sz="3200" b="1" dirty="0">
                <a:latin typeface="+mj-lt"/>
                <a:ea typeface="+mj-ea"/>
                <a:cs typeface="+mj-cs"/>
              </a:rPr>
              <a:t>الأولويات </a:t>
            </a:r>
            <a:r>
              <a:rPr lang="ar-LB" sz="3200" b="1" dirty="0">
                <a:latin typeface="+mj-lt"/>
                <a:ea typeface="+mj-ea"/>
                <a:cs typeface="+mj-cs"/>
              </a:rPr>
              <a:t>الاقتصادية، الاجتماعية، البيئية.</a:t>
            </a:r>
            <a:endParaRPr lang="ar-SY" sz="3200" b="1" dirty="0">
              <a:latin typeface="+mj-lt"/>
              <a:ea typeface="+mj-ea"/>
              <a:cs typeface="+mj-cs"/>
            </a:endParaRPr>
          </a:p>
          <a:p>
            <a:pPr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ar-SY" sz="32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Y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0648"/>
            <a:ext cx="3024336" cy="192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204864"/>
            <a:ext cx="30112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55149" y="4124593"/>
            <a:ext cx="2592288" cy="18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النظام يتهم معمل أسمدة تستثمره روسيا بأنه السبب في زيادة التقنين الكهربائي  | زمان الوصل">
            <a:extLst>
              <a:ext uri="{FF2B5EF4-FFF2-40B4-BE49-F238E27FC236}">
                <a16:creationId xmlns:a16="http://schemas.microsoft.com/office/drawing/2014/main" id="{02687139-887F-49B9-A4CD-6EA27490C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436" y="4127426"/>
            <a:ext cx="2600779" cy="185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معامل أسمدة في سوريا تبيع الفلاحين رملًا مصبوغًا... عملية احتيال فريدة من  نوعها | الليرة اليوم">
            <a:extLst>
              <a:ext uri="{FF2B5EF4-FFF2-40B4-BE49-F238E27FC236}">
                <a16:creationId xmlns:a16="http://schemas.microsoft.com/office/drawing/2014/main" id="{72E48372-D6BC-4F20-9989-57F223C80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4" y="419708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419872" y="0"/>
            <a:ext cx="5578434" cy="725470"/>
          </a:xfrm>
        </p:spPr>
        <p:txBody>
          <a:bodyPr>
            <a:noAutofit/>
          </a:bodyPr>
          <a:lstStyle/>
          <a:p>
            <a:pPr algn="r"/>
            <a:r>
              <a:rPr lang="ar-SY" b="1" dirty="0">
                <a:solidFill>
                  <a:srgbClr val="00B0F0"/>
                </a:solidFill>
                <a:cs typeface="+mn-cs"/>
              </a:rPr>
              <a:t>مستعملي وسائط </a:t>
            </a:r>
            <a:r>
              <a:rPr lang="ar-SY" b="1" dirty="0" err="1">
                <a:solidFill>
                  <a:srgbClr val="00B0F0"/>
                </a:solidFill>
                <a:cs typeface="+mn-cs"/>
              </a:rPr>
              <a:t>النقل:</a:t>
            </a:r>
            <a:endParaRPr lang="ar-SY" b="1" dirty="0">
              <a:solidFill>
                <a:srgbClr val="00B0F0"/>
              </a:solidFill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836712"/>
            <a:ext cx="4752528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dirty="0" err="1"/>
              <a:t>أشخاص </a:t>
            </a:r>
            <a:r>
              <a:rPr lang="ar-SY" sz="3600" dirty="0"/>
              <a:t>(تنقلات يومية</a:t>
            </a:r>
            <a:r>
              <a:rPr lang="ar-SY" sz="3600" dirty="0" err="1"/>
              <a:t>)</a:t>
            </a:r>
            <a:endParaRPr lang="ar-SY" sz="3600" dirty="0"/>
          </a:p>
          <a:p>
            <a:pPr lvl="6">
              <a:buFont typeface="Arial" pitchFamily="34" charset="0"/>
              <a:buChar char="•"/>
            </a:pPr>
            <a:r>
              <a:rPr lang="ar-SY" sz="3600" dirty="0"/>
              <a:t> </a:t>
            </a:r>
            <a:r>
              <a:rPr lang="ar-SY" sz="3200" dirty="0">
                <a:solidFill>
                  <a:schemeClr val="accent1"/>
                </a:solidFill>
              </a:rPr>
              <a:t>للعمل</a:t>
            </a:r>
          </a:p>
          <a:p>
            <a:pPr lvl="6">
              <a:buFont typeface="Arial" pitchFamily="34" charset="0"/>
              <a:buChar char="•"/>
            </a:pPr>
            <a:r>
              <a:rPr lang="ar-SY" sz="3200" dirty="0">
                <a:solidFill>
                  <a:schemeClr val="accent1"/>
                </a:solidFill>
              </a:rPr>
              <a:t> للتعلم</a:t>
            </a:r>
          </a:p>
          <a:p>
            <a:pPr lvl="6">
              <a:buFont typeface="Arial" pitchFamily="34" charset="0"/>
              <a:buChar char="•"/>
            </a:pPr>
            <a:r>
              <a:rPr lang="ar-SY" sz="3200" dirty="0">
                <a:solidFill>
                  <a:schemeClr val="accent1"/>
                </a:solidFill>
              </a:rPr>
              <a:t> </a:t>
            </a:r>
            <a:r>
              <a:rPr lang="ar-SY" sz="3200" dirty="0" err="1">
                <a:solidFill>
                  <a:schemeClr val="accent1"/>
                </a:solidFill>
              </a:rPr>
              <a:t>للتبضع</a:t>
            </a:r>
            <a:endParaRPr lang="ar-SY" sz="3200" dirty="0">
              <a:solidFill>
                <a:schemeClr val="accent1"/>
              </a:solidFill>
            </a:endParaRPr>
          </a:p>
          <a:p>
            <a:pPr lvl="6">
              <a:buFont typeface="Arial" pitchFamily="34" charset="0"/>
              <a:buChar char="•"/>
            </a:pPr>
            <a:r>
              <a:rPr lang="ar-SY" sz="3200" dirty="0">
                <a:solidFill>
                  <a:schemeClr val="accent1"/>
                </a:solidFill>
              </a:rPr>
              <a:t> للترفيه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824" y="3717032"/>
            <a:ext cx="590465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dirty="0" err="1"/>
              <a:t>منتجين </a:t>
            </a:r>
            <a:r>
              <a:rPr lang="ar-SY" sz="3600" dirty="0"/>
              <a:t>(إيصال السلع إلى المستهلكين</a:t>
            </a:r>
            <a:r>
              <a:rPr lang="ar-SY" sz="3600" dirty="0" err="1"/>
              <a:t>)</a:t>
            </a:r>
            <a:endParaRPr lang="ar-SY" sz="3600" dirty="0"/>
          </a:p>
          <a:p>
            <a:pPr lvl="6"/>
            <a:endParaRPr lang="ar-SY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1326247"/>
            <a:ext cx="280831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Y" sz="2800" dirty="0">
                <a:solidFill>
                  <a:srgbClr val="92D050"/>
                </a:solidFill>
              </a:rPr>
              <a:t> في الوقت المناسب</a:t>
            </a:r>
          </a:p>
          <a:p>
            <a:pPr>
              <a:buFont typeface="Arial" pitchFamily="34" charset="0"/>
              <a:buChar char="•"/>
            </a:pPr>
            <a:r>
              <a:rPr lang="ar-SY" sz="2800" dirty="0">
                <a:solidFill>
                  <a:srgbClr val="92D050"/>
                </a:solidFill>
              </a:rPr>
              <a:t> بأسرع ما يمكن</a:t>
            </a:r>
          </a:p>
          <a:p>
            <a:pPr>
              <a:buFont typeface="Arial" pitchFamily="34" charset="0"/>
              <a:buChar char="•"/>
            </a:pPr>
            <a:r>
              <a:rPr lang="ar-SY" sz="2800" dirty="0">
                <a:solidFill>
                  <a:srgbClr val="92D050"/>
                </a:solidFill>
              </a:rPr>
              <a:t> بأقل كلفة ممكنة</a:t>
            </a:r>
          </a:p>
          <a:p>
            <a:pPr>
              <a:buFont typeface="Arial" pitchFamily="34" charset="0"/>
              <a:buChar char="•"/>
            </a:pPr>
            <a:r>
              <a:rPr lang="ar-SY" sz="2800" dirty="0">
                <a:solidFill>
                  <a:srgbClr val="92D050"/>
                </a:solidFill>
              </a:rPr>
              <a:t> بأفضل شروط الراحة</a:t>
            </a:r>
          </a:p>
          <a:p>
            <a:pPr>
              <a:buFont typeface="Arial" pitchFamily="34" charset="0"/>
              <a:buChar char="•"/>
            </a:pPr>
            <a:r>
              <a:rPr lang="ar-SY" sz="2800" dirty="0">
                <a:solidFill>
                  <a:srgbClr val="92D050"/>
                </a:solidFill>
              </a:rPr>
              <a:t> بأعلى درجات الأمان</a:t>
            </a:r>
          </a:p>
        </p:txBody>
      </p:sp>
      <p:pic>
        <p:nvPicPr>
          <p:cNvPr id="65538" name="Picture 2" descr="https://encrypted-tbn0.gstatic.com/images?q=tbn:ANd9GcQFQ60iPh_9o3MbkLDbYglY8Opj8sHS8yYxh4ZyC3xq4dCO6LtTx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1700808"/>
            <a:ext cx="2448272" cy="1623312"/>
          </a:xfrm>
          <a:prstGeom prst="rect">
            <a:avLst/>
          </a:prstGeom>
          <a:noFill/>
        </p:spPr>
      </p:pic>
      <p:pic>
        <p:nvPicPr>
          <p:cNvPr id="65540" name="Picture 4" descr="https://encrypted-tbn1.gstatic.com/images?q=tbn:ANd9GcQsZAk9xqF7vXQ8xO5bT_9cAisRbS1Fln89dbx4bekIrdGvtxh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4439368"/>
            <a:ext cx="2190750" cy="20859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31640" y="4581128"/>
            <a:ext cx="280831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Y" sz="2800" dirty="0">
                <a:solidFill>
                  <a:srgbClr val="92D050"/>
                </a:solidFill>
              </a:rPr>
              <a:t> في الوقت المناسب</a:t>
            </a:r>
          </a:p>
          <a:p>
            <a:pPr>
              <a:buFont typeface="Arial" pitchFamily="34" charset="0"/>
              <a:buChar char="•"/>
            </a:pPr>
            <a:r>
              <a:rPr lang="ar-SY" sz="2800" dirty="0">
                <a:solidFill>
                  <a:srgbClr val="92D050"/>
                </a:solidFill>
              </a:rPr>
              <a:t> بأقل جهد ممكن</a:t>
            </a:r>
          </a:p>
          <a:p>
            <a:pPr>
              <a:buFont typeface="Arial" pitchFamily="34" charset="0"/>
              <a:buChar char="•"/>
            </a:pPr>
            <a:r>
              <a:rPr lang="ar-SY" sz="2800" dirty="0">
                <a:solidFill>
                  <a:srgbClr val="92D050"/>
                </a:solidFill>
              </a:rPr>
              <a:t> بأقل كلفة ممكنة</a:t>
            </a:r>
          </a:p>
          <a:p>
            <a:pPr>
              <a:buFont typeface="Arial" pitchFamily="34" charset="0"/>
              <a:buChar char="•"/>
            </a:pPr>
            <a:r>
              <a:rPr lang="ar-SY" sz="2800" dirty="0">
                <a:solidFill>
                  <a:srgbClr val="92D050"/>
                </a:solidFill>
              </a:rPr>
              <a:t> بأقل ضرر ممكن</a:t>
            </a:r>
          </a:p>
        </p:txBody>
      </p:sp>
      <p:sp>
        <p:nvSpPr>
          <p:cNvPr id="12" name="Right Arrow 11">
            <a:hlinkClick r:id="rId4" action="ppaction://hlinksldjump"/>
          </p:cNvPr>
          <p:cNvSpPr/>
          <p:nvPr/>
        </p:nvSpPr>
        <p:spPr>
          <a:xfrm>
            <a:off x="467544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419872" y="-24"/>
            <a:ext cx="5578434" cy="725470"/>
          </a:xfrm>
        </p:spPr>
        <p:txBody>
          <a:bodyPr>
            <a:noAutofit/>
          </a:bodyPr>
          <a:lstStyle/>
          <a:p>
            <a:pPr algn="r"/>
            <a:r>
              <a:rPr lang="ar-SY" b="1" dirty="0">
                <a:solidFill>
                  <a:srgbClr val="00B0F0"/>
                </a:solidFill>
                <a:cs typeface="+mn-cs"/>
              </a:rPr>
              <a:t>مقدمي خدمات النقل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36712"/>
            <a:ext cx="87484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Y" sz="3600" dirty="0"/>
              <a:t> الوكالات المسؤولة عن البنى التحتية </a:t>
            </a:r>
            <a:r>
              <a:rPr lang="ar-SY" sz="3600" dirty="0" err="1"/>
              <a:t>للنقل </a:t>
            </a:r>
            <a:r>
              <a:rPr lang="ar-SY" sz="2800" dirty="0"/>
              <a:t>(الطرق والشوارع</a:t>
            </a:r>
            <a:r>
              <a:rPr lang="ar-SY" sz="2800" dirty="0" err="1"/>
              <a:t>)</a:t>
            </a:r>
            <a:endParaRPr lang="ar-SY" sz="2800" dirty="0"/>
          </a:p>
          <a:p>
            <a:pPr>
              <a:buFont typeface="Arial" pitchFamily="34" charset="0"/>
              <a:buChar char="•"/>
            </a:pPr>
            <a:r>
              <a:rPr lang="ar-SY" sz="3600" dirty="0"/>
              <a:t> شركات نقل الركاب والبضائع</a:t>
            </a: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467544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" name="TextBox 12"/>
          <p:cNvSpPr txBox="1"/>
          <p:nvPr/>
        </p:nvSpPr>
        <p:spPr>
          <a:xfrm>
            <a:off x="467544" y="5229200"/>
            <a:ext cx="82089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800" dirty="0">
                <a:solidFill>
                  <a:srgbClr val="FF0000"/>
                </a:solidFill>
              </a:rPr>
              <a:t>الهدف: تقديم خدمات النقل بتحقيق أعلى قيمة مضافة ممكنة (أكبر ربح</a:t>
            </a:r>
            <a:r>
              <a:rPr lang="ar-LB" sz="2800" dirty="0">
                <a:solidFill>
                  <a:srgbClr val="FF0000"/>
                </a:solidFill>
              </a:rPr>
              <a:t>؟</a:t>
            </a:r>
            <a:r>
              <a:rPr lang="ar-SY" sz="28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2" name="Picture 2" descr="الباصات الخضراء&amp;quot; مساعدة جديدة تقدمها الصين لحكومة النظام السوري - خبر24 ـ  xeber24">
            <a:extLst>
              <a:ext uri="{FF2B5EF4-FFF2-40B4-BE49-F238E27FC236}">
                <a16:creationId xmlns:a16="http://schemas.microsoft.com/office/drawing/2014/main" id="{5FC9B104-F6CC-4C26-A426-0362EC906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"/>
          <a:stretch/>
        </p:blipFill>
        <p:spPr bwMode="auto">
          <a:xfrm>
            <a:off x="4769770" y="2495442"/>
            <a:ext cx="3810000" cy="236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ارتفاع عمليات نقل البضائع من العقبة إلى سوريا .. اخبار عربية">
            <a:extLst>
              <a:ext uri="{FF2B5EF4-FFF2-40B4-BE49-F238E27FC236}">
                <a16:creationId xmlns:a16="http://schemas.microsoft.com/office/drawing/2014/main" id="{640DD5D5-8A68-4B5B-949E-929F12423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50" y="2495442"/>
            <a:ext cx="3914800" cy="239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>
                <a:solidFill>
                  <a:srgbClr val="00B0F0"/>
                </a:solidFill>
              </a:rPr>
              <a:t>المحتويات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435280" cy="41330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SY" dirty="0"/>
              <a:t>تصنيفات قطاع النقل وتشابك علاقاته.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/>
              <a:t>الإطار المفاهيمي العام لنظام النقل والمواصلات (تمثيل رايشمان).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/>
              <a:t>مزايا اعتماد </a:t>
            </a:r>
            <a:r>
              <a:rPr lang="ar-LB" dirty="0"/>
              <a:t>منهج النظم لتحليل مسائل النقل والمواصلات.</a:t>
            </a:r>
          </a:p>
          <a:p>
            <a:pPr marL="514350" indent="-514350">
              <a:buFont typeface="+mj-lt"/>
              <a:buAutoNum type="arabicPeriod"/>
            </a:pPr>
            <a:r>
              <a:rPr lang="ar-LB" dirty="0"/>
              <a:t> </a:t>
            </a:r>
            <a:r>
              <a:rPr lang="ar-SY" dirty="0"/>
              <a:t>طبيعة التطور الزماني لنظام النقل.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/>
              <a:t>ملحق- ملامح التطور المستقبلي لنظم النقل.</a:t>
            </a:r>
          </a:p>
          <a:p>
            <a:pPr marL="514350" indent="-514350">
              <a:buFont typeface="+mj-lt"/>
              <a:buAutoNum type="arabicPeriod"/>
            </a:pPr>
            <a:endParaRPr lang="ar-SY" dirty="0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419872" y="111242"/>
            <a:ext cx="5578434" cy="725470"/>
          </a:xfrm>
        </p:spPr>
        <p:txBody>
          <a:bodyPr>
            <a:noAutofit/>
          </a:bodyPr>
          <a:lstStyle/>
          <a:p>
            <a:pPr algn="r"/>
            <a:r>
              <a:rPr lang="ar-SY" b="1" dirty="0">
                <a:solidFill>
                  <a:srgbClr val="00B0F0"/>
                </a:solidFill>
                <a:cs typeface="+mn-cs"/>
              </a:rPr>
              <a:t>الدور التدخلي للسلطات العامة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140968"/>
            <a:ext cx="828092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b="1" dirty="0"/>
              <a:t>تحقيق التوازن بين المصالح المتضاربة لمقدمي خدمات النقل والمستفيدين من هذه </a:t>
            </a:r>
            <a:r>
              <a:rPr lang="ar-SY" sz="3600" b="1" dirty="0" err="1"/>
              <a:t>الخدمات:</a:t>
            </a:r>
            <a:endParaRPr lang="ar-SY" sz="3600" b="1" dirty="0"/>
          </a:p>
          <a:p>
            <a:pPr lvl="1">
              <a:buFont typeface="Arial" pitchFamily="34" charset="0"/>
              <a:buChar char="•"/>
            </a:pPr>
            <a:r>
              <a:rPr lang="ar-SY" sz="3600" dirty="0"/>
              <a:t> وضع القوانين والتعليمات الناظمة وتطبيقها</a:t>
            </a:r>
            <a:endParaRPr lang="ar-LB" sz="3600" dirty="0"/>
          </a:p>
          <a:p>
            <a:pPr lvl="1">
              <a:buFont typeface="Arial" pitchFamily="34" charset="0"/>
              <a:buChar char="•"/>
            </a:pPr>
            <a:r>
              <a:rPr lang="ar-SY" sz="3600" dirty="0"/>
              <a:t> تطوير وتحديث القوانين والتعليمات</a:t>
            </a:r>
            <a:endParaRPr lang="en-US" sz="3600" dirty="0"/>
          </a:p>
          <a:p>
            <a:pPr lvl="1">
              <a:buFont typeface="Arial" pitchFamily="34" charset="0"/>
              <a:buChar char="•"/>
            </a:pPr>
            <a:r>
              <a:rPr lang="ar-LB" sz="3600" dirty="0"/>
              <a:t> </a:t>
            </a:r>
            <a:r>
              <a:rPr lang="ar-SY" sz="3600" dirty="0"/>
              <a:t>تحديد المعايير والمواصفات</a:t>
            </a:r>
          </a:p>
          <a:p>
            <a:pPr lvl="1">
              <a:buFont typeface="Arial" pitchFamily="34" charset="0"/>
              <a:buChar char="•"/>
            </a:pPr>
            <a:r>
              <a:rPr lang="ar-LB" sz="3600" dirty="0"/>
              <a:t> </a:t>
            </a:r>
            <a:r>
              <a:rPr lang="ar-SY" sz="3600" dirty="0"/>
              <a:t>التخطيط للمستقبل</a:t>
            </a:r>
            <a:r>
              <a:rPr lang="ar-LB" sz="3600" dirty="0"/>
              <a:t> (استباق الطلب)</a:t>
            </a:r>
            <a:endParaRPr lang="ar-SY" sz="3600" dirty="0"/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467544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8" name="Picture 7" descr="upload.wikimedia.org/wikipedia/commons/thumb/7/...">
            <a:extLst>
              <a:ext uri="{FF2B5EF4-FFF2-40B4-BE49-F238E27FC236}">
                <a16:creationId xmlns:a16="http://schemas.microsoft.com/office/drawing/2014/main" id="{EEA754FD-15FD-48B7-99A7-83D4CF98D1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7475"/>
            <a:ext cx="1899416" cy="189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وزير النقل يترأس اجتماعاً لإدارة المؤسسة العامة للخط الحديدي الحجازي">
            <a:extLst>
              <a:ext uri="{FF2B5EF4-FFF2-40B4-BE49-F238E27FC236}">
                <a16:creationId xmlns:a16="http://schemas.microsoft.com/office/drawing/2014/main" id="{0FD3AC5B-86BE-47D7-9E2E-588759C3E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087" y="951231"/>
            <a:ext cx="2758316" cy="193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encrypted-tbn0.gstatic.com/images?q=tbn:ANd9GcRyeCJp3lBzlCEkf-7ystcqrf9cKL8QujPPcdK86QFkYI8Oc77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908720"/>
            <a:ext cx="2232248" cy="1674186"/>
          </a:xfrm>
          <a:prstGeom prst="rect">
            <a:avLst/>
          </a:prstGeom>
          <a:noFill/>
        </p:spPr>
      </p:pic>
      <p:pic>
        <p:nvPicPr>
          <p:cNvPr id="69636" name="Picture 4" descr="https://encrypted-tbn0.gstatic.com/images?q=tbn:ANd9GcQgSw4yDQd-9hmJhPsNXpSdoXpXiEvz4ARjkfw2j6se3oGOVj_B3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852936"/>
            <a:ext cx="2272382" cy="1512168"/>
          </a:xfrm>
          <a:prstGeom prst="rect">
            <a:avLst/>
          </a:prstGeom>
          <a:noFill/>
        </p:spPr>
      </p:pic>
      <p:pic>
        <p:nvPicPr>
          <p:cNvPr id="69638" name="Picture 6" descr="https://encrypted-tbn0.gstatic.com/images?q=tbn:ANd9GcSM962bb33_XWGRCe_MZTI7cUcdhaVgc0BMgEVLL6NLKodrF8C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2852936"/>
            <a:ext cx="2434844" cy="1512168"/>
          </a:xfrm>
          <a:prstGeom prst="rect">
            <a:avLst/>
          </a:prstGeom>
          <a:noFill/>
        </p:spPr>
      </p:pic>
      <p:pic>
        <p:nvPicPr>
          <p:cNvPr id="69640" name="Picture 8" descr="https://encrypted-tbn3.gstatic.com/images?q=tbn:ANd9GcRrjbOZWsZ-e4golXz-vk6Z-qIJReLO5skYkU4HGUnoF-F6-OVZ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1840" y="4581128"/>
            <a:ext cx="1402107" cy="1798663"/>
          </a:xfrm>
          <a:prstGeom prst="rect">
            <a:avLst/>
          </a:prstGeom>
          <a:noFill/>
        </p:spPr>
      </p:pic>
      <p:pic>
        <p:nvPicPr>
          <p:cNvPr id="69642" name="Picture 10" descr="https://encrypted-tbn1.gstatic.com/images?q=tbn:ANd9GcSEbmsjbbJnPp0QsesASxXKKWlT2BgbaJcOKkONYvFeA51XtRLnB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553" y="4581129"/>
            <a:ext cx="2307224" cy="1728192"/>
          </a:xfrm>
          <a:prstGeom prst="rect">
            <a:avLst/>
          </a:prstGeom>
          <a:noFill/>
        </p:spPr>
      </p:pic>
      <p:pic>
        <p:nvPicPr>
          <p:cNvPr id="69644" name="Picture 12" descr="https://encrypted-tbn1.gstatic.com/images?q=tbn:ANd9GcR7qjS_-KLuuAic4xRXsis1Iw83SDLnZ55ayKGGbcmVgOJSe6tl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31840" y="908720"/>
            <a:ext cx="1656184" cy="1656184"/>
          </a:xfrm>
          <a:prstGeom prst="rect">
            <a:avLst/>
          </a:prstGeom>
          <a:noFill/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419872" y="111242"/>
            <a:ext cx="5578434" cy="725470"/>
          </a:xfrm>
        </p:spPr>
        <p:txBody>
          <a:bodyPr>
            <a:noAutofit/>
          </a:bodyPr>
          <a:lstStyle/>
          <a:p>
            <a:pPr algn="r"/>
            <a:r>
              <a:rPr lang="ar-SY" b="1" dirty="0">
                <a:solidFill>
                  <a:srgbClr val="00B0F0"/>
                </a:solidFill>
                <a:cs typeface="+mn-cs"/>
              </a:rPr>
              <a:t>النتائج المرغوبة لنظم النقل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4008" y="908720"/>
            <a:ext cx="41764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dirty="0"/>
              <a:t>ربط الأماكن والأشخاص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0192" y="2780928"/>
            <a:ext cx="2448272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dirty="0"/>
              <a:t>إنتاج </a:t>
            </a:r>
            <a:r>
              <a:rPr lang="ar-SY" sz="3600" dirty="0" err="1"/>
              <a:t>كمي:</a:t>
            </a:r>
            <a:endParaRPr lang="ar-SY" sz="3600" dirty="0"/>
          </a:p>
          <a:p>
            <a:pPr lvl="1">
              <a:buFont typeface="Arial" pitchFamily="34" charset="0"/>
              <a:buChar char="•"/>
            </a:pPr>
            <a:r>
              <a:rPr lang="ar-SY" sz="2800" dirty="0"/>
              <a:t> </a:t>
            </a:r>
            <a:r>
              <a:rPr lang="ar-SY" sz="2800" dirty="0" err="1"/>
              <a:t>راكب.</a:t>
            </a:r>
            <a:r>
              <a:rPr lang="ar-SY" sz="2800" dirty="0"/>
              <a:t> كم</a:t>
            </a:r>
          </a:p>
          <a:p>
            <a:pPr lvl="1">
              <a:buFont typeface="Arial" pitchFamily="34" charset="0"/>
              <a:buChar char="•"/>
            </a:pPr>
            <a:r>
              <a:rPr lang="ar-SY" sz="2800" dirty="0"/>
              <a:t> </a:t>
            </a:r>
            <a:r>
              <a:rPr lang="ar-SY" sz="2800" dirty="0" err="1"/>
              <a:t>طن.</a:t>
            </a:r>
            <a:r>
              <a:rPr lang="ar-SY" sz="2800" dirty="0"/>
              <a:t> كم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5976" y="4581128"/>
            <a:ext cx="4464496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dirty="0"/>
              <a:t>إنتاج </a:t>
            </a:r>
            <a:r>
              <a:rPr lang="ar-SY" sz="3600" dirty="0" err="1"/>
              <a:t>إقتصادي</a:t>
            </a:r>
            <a:r>
              <a:rPr lang="ar-SY" sz="3600" dirty="0"/>
              <a:t> </a:t>
            </a:r>
            <a:r>
              <a:rPr lang="ar-SY" sz="2400" dirty="0"/>
              <a:t>(تحقيق قيمة مضافة</a:t>
            </a:r>
            <a:r>
              <a:rPr lang="ar-SY" sz="2400" dirty="0" err="1"/>
              <a:t>)</a:t>
            </a:r>
            <a:endParaRPr lang="ar-SY" sz="2400" dirty="0"/>
          </a:p>
          <a:p>
            <a:pPr>
              <a:buFont typeface="Arial" pitchFamily="34" charset="0"/>
              <a:buChar char="•"/>
            </a:pPr>
            <a:r>
              <a:rPr lang="ar-SY" sz="2800" dirty="0"/>
              <a:t> داخل قطاع النقل</a:t>
            </a:r>
          </a:p>
          <a:p>
            <a:pPr>
              <a:buFont typeface="Arial" pitchFamily="34" charset="0"/>
              <a:buChar char="•"/>
            </a:pPr>
            <a:r>
              <a:rPr lang="ar-SY" sz="2800" dirty="0"/>
              <a:t> في بقية </a:t>
            </a:r>
            <a:r>
              <a:rPr lang="ar-SY" sz="2800" dirty="0" err="1"/>
              <a:t>القطاعات </a:t>
            </a:r>
            <a:r>
              <a:rPr lang="ar-SY" sz="2400" dirty="0">
                <a:solidFill>
                  <a:srgbClr val="FF0000"/>
                </a:solidFill>
              </a:rPr>
              <a:t>(يتعذر بدون النقل</a:t>
            </a:r>
            <a:r>
              <a:rPr lang="ar-SY" sz="2400" dirty="0" err="1">
                <a:solidFill>
                  <a:srgbClr val="FF0000"/>
                </a:solidFill>
              </a:rPr>
              <a:t>)</a:t>
            </a:r>
            <a:endParaRPr lang="ar-SY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Placeholder 5"/>
          <p:cNvSpPr txBox="1">
            <a:spLocks/>
          </p:cNvSpPr>
          <p:nvPr/>
        </p:nvSpPr>
        <p:spPr bwMode="auto">
          <a:xfrm>
            <a:off x="1828800" y="228600"/>
            <a:ext cx="7099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r" rtl="1" eaLnBrk="0" hangingPunct="0">
              <a:spcBef>
                <a:spcPct val="20000"/>
              </a:spcBef>
              <a:buFont typeface="Arial" charset="0"/>
              <a:buNone/>
            </a:pPr>
            <a:r>
              <a:rPr lang="ar-SY" sz="3200" b="1" dirty="0">
                <a:solidFill>
                  <a:srgbClr val="418FDE"/>
                </a:solidFill>
              </a:rPr>
              <a:t>القيمة المضافة من السلاسل اللوجستية:</a:t>
            </a:r>
          </a:p>
          <a:p>
            <a:pPr marL="342900" indent="-342900" algn="r" rtl="1" eaLnBrk="0" hangingPunct="0">
              <a:spcBef>
                <a:spcPct val="20000"/>
              </a:spcBef>
              <a:buFont typeface="Arial" charset="0"/>
              <a:buNone/>
            </a:pPr>
            <a:r>
              <a:rPr lang="ar-LB" sz="3200" b="1" dirty="0">
                <a:solidFill>
                  <a:srgbClr val="418FDE"/>
                </a:solidFill>
                <a:cs typeface="Arial" charset="0"/>
              </a:rPr>
              <a:t>المنفعة المكانيّة </a:t>
            </a:r>
            <a:r>
              <a:rPr lang="en-US" sz="3200" b="1" dirty="0">
                <a:solidFill>
                  <a:srgbClr val="418FDE"/>
                </a:solidFill>
                <a:cs typeface="Arial" charset="0"/>
              </a:rPr>
              <a:t>Space Utility </a:t>
            </a:r>
            <a:r>
              <a:rPr lang="ar-LB" sz="3200" b="1" dirty="0">
                <a:solidFill>
                  <a:srgbClr val="418FDE"/>
                </a:solidFill>
                <a:cs typeface="Arial" charset="0"/>
              </a:rPr>
              <a:t>- </a:t>
            </a:r>
            <a:r>
              <a:rPr lang="ar-SY" sz="3200" b="1" dirty="0">
                <a:solidFill>
                  <a:srgbClr val="418FDE"/>
                </a:solidFill>
                <a:cs typeface="Arial" charset="0"/>
              </a:rPr>
              <a:t>حكاية رغيف الخبز</a:t>
            </a:r>
            <a:endParaRPr lang="en-US" sz="3200" dirty="0">
              <a:solidFill>
                <a:srgbClr val="418FDE"/>
              </a:solidFill>
              <a:cs typeface="Arial" charset="0"/>
            </a:endParaRPr>
          </a:p>
        </p:txBody>
      </p:sp>
      <p:pic>
        <p:nvPicPr>
          <p:cNvPr id="13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29438" y="1868488"/>
            <a:ext cx="150018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http://tbn1.google.com/images?q=tbn:2IOJcf0eZ8jKJM:http://www.efrin.net/efrin03/images/wene/efrin/efrin_img/e0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81800" y="3429000"/>
            <a:ext cx="11430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http://tbn1.google.com/images?q=tbn:yk7NyeTQMerTvM:http://www.yeco.biz/yeco/image1/000000009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85813" y="1706563"/>
            <a:ext cx="1714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http://tbn0.google.com/images?q=tbn:dVCEtuG-EwsCUM:http://members.abunawaf.com/dukefleet/24/04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219200" y="3429000"/>
            <a:ext cx="114300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http://tbn0.google.com/images?q=tbn:Gq8AaDZPXPNxeM:http://esyria.sy/sites/images/damascus/round/090029_2009_04_02_21_45_11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086600" y="5667375"/>
            <a:ext cx="15922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http://tbn3.google.com/images?q=tbn:x6ZntEtGr81FmM:http://www.aleqt.com/a/169125_2951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786188" y="3933825"/>
            <a:ext cx="19954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http://tbn2.google.com/images?q=tbn:Epm-nXhvgFxVNM:http://www.334433.com/Hesham/Fursan/harolds/Image(305)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143375" y="5554663"/>
            <a:ext cx="17145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" descr="http://tbn0.google.com/images?q=tbn:oJiMJTDrO60m-M:http://www.aleppos.net/forum/attachment.php%3Fattachmentid%3D37375%26d%3D1206445241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761711" y="5334000"/>
            <a:ext cx="1952914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Elbow Connector 20"/>
          <p:cNvCxnSpPr>
            <a:stCxn id="13" idx="1"/>
          </p:cNvCxnSpPr>
          <p:nvPr/>
        </p:nvCxnSpPr>
        <p:spPr>
          <a:xfrm rot="10800000" flipV="1">
            <a:off x="5486400" y="2360612"/>
            <a:ext cx="1443038" cy="611187"/>
          </a:xfrm>
          <a:prstGeom prst="bentConnector3">
            <a:avLst>
              <a:gd name="adj1" fmla="val 50000"/>
            </a:avLst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0800000">
            <a:off x="2438400" y="2362200"/>
            <a:ext cx="1371602" cy="533400"/>
          </a:xfrm>
          <a:prstGeom prst="bentConnector3">
            <a:avLst>
              <a:gd name="adj1" fmla="val 50000"/>
            </a:avLst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hape 22"/>
          <p:cNvCxnSpPr>
            <a:stCxn id="15" idx="1"/>
            <a:endCxn id="14" idx="3"/>
          </p:cNvCxnSpPr>
          <p:nvPr/>
        </p:nvCxnSpPr>
        <p:spPr>
          <a:xfrm rot="10800000" flipH="1" flipV="1">
            <a:off x="785812" y="2243931"/>
            <a:ext cx="7138987" cy="1989931"/>
          </a:xfrm>
          <a:prstGeom prst="bentConnector5">
            <a:avLst>
              <a:gd name="adj1" fmla="val -3202"/>
              <a:gd name="adj2" fmla="val 43279"/>
              <a:gd name="adj3" fmla="val 103202"/>
            </a:avLst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4" idx="1"/>
            <a:endCxn id="18" idx="3"/>
          </p:cNvCxnSpPr>
          <p:nvPr/>
        </p:nvCxnSpPr>
        <p:spPr>
          <a:xfrm rot="10800000" flipV="1">
            <a:off x="5781676" y="4233863"/>
            <a:ext cx="1000125" cy="235744"/>
          </a:xfrm>
          <a:prstGeom prst="bentConnector3">
            <a:avLst>
              <a:gd name="adj1" fmla="val 50000"/>
            </a:avLst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8" idx="1"/>
            <a:endCxn id="16" idx="3"/>
          </p:cNvCxnSpPr>
          <p:nvPr/>
        </p:nvCxnSpPr>
        <p:spPr>
          <a:xfrm rot="10800000">
            <a:off x="2362200" y="4125119"/>
            <a:ext cx="1423988" cy="344488"/>
          </a:xfrm>
          <a:prstGeom prst="bentConnector3">
            <a:avLst>
              <a:gd name="adj1" fmla="val 50000"/>
            </a:avLst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7" idx="1"/>
            <a:endCxn id="19" idx="3"/>
          </p:cNvCxnSpPr>
          <p:nvPr/>
        </p:nvCxnSpPr>
        <p:spPr>
          <a:xfrm rot="10800000">
            <a:off x="5857876" y="6196014"/>
            <a:ext cx="1228725" cy="66675"/>
          </a:xfrm>
          <a:prstGeom prst="bentConnector3">
            <a:avLst>
              <a:gd name="adj1" fmla="val 50000"/>
            </a:avLst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9" idx="1"/>
            <a:endCxn id="20" idx="3"/>
          </p:cNvCxnSpPr>
          <p:nvPr/>
        </p:nvCxnSpPr>
        <p:spPr>
          <a:xfrm rot="10800000">
            <a:off x="2714625" y="6081713"/>
            <a:ext cx="1428750" cy="114300"/>
          </a:xfrm>
          <a:prstGeom prst="bentConnector3">
            <a:avLst>
              <a:gd name="adj1" fmla="val 50000"/>
            </a:avLst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3810000" y="1828800"/>
            <a:ext cx="1643062" cy="1947863"/>
            <a:chOff x="3786182" y="694540"/>
            <a:chExt cx="1643074" cy="1948642"/>
          </a:xfrm>
        </p:grpSpPr>
        <p:pic>
          <p:nvPicPr>
            <p:cNvPr id="29" name="Picture 4" descr="See full size image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email"/>
            <a:srcRect/>
            <a:stretch>
              <a:fillRect/>
            </a:stretch>
          </p:blipFill>
          <p:spPr bwMode="auto">
            <a:xfrm>
              <a:off x="3786182" y="1651417"/>
              <a:ext cx="1643074" cy="991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2" descr="http://tbn3.google.com/images?q=tbn:-XuTVJmpZmWU4M:http://img360.imageshack.us/img360/1182/15fu0.jp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 cstate="email"/>
            <a:srcRect/>
            <a:stretch>
              <a:fillRect/>
            </a:stretch>
          </p:blipFill>
          <p:spPr bwMode="auto">
            <a:xfrm>
              <a:off x="3786182" y="694540"/>
              <a:ext cx="1643074" cy="1091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1" name="Shape 30"/>
          <p:cNvCxnSpPr>
            <a:stCxn id="16" idx="1"/>
            <a:endCxn id="17" idx="3"/>
          </p:cNvCxnSpPr>
          <p:nvPr/>
        </p:nvCxnSpPr>
        <p:spPr>
          <a:xfrm rot="10800000" flipH="1" flipV="1">
            <a:off x="1219199" y="4125118"/>
            <a:ext cx="7459663" cy="2137569"/>
          </a:xfrm>
          <a:prstGeom prst="bentConnector5">
            <a:avLst>
              <a:gd name="adj1" fmla="val -3064"/>
              <a:gd name="adj2" fmla="val 52358"/>
              <a:gd name="adj3" fmla="val 103064"/>
            </a:avLst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57954" y="178464"/>
            <a:ext cx="1600200" cy="12311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Y" sz="2000" b="1" dirty="0">
                <a:solidFill>
                  <a:schemeClr val="bg1"/>
                </a:solidFill>
              </a:rPr>
              <a:t>8 عمليات نقل:</a:t>
            </a:r>
          </a:p>
          <a:p>
            <a:pPr algn="r" rtl="1">
              <a:buFont typeface="Arial" pitchFamily="34" charset="0"/>
              <a:buChar char="•"/>
            </a:pPr>
            <a:r>
              <a:rPr lang="ar-SY" b="1" dirty="0">
                <a:solidFill>
                  <a:schemeClr val="bg1"/>
                </a:solidFill>
              </a:rPr>
              <a:t>وقت</a:t>
            </a:r>
          </a:p>
          <a:p>
            <a:pPr algn="r" rtl="1">
              <a:buFont typeface="Arial" pitchFamily="34" charset="0"/>
              <a:buChar char="•"/>
            </a:pPr>
            <a:r>
              <a:rPr lang="ar-SY" b="1" dirty="0">
                <a:solidFill>
                  <a:schemeClr val="bg1"/>
                </a:solidFill>
              </a:rPr>
              <a:t>جهد</a:t>
            </a:r>
          </a:p>
          <a:p>
            <a:pPr algn="r" rtl="1">
              <a:buFont typeface="Arial" pitchFamily="34" charset="0"/>
              <a:buChar char="•"/>
            </a:pPr>
            <a:r>
              <a:rPr lang="ar-SY" b="1" dirty="0">
                <a:solidFill>
                  <a:schemeClr val="bg1"/>
                </a:solidFill>
              </a:rPr>
              <a:t>كلفة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62537" y="1535668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Y" b="1" dirty="0">
                <a:solidFill>
                  <a:srgbClr val="00B0F0"/>
                </a:solidFill>
              </a:rPr>
              <a:t>بدءاً من البذار</a:t>
            </a:r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Placeholder 5"/>
          <p:cNvSpPr txBox="1">
            <a:spLocks/>
          </p:cNvSpPr>
          <p:nvPr/>
        </p:nvSpPr>
        <p:spPr bwMode="auto">
          <a:xfrm>
            <a:off x="1828800" y="228600"/>
            <a:ext cx="7099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r" rtl="1" eaLnBrk="0" hangingPunct="0">
              <a:spcBef>
                <a:spcPct val="20000"/>
              </a:spcBef>
              <a:buFont typeface="Arial" charset="0"/>
              <a:buNone/>
            </a:pPr>
            <a:r>
              <a:rPr lang="ar-SY" sz="3200" b="1" dirty="0">
                <a:solidFill>
                  <a:srgbClr val="418FDE"/>
                </a:solidFill>
              </a:rPr>
              <a:t>القيمة المضافة من السلاسل اللوجستية:</a:t>
            </a:r>
          </a:p>
          <a:p>
            <a:pPr marL="342900" indent="-342900" algn="r" rtl="1" eaLnBrk="0" hangingPunct="0">
              <a:spcBef>
                <a:spcPct val="20000"/>
              </a:spcBef>
              <a:buFont typeface="Arial" charset="0"/>
              <a:buNone/>
            </a:pPr>
            <a:r>
              <a:rPr lang="ar-LB" sz="3200" b="1" dirty="0">
                <a:solidFill>
                  <a:srgbClr val="418FDE"/>
                </a:solidFill>
                <a:cs typeface="Arial" charset="0"/>
              </a:rPr>
              <a:t>ال</a:t>
            </a:r>
            <a:r>
              <a:rPr lang="ar-SY" sz="3200" b="1" dirty="0">
                <a:solidFill>
                  <a:srgbClr val="418FDE"/>
                </a:solidFill>
                <a:cs typeface="Arial" charset="0"/>
              </a:rPr>
              <a:t>منفعة الزمان</a:t>
            </a:r>
            <a:r>
              <a:rPr lang="ar-LB" sz="3200" b="1" dirty="0" err="1">
                <a:solidFill>
                  <a:srgbClr val="418FDE"/>
                </a:solidFill>
                <a:cs typeface="Arial" charset="0"/>
              </a:rPr>
              <a:t>ية</a:t>
            </a:r>
            <a:r>
              <a:rPr lang="en-US" sz="3200" b="1" dirty="0">
                <a:solidFill>
                  <a:srgbClr val="418FDE"/>
                </a:solidFill>
                <a:cs typeface="Arial" charset="0"/>
              </a:rPr>
              <a:t> Time Utility </a:t>
            </a:r>
            <a:r>
              <a:rPr lang="ar-SY" sz="3200" b="1" dirty="0">
                <a:solidFill>
                  <a:srgbClr val="418FDE"/>
                </a:solidFill>
                <a:cs typeface="Arial" charset="0"/>
              </a:rPr>
              <a:t> – هدايا العيد:</a:t>
            </a:r>
            <a:endParaRPr lang="en-US" sz="3200" dirty="0">
              <a:solidFill>
                <a:srgbClr val="418FDE"/>
              </a:solidFill>
              <a:cs typeface="Arial" charset="0"/>
            </a:endParaRPr>
          </a:p>
        </p:txBody>
      </p:sp>
      <p:pic>
        <p:nvPicPr>
          <p:cNvPr id="1026" name="Picture 2" descr="Image result for christmas santa reinde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4269" y="4149080"/>
            <a:ext cx="2709062" cy="1692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828800"/>
            <a:ext cx="8534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3200" b="1" dirty="0">
                <a:solidFill>
                  <a:srgbClr val="00B0F0"/>
                </a:solidFill>
              </a:rPr>
              <a:t>قيمة السلعة في وصولها في الوقت المحدد</a:t>
            </a:r>
            <a:br>
              <a:rPr lang="ar-SY" sz="3200" b="1" dirty="0">
                <a:solidFill>
                  <a:srgbClr val="FF0000"/>
                </a:solidFill>
              </a:rPr>
            </a:br>
            <a:r>
              <a:rPr lang="ar-SY" sz="2400" b="1" dirty="0">
                <a:solidFill>
                  <a:srgbClr val="FF0000"/>
                </a:solidFill>
              </a:rPr>
              <a:t>تفقد السلعة قيمتها في السوق بوصولها قبل موعد استخدامها أو بعده</a:t>
            </a:r>
            <a:endParaRPr lang="ar-LB" sz="2400" b="1" dirty="0">
              <a:solidFill>
                <a:srgbClr val="FF0000"/>
              </a:solidFill>
            </a:endParaRPr>
          </a:p>
          <a:p>
            <a:pPr algn="r" rtl="1"/>
            <a:r>
              <a:rPr lang="ar-LB" sz="2400" b="1" dirty="0"/>
              <a:t>أمثلة:</a:t>
            </a:r>
          </a:p>
          <a:p>
            <a:pPr marL="342900" indent="-342900" algn="r" rtl="1">
              <a:buFontTx/>
              <a:buChar char="-"/>
            </a:pPr>
            <a:r>
              <a:rPr lang="ar-LB" sz="2400" b="1" dirty="0"/>
              <a:t>الأدوات المدرسية في بداية العام الدراسي</a:t>
            </a:r>
          </a:p>
          <a:p>
            <a:pPr marL="342900" indent="-342900" algn="r" rtl="1">
              <a:buFontTx/>
              <a:buChar char="-"/>
            </a:pPr>
            <a:r>
              <a:rPr lang="ar-LB" sz="2400" b="1" dirty="0"/>
              <a:t>مواسم الألبسة الشتوية والصيفية</a:t>
            </a:r>
          </a:p>
          <a:p>
            <a:pPr marL="342900" indent="-342900">
              <a:buFontTx/>
              <a:buChar char="-"/>
            </a:pPr>
            <a:r>
              <a:rPr lang="ar-LB" sz="2400" b="1" dirty="0"/>
              <a:t>هدايا الأعياد العامّة  </a:t>
            </a:r>
            <a:endParaRPr lang="en-US" sz="2400" b="1" dirty="0"/>
          </a:p>
          <a:p>
            <a:pPr algn="r" rtl="1"/>
            <a:endParaRPr lang="ar-LB" sz="2400" b="1" dirty="0"/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539552" y="63093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3074" name="Picture 2" descr="Sweetheart Teddy Bear 18″ Valentine&amp;#39;s Day 2020 | Bear valentines, Valentines  day teddy bear, Teddy bears valentines">
            <a:extLst>
              <a:ext uri="{FF2B5EF4-FFF2-40B4-BE49-F238E27FC236}">
                <a16:creationId xmlns:a16="http://schemas.microsoft.com/office/drawing/2014/main" id="{694D794F-07FB-45B9-8425-AD479C72A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18" y="4332734"/>
            <a:ext cx="1788765" cy="178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hool Supplies clipart png - Clipart World">
            <a:extLst>
              <a:ext uri="{FF2B5EF4-FFF2-40B4-BE49-F238E27FC236}">
                <a16:creationId xmlns:a16="http://schemas.microsoft.com/office/drawing/2014/main" id="{E2277838-C85D-4EF9-92BB-20D0CD72F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66920"/>
            <a:ext cx="1403729" cy="198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wnload Banner Black And White Red With Stem Png Image Transparent -  Transparent Background Rose Clipart PNG Image with No Background -  PNGkey.com">
            <a:extLst>
              <a:ext uri="{FF2B5EF4-FFF2-40B4-BE49-F238E27FC236}">
                <a16:creationId xmlns:a16="http://schemas.microsoft.com/office/drawing/2014/main" id="{F0516731-6B77-45B1-B2B7-0CFCAD362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628" y="4238998"/>
            <a:ext cx="1149445" cy="197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95536" y="111242"/>
            <a:ext cx="8602770" cy="725470"/>
          </a:xfrm>
        </p:spPr>
        <p:txBody>
          <a:bodyPr>
            <a:noAutofit/>
          </a:bodyPr>
          <a:lstStyle/>
          <a:p>
            <a:pPr algn="r"/>
            <a:r>
              <a:rPr lang="ar-SY" b="1" dirty="0">
                <a:solidFill>
                  <a:srgbClr val="FF0000"/>
                </a:solidFill>
                <a:cs typeface="+mn-cs"/>
              </a:rPr>
              <a:t>النتائج </a:t>
            </a:r>
            <a:r>
              <a:rPr lang="ar-SY" b="1" dirty="0" err="1">
                <a:solidFill>
                  <a:srgbClr val="FF0000"/>
                </a:solidFill>
                <a:cs typeface="+mn-cs"/>
              </a:rPr>
              <a:t>السلبية </a:t>
            </a:r>
            <a:r>
              <a:rPr lang="ar-SY" b="1" dirty="0">
                <a:solidFill>
                  <a:srgbClr val="FF0000"/>
                </a:solidFill>
                <a:cs typeface="+mn-cs"/>
              </a:rPr>
              <a:t>(غير المرغوبة) لنظم النقل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8264" y="1576230"/>
            <a:ext cx="20162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dirty="0"/>
              <a:t>الضجيج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0034" y="4527578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dirty="0"/>
              <a:t>تلوث الهواء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99833" y="1640371"/>
            <a:ext cx="28083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dirty="0"/>
              <a:t>التشوه البصري</a:t>
            </a:r>
            <a:endParaRPr lang="ar-SY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8493" y="4653136"/>
            <a:ext cx="18722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dirty="0">
                <a:solidFill>
                  <a:srgbClr val="FF0000"/>
                </a:solidFill>
              </a:rPr>
              <a:t>الصدامات</a:t>
            </a:r>
            <a:endParaRPr lang="en-GB" sz="3600" dirty="0">
              <a:solidFill>
                <a:srgbClr val="FF0000"/>
              </a:solidFill>
            </a:endParaRPr>
          </a:p>
          <a:p>
            <a:r>
              <a:rPr lang="ar-LB" sz="3600" dirty="0">
                <a:solidFill>
                  <a:srgbClr val="FF0000"/>
                </a:solidFill>
              </a:rPr>
              <a:t>(الحوادث)</a:t>
            </a:r>
            <a:endParaRPr lang="ar-SY" sz="2400" dirty="0">
              <a:solidFill>
                <a:srgbClr val="FF0000"/>
              </a:solidFill>
            </a:endParaRPr>
          </a:p>
        </p:txBody>
      </p:sp>
      <p:pic>
        <p:nvPicPr>
          <p:cNvPr id="70658" name="Picture 2" descr="https://encrypted-tbn0.gstatic.com/images?q=tbn:ANd9GcQRwxVMl4GB3y3bnsgX1uPssp9eyW-zCc2A6rvX7bnzebH-SGa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04403" y="1268760"/>
            <a:ext cx="1441252" cy="1561357"/>
          </a:xfrm>
          <a:prstGeom prst="rect">
            <a:avLst/>
          </a:prstGeom>
          <a:noFill/>
        </p:spPr>
      </p:pic>
      <p:pic>
        <p:nvPicPr>
          <p:cNvPr id="70662" name="Picture 6" descr="https://encrypted-tbn2.gstatic.com/images?q=tbn:ANd9GcR8yNRAwP0y0yFUWA6MUYbdyfGoKTuN9IwjRnJ6Lnxud8CLu4bqR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5102" y="1066195"/>
            <a:ext cx="1533442" cy="2312732"/>
          </a:xfrm>
          <a:prstGeom prst="rect">
            <a:avLst/>
          </a:prstGeom>
          <a:noFill/>
        </p:spPr>
      </p:pic>
      <p:pic>
        <p:nvPicPr>
          <p:cNvPr id="70664" name="Picture 8" descr="https://encrypted-tbn0.gstatic.com/images?q=tbn:ANd9GcTWQuLLbER7vWy3DpRK-1N294gnOMoHnfTjhvDS2Nog2Hc4KqK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5102" y="4221259"/>
            <a:ext cx="2376264" cy="1779905"/>
          </a:xfrm>
          <a:prstGeom prst="rect">
            <a:avLst/>
          </a:prstGeom>
          <a:noFill/>
        </p:spPr>
      </p:pic>
      <p:pic>
        <p:nvPicPr>
          <p:cNvPr id="1026" name="Picture 2" descr="Business  air pollution stock illustrations">
            <a:extLst>
              <a:ext uri="{FF2B5EF4-FFF2-40B4-BE49-F238E27FC236}">
                <a16:creationId xmlns:a16="http://schemas.microsoft.com/office/drawing/2014/main" id="{E30A500E-0BEB-488C-92CC-DD1763CF1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88632"/>
            <a:ext cx="1885669" cy="129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-24"/>
            <a:ext cx="9358346" cy="725470"/>
          </a:xfrm>
        </p:spPr>
        <p:txBody>
          <a:bodyPr>
            <a:noAutofit/>
          </a:bodyPr>
          <a:lstStyle/>
          <a:p>
            <a:r>
              <a:rPr lang="ar-SY" b="1" dirty="0">
                <a:solidFill>
                  <a:srgbClr val="00B0F0"/>
                </a:solidFill>
              </a:rPr>
              <a:t>التمثيل التخطيطي لنظام النقل حسب </a:t>
            </a:r>
            <a:r>
              <a:rPr lang="ar-SY" b="1" dirty="0" err="1">
                <a:solidFill>
                  <a:srgbClr val="00B0F0"/>
                </a:solidFill>
              </a:rPr>
              <a:t>رايشمان*</a:t>
            </a:r>
            <a:endParaRPr lang="ar-SY" b="1" dirty="0">
              <a:solidFill>
                <a:srgbClr val="00B0F0"/>
              </a:solidFill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5720" y="1285860"/>
            <a:ext cx="8643998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" name="Rectangle 9"/>
          <p:cNvSpPr/>
          <p:nvPr/>
        </p:nvSpPr>
        <p:spPr>
          <a:xfrm>
            <a:off x="285720" y="3357562"/>
            <a:ext cx="864399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" name="Rectangle 10"/>
          <p:cNvSpPr/>
          <p:nvPr/>
        </p:nvSpPr>
        <p:spPr>
          <a:xfrm>
            <a:off x="285720" y="4786322"/>
            <a:ext cx="8643998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1835696" y="1568223"/>
            <a:ext cx="1584176" cy="984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ar-SY" sz="1600" dirty="0"/>
              <a:t>المستوى التكنولوجي</a:t>
            </a:r>
            <a:endParaRPr lang="en-US" sz="1600" dirty="0"/>
          </a:p>
          <a:p>
            <a:pPr algn="ctr"/>
            <a:r>
              <a:rPr lang="ar-SY" sz="1400" dirty="0"/>
              <a:t>إمكانيات مختلفة لتلبية احتياجات النقل</a:t>
            </a:r>
            <a:endParaRPr lang="en-US" sz="1400" dirty="0"/>
          </a:p>
          <a:p>
            <a:pPr algn="ctr" rtl="0"/>
            <a:endParaRPr lang="en-US" sz="1400" dirty="0"/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3707904" y="1580019"/>
            <a:ext cx="1728192" cy="984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 anchor="ctr">
            <a:spAutoFit/>
          </a:bodyPr>
          <a:lstStyle/>
          <a:p>
            <a:pPr algn="ctr" rtl="0"/>
            <a:r>
              <a:rPr lang="ar-SY" sz="1600" dirty="0"/>
              <a:t>البيئة الإدارية والقانونية</a:t>
            </a:r>
            <a:endParaRPr lang="en-US" sz="1600" dirty="0"/>
          </a:p>
          <a:p>
            <a:pPr algn="ctr"/>
            <a:r>
              <a:rPr lang="ar-SY" sz="1400" dirty="0"/>
              <a:t>معيقات</a:t>
            </a:r>
          </a:p>
          <a:p>
            <a:pPr algn="ctr"/>
            <a:r>
              <a:rPr lang="ar-SY" sz="1400" dirty="0"/>
              <a:t>حوافز</a:t>
            </a:r>
          </a:p>
          <a:p>
            <a:pPr algn="ctr"/>
            <a:r>
              <a:rPr lang="ar-SY" sz="1400" dirty="0"/>
              <a:t>درجة معينة من الضبط</a:t>
            </a:r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5652120" y="1556792"/>
            <a:ext cx="149563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 anchor="ctr">
            <a:spAutoFit/>
          </a:bodyPr>
          <a:lstStyle/>
          <a:p>
            <a:pPr algn="ctr" rtl="0"/>
            <a:r>
              <a:rPr lang="ar-SY" sz="1600" dirty="0"/>
              <a:t>الوسط الاجتماعي- الاقتصادي</a:t>
            </a:r>
            <a:endParaRPr lang="en-US" sz="1600" dirty="0"/>
          </a:p>
          <a:p>
            <a:pPr algn="ctr"/>
            <a:r>
              <a:rPr lang="ar-SY" sz="1400" dirty="0"/>
              <a:t>حاجات نقل</a:t>
            </a:r>
          </a:p>
          <a:p>
            <a:pPr algn="ctr"/>
            <a:r>
              <a:rPr lang="ar-SY" sz="1400" dirty="0"/>
              <a:t>إمكانيات لتلبية الحاجات</a:t>
            </a: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7380312" y="1580019"/>
            <a:ext cx="1479108" cy="984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Y" sz="1600" dirty="0"/>
              <a:t>الوسط </a:t>
            </a:r>
            <a:r>
              <a:rPr lang="ar-SY" sz="1600" dirty="0" err="1"/>
              <a:t>الجفرافي</a:t>
            </a:r>
            <a:endParaRPr lang="en-US" sz="1600" dirty="0"/>
          </a:p>
          <a:p>
            <a:pPr algn="ctr"/>
            <a:r>
              <a:rPr lang="ar-SY" sz="1400" dirty="0"/>
              <a:t>تضاريس</a:t>
            </a:r>
          </a:p>
          <a:p>
            <a:pPr algn="ctr"/>
            <a:r>
              <a:rPr lang="ar-SY" sz="1400" dirty="0"/>
              <a:t>مسافات</a:t>
            </a:r>
          </a:p>
          <a:p>
            <a:pPr algn="ctr"/>
            <a:r>
              <a:rPr lang="ar-SY" sz="1400" dirty="0"/>
              <a:t>موانع وعقبات</a:t>
            </a:r>
          </a:p>
        </p:txBody>
      </p:sp>
      <p:sp>
        <p:nvSpPr>
          <p:cNvPr id="17" name="TextBox 16">
            <a:hlinkClick r:id="rId7" action="ppaction://hlinksldjump"/>
          </p:cNvPr>
          <p:cNvSpPr txBox="1"/>
          <p:nvPr/>
        </p:nvSpPr>
        <p:spPr>
          <a:xfrm>
            <a:off x="785786" y="3590512"/>
            <a:ext cx="178595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ar-SY" sz="1600" dirty="0"/>
              <a:t>مقدمي خدمات النقل</a:t>
            </a:r>
            <a:endParaRPr lang="en-US" sz="1600" dirty="0"/>
          </a:p>
        </p:txBody>
      </p:sp>
      <p:sp>
        <p:nvSpPr>
          <p:cNvPr id="18" name="TextBox 17">
            <a:hlinkClick r:id="rId8" action="ppaction://hlinksldjump"/>
          </p:cNvPr>
          <p:cNvSpPr txBox="1"/>
          <p:nvPr/>
        </p:nvSpPr>
        <p:spPr>
          <a:xfrm>
            <a:off x="3714744" y="3590512"/>
            <a:ext cx="178595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ar-SY" sz="1600" dirty="0"/>
              <a:t>سلطات </a:t>
            </a:r>
            <a:r>
              <a:rPr lang="ar-SY" sz="1600" dirty="0" err="1"/>
              <a:t>االمراقبة</a:t>
            </a:r>
            <a:r>
              <a:rPr lang="ar-SY" sz="1600" dirty="0"/>
              <a:t> والتحكم</a:t>
            </a:r>
          </a:p>
        </p:txBody>
      </p:sp>
      <p:sp>
        <p:nvSpPr>
          <p:cNvPr id="19" name="TextBox 18">
            <a:hlinkClick r:id="rId9" action="ppaction://hlinksldjump"/>
          </p:cNvPr>
          <p:cNvSpPr txBox="1"/>
          <p:nvPr/>
        </p:nvSpPr>
        <p:spPr>
          <a:xfrm>
            <a:off x="6429388" y="3590512"/>
            <a:ext cx="178595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ar-SY" sz="1600" dirty="0"/>
              <a:t>مستعملي وسائط النقل</a:t>
            </a:r>
            <a:endParaRPr lang="en-US" sz="1600" dirty="0"/>
          </a:p>
        </p:txBody>
      </p:sp>
      <p:sp>
        <p:nvSpPr>
          <p:cNvPr id="20" name="TextBox 19">
            <a:hlinkClick r:id="rId10" action="ppaction://hlinksldjump"/>
          </p:cNvPr>
          <p:cNvSpPr txBox="1"/>
          <p:nvPr/>
        </p:nvSpPr>
        <p:spPr>
          <a:xfrm>
            <a:off x="323528" y="4869160"/>
            <a:ext cx="171451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ar-SY" sz="1600" dirty="0"/>
              <a:t>النتائج السلبية </a:t>
            </a:r>
            <a:endParaRPr lang="en-US" sz="1600" dirty="0"/>
          </a:p>
          <a:p>
            <a:pPr algn="ctr" rtl="0"/>
            <a:r>
              <a:rPr lang="ar-SY" sz="1600" dirty="0"/>
              <a:t>ضجيج</a:t>
            </a:r>
          </a:p>
          <a:p>
            <a:pPr algn="ctr" rtl="0"/>
            <a:r>
              <a:rPr lang="ar-SY" sz="1600" dirty="0"/>
              <a:t>تلوث</a:t>
            </a:r>
          </a:p>
          <a:p>
            <a:pPr algn="ctr" rtl="0"/>
            <a:r>
              <a:rPr lang="ar-SY" sz="1600" dirty="0"/>
              <a:t>تشوه بصري</a:t>
            </a:r>
          </a:p>
          <a:p>
            <a:pPr algn="ctr" rtl="0"/>
            <a:r>
              <a:rPr lang="ar-SY" sz="1600" b="1" dirty="0">
                <a:solidFill>
                  <a:srgbClr val="FF0000"/>
                </a:solidFill>
              </a:rPr>
              <a:t>حوادث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hlinkClick r:id="rId11" action="ppaction://hlinksldjump"/>
          </p:cNvPr>
          <p:cNvSpPr txBox="1"/>
          <p:nvPr/>
        </p:nvSpPr>
        <p:spPr>
          <a:xfrm>
            <a:off x="2285984" y="5118283"/>
            <a:ext cx="192882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ar-SY" sz="1600" dirty="0"/>
              <a:t>الإنتاج الاقتصادي</a:t>
            </a:r>
            <a:endParaRPr lang="en-US" sz="1600" dirty="0"/>
          </a:p>
          <a:p>
            <a:pPr algn="ctr" rtl="0"/>
            <a:r>
              <a:rPr lang="ar-SY" sz="1600" dirty="0"/>
              <a:t>داخل النظام</a:t>
            </a:r>
          </a:p>
          <a:p>
            <a:pPr algn="ctr" rtl="0"/>
            <a:r>
              <a:rPr lang="ar-SY" sz="1600" dirty="0"/>
              <a:t>خارج النظام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5098333"/>
            <a:ext cx="200026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ar-SY" sz="1600" dirty="0"/>
              <a:t>المردود التقني</a:t>
            </a:r>
          </a:p>
          <a:p>
            <a:pPr algn="ctr" rtl="0"/>
            <a:r>
              <a:rPr lang="ar-SY" sz="1600" dirty="0" err="1"/>
              <a:t>طن.</a:t>
            </a:r>
            <a:r>
              <a:rPr lang="ar-SY" sz="1600" dirty="0"/>
              <a:t> كم</a:t>
            </a:r>
          </a:p>
          <a:p>
            <a:pPr algn="ctr" rtl="0"/>
            <a:r>
              <a:rPr lang="ar-SY" sz="1600" dirty="0"/>
              <a:t>راكب.كم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786578" y="5220489"/>
            <a:ext cx="200026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ar-SY" sz="1600" dirty="0"/>
              <a:t>ربط الأماكن</a:t>
            </a:r>
          </a:p>
          <a:p>
            <a:pPr algn="ctr" rtl="0"/>
            <a:r>
              <a:rPr lang="ar-SY" sz="1600" dirty="0"/>
              <a:t> </a:t>
            </a:r>
            <a:r>
              <a:rPr lang="ar-SY" sz="1600" dirty="0" err="1"/>
              <a:t>ببعضها</a:t>
            </a:r>
            <a:r>
              <a:rPr lang="ar-SY" sz="1600" dirty="0"/>
              <a:t> البعض</a:t>
            </a:r>
            <a:endParaRPr lang="en-US" sz="1600" dirty="0" err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15008" y="1785926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7" idx="3"/>
            <a:endCxn id="18" idx="1"/>
          </p:cNvCxnSpPr>
          <p:nvPr/>
        </p:nvCxnSpPr>
        <p:spPr>
          <a:xfrm>
            <a:off x="2571736" y="3759789"/>
            <a:ext cx="1143008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8" idx="3"/>
            <a:endCxn id="19" idx="1"/>
          </p:cNvCxnSpPr>
          <p:nvPr/>
        </p:nvCxnSpPr>
        <p:spPr>
          <a:xfrm>
            <a:off x="5500694" y="3759789"/>
            <a:ext cx="928694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hape 72"/>
          <p:cNvCxnSpPr/>
          <p:nvPr/>
        </p:nvCxnSpPr>
        <p:spPr>
          <a:xfrm flipV="1">
            <a:off x="8856692" y="2035959"/>
            <a:ext cx="1588" cy="3500462"/>
          </a:xfrm>
          <a:prstGeom prst="bentConnector3">
            <a:avLst>
              <a:gd name="adj1" fmla="val 14395466"/>
            </a:avLst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9" idx="2"/>
            <a:endCxn id="10" idx="0"/>
          </p:cNvCxnSpPr>
          <p:nvPr/>
        </p:nvCxnSpPr>
        <p:spPr>
          <a:xfrm rot="5400000">
            <a:off x="4321967" y="3071810"/>
            <a:ext cx="571504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0" idx="2"/>
            <a:endCxn id="11" idx="0"/>
          </p:cNvCxnSpPr>
          <p:nvPr/>
        </p:nvCxnSpPr>
        <p:spPr>
          <a:xfrm rot="5400000">
            <a:off x="4321967" y="4500570"/>
            <a:ext cx="571504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071670" y="5445224"/>
            <a:ext cx="214314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286248" y="5515644"/>
            <a:ext cx="214314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2264" y="5500702"/>
            <a:ext cx="214314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419872" y="2059260"/>
            <a:ext cx="214314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437806" y="2059260"/>
            <a:ext cx="214314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165998" y="2071678"/>
            <a:ext cx="214314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948264" y="1259468"/>
            <a:ext cx="19288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b="1" dirty="0">
                <a:solidFill>
                  <a:srgbClr val="FFFF00"/>
                </a:solidFill>
              </a:rPr>
              <a:t>البيئة المباشرة للنظام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3528" y="6488668"/>
            <a:ext cx="4012060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ar-SY" sz="1400" dirty="0" err="1"/>
              <a:t>*</a:t>
            </a:r>
            <a:r>
              <a:rPr lang="ar-SY" sz="1400" dirty="0"/>
              <a:t> </a:t>
            </a:r>
            <a:r>
              <a:rPr lang="en-US" sz="1400" dirty="0"/>
              <a:t>S. </a:t>
            </a:r>
            <a:r>
              <a:rPr lang="en-US" sz="1400" dirty="0" err="1"/>
              <a:t>Reichman</a:t>
            </a:r>
            <a:r>
              <a:rPr lang="en-US" sz="1400" dirty="0"/>
              <a:t>-  Les </a:t>
            </a:r>
            <a:r>
              <a:rPr lang="en-US" sz="1400" dirty="0" err="1"/>
              <a:t>Tr</a:t>
            </a:r>
            <a:r>
              <a:rPr lang="fr-FR" sz="1400" dirty="0" err="1"/>
              <a:t>ansports</a:t>
            </a:r>
            <a:r>
              <a:rPr lang="fr-FR" sz="1400" dirty="0"/>
              <a:t>: Servitude ou Liberté</a:t>
            </a:r>
            <a:endParaRPr lang="ar-SY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7020272" y="3284984"/>
            <a:ext cx="19288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b="1" dirty="0">
                <a:solidFill>
                  <a:srgbClr val="FFFF00"/>
                </a:solidFill>
              </a:rPr>
              <a:t>النظام بحد ذاته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24128" y="4787860"/>
            <a:ext cx="31529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b="1" dirty="0">
                <a:solidFill>
                  <a:srgbClr val="FFFF00"/>
                </a:solidFill>
              </a:rPr>
              <a:t>نتائج عمل </a:t>
            </a:r>
            <a:r>
              <a:rPr lang="ar-SY" b="1" dirty="0" err="1">
                <a:solidFill>
                  <a:srgbClr val="FFFF00"/>
                </a:solidFill>
              </a:rPr>
              <a:t>النظام </a:t>
            </a:r>
            <a:r>
              <a:rPr lang="ar-SY" b="1" dirty="0">
                <a:solidFill>
                  <a:srgbClr val="FFFF00"/>
                </a:solidFill>
              </a:rPr>
              <a:t>(</a:t>
            </a:r>
            <a:r>
              <a:rPr lang="ar-SY" b="1" dirty="0" err="1">
                <a:solidFill>
                  <a:srgbClr val="FFFF00"/>
                </a:solidFill>
              </a:rPr>
              <a:t>مفرزات</a:t>
            </a:r>
            <a:r>
              <a:rPr lang="ar-SY" b="1" dirty="0">
                <a:solidFill>
                  <a:srgbClr val="FFFF00"/>
                </a:solidFill>
              </a:rPr>
              <a:t> النظام</a:t>
            </a:r>
            <a:r>
              <a:rPr lang="ar-SY" b="1" dirty="0" err="1">
                <a:solidFill>
                  <a:srgbClr val="FFFF00"/>
                </a:solidFill>
              </a:rPr>
              <a:t>)</a:t>
            </a:r>
            <a:endParaRPr lang="ar-SY" b="1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552" y="1692677"/>
            <a:ext cx="1080120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ar-SY" sz="1600" dirty="0"/>
              <a:t>التوجهات</a:t>
            </a:r>
          </a:p>
          <a:p>
            <a:pPr algn="ctr" rtl="0"/>
            <a:r>
              <a:rPr lang="ar-SY" sz="1600" dirty="0"/>
              <a:t>السياسية</a:t>
            </a:r>
            <a:endParaRPr lang="en-US" sz="1400" dirty="0"/>
          </a:p>
          <a:p>
            <a:pPr algn="ctr" rtl="0"/>
            <a:endParaRPr lang="en-US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619672" y="2059260"/>
            <a:ext cx="214314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358346" cy="725470"/>
          </a:xfrm>
        </p:spPr>
        <p:txBody>
          <a:bodyPr>
            <a:noAutofit/>
          </a:bodyPr>
          <a:lstStyle/>
          <a:p>
            <a:pPr rtl="0"/>
            <a:r>
              <a:rPr lang="en-US" sz="2800" b="1" dirty="0">
                <a:solidFill>
                  <a:srgbClr val="00B050"/>
                </a:solidFill>
              </a:rPr>
              <a:t>Schematic Presentation of the Transportation System</a:t>
            </a:r>
            <a:endParaRPr lang="ar-SY" sz="2800" b="1" dirty="0">
              <a:solidFill>
                <a:srgbClr val="00B0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Rectangle 8"/>
          <p:cNvSpPr/>
          <p:nvPr/>
        </p:nvSpPr>
        <p:spPr>
          <a:xfrm>
            <a:off x="285720" y="1285860"/>
            <a:ext cx="8643998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" name="Rectangle 9"/>
          <p:cNvSpPr/>
          <p:nvPr/>
        </p:nvSpPr>
        <p:spPr>
          <a:xfrm>
            <a:off x="285720" y="3357562"/>
            <a:ext cx="864399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" name="Rectangle 10"/>
          <p:cNvSpPr/>
          <p:nvPr/>
        </p:nvSpPr>
        <p:spPr>
          <a:xfrm>
            <a:off x="285720" y="4786322"/>
            <a:ext cx="8643998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" name="TextBox 12"/>
          <p:cNvSpPr txBox="1"/>
          <p:nvPr/>
        </p:nvSpPr>
        <p:spPr>
          <a:xfrm>
            <a:off x="395536" y="1661899"/>
            <a:ext cx="136815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/>
              <a:t>Natural Geography</a:t>
            </a:r>
          </a:p>
          <a:p>
            <a:pPr algn="ctr" rtl="0"/>
            <a:r>
              <a:rPr lang="en-US" sz="1200" dirty="0"/>
              <a:t>Topography</a:t>
            </a:r>
          </a:p>
          <a:p>
            <a:pPr algn="ctr" rtl="0"/>
            <a:r>
              <a:rPr lang="en-US" sz="1200" dirty="0"/>
              <a:t>Distances</a:t>
            </a:r>
          </a:p>
          <a:p>
            <a:pPr algn="ctr" rtl="0"/>
            <a:r>
              <a:rPr lang="en-US" sz="1200" dirty="0"/>
              <a:t>Obstacles</a:t>
            </a:r>
            <a:endParaRPr lang="ar-SY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051720" y="1700808"/>
            <a:ext cx="12961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 anchor="ctr">
            <a:spAutoFit/>
          </a:bodyPr>
          <a:lstStyle/>
          <a:p>
            <a:pPr algn="ctr" rtl="0"/>
            <a:r>
              <a:rPr lang="en-US" sz="1200" dirty="0"/>
              <a:t>Social- Economics</a:t>
            </a:r>
          </a:p>
          <a:p>
            <a:pPr algn="ctr" rtl="0"/>
            <a:r>
              <a:rPr lang="en-US" sz="1200" dirty="0"/>
              <a:t>Needs</a:t>
            </a:r>
          </a:p>
          <a:p>
            <a:pPr algn="ctr" rtl="0"/>
            <a:r>
              <a:rPr lang="en-US" sz="1200" dirty="0"/>
              <a:t>Potentials</a:t>
            </a:r>
            <a:endParaRPr lang="ar-SY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563888" y="1648556"/>
            <a:ext cx="158417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 anchor="ctr">
            <a:spAutoFit/>
          </a:bodyPr>
          <a:lstStyle/>
          <a:p>
            <a:pPr algn="ctr" rtl="0"/>
            <a:r>
              <a:rPr lang="en-US" sz="1200" dirty="0"/>
              <a:t>Legal &amp; Administrative</a:t>
            </a:r>
          </a:p>
          <a:p>
            <a:pPr algn="ctr" rtl="0"/>
            <a:r>
              <a:rPr lang="en-US" sz="1200" dirty="0"/>
              <a:t>Obstacles</a:t>
            </a:r>
          </a:p>
          <a:p>
            <a:pPr algn="ctr" rtl="0"/>
            <a:r>
              <a:rPr lang="en-US" sz="1200" dirty="0"/>
              <a:t>Motivations</a:t>
            </a:r>
          </a:p>
          <a:p>
            <a:pPr algn="ctr" rtl="0"/>
            <a:r>
              <a:rPr lang="en-US" sz="1200" dirty="0"/>
              <a:t>Degree of Control</a:t>
            </a:r>
            <a:endParaRPr lang="ar-SY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580112" y="1774557"/>
            <a:ext cx="17281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/>
              <a:t>Technology</a:t>
            </a:r>
          </a:p>
          <a:p>
            <a:pPr algn="ctr" rtl="0"/>
            <a:r>
              <a:rPr lang="en-US" sz="1200" dirty="0"/>
              <a:t>Level of Technological development</a:t>
            </a:r>
            <a:endParaRPr lang="ar-SY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85786" y="3590512"/>
            <a:ext cx="178595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Users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14744" y="3590512"/>
            <a:ext cx="178595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Control Authorities</a:t>
            </a:r>
            <a:endParaRPr lang="ar-SY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429388" y="3590512"/>
            <a:ext cx="178595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Service Providers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7158" y="5143512"/>
            <a:ext cx="17145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Accessibility</a:t>
            </a:r>
          </a:p>
          <a:p>
            <a:pPr algn="ctr" rtl="0"/>
            <a:r>
              <a:rPr lang="en-US" sz="1600" dirty="0"/>
              <a:t>Connecting Places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5984" y="5000636"/>
            <a:ext cx="192882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Technical Production</a:t>
            </a:r>
          </a:p>
          <a:p>
            <a:pPr algn="ctr" rtl="0"/>
            <a:r>
              <a:rPr lang="en-US" sz="1600" dirty="0"/>
              <a:t>Ton. Km</a:t>
            </a:r>
          </a:p>
          <a:p>
            <a:pPr algn="ctr" rtl="0"/>
            <a:r>
              <a:rPr lang="en-US" sz="1600" dirty="0"/>
              <a:t>Pass. Km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0" y="5098333"/>
            <a:ext cx="200026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Economic Production</a:t>
            </a:r>
          </a:p>
          <a:p>
            <a:pPr algn="ctr" rtl="0"/>
            <a:r>
              <a:rPr lang="en-US" sz="1600" dirty="0"/>
              <a:t>In side </a:t>
            </a:r>
            <a:r>
              <a:rPr lang="en-US" sz="1600" dirty="0" err="1"/>
              <a:t>Transp.Sector</a:t>
            </a:r>
            <a:endParaRPr lang="en-US" sz="1600" dirty="0"/>
          </a:p>
          <a:p>
            <a:pPr algn="ctr" rtl="0"/>
            <a:r>
              <a:rPr lang="en-US" sz="1600" dirty="0"/>
              <a:t>Other Sectors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6578" y="4994988"/>
            <a:ext cx="200026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Nuisances</a:t>
            </a:r>
          </a:p>
          <a:p>
            <a:pPr algn="ctr" rtl="0"/>
            <a:r>
              <a:rPr lang="en-US" sz="1600" dirty="0">
                <a:solidFill>
                  <a:srgbClr val="FF0000"/>
                </a:solidFill>
              </a:rPr>
              <a:t>Accidents</a:t>
            </a:r>
            <a:r>
              <a:rPr lang="en-US" sz="1600" dirty="0"/>
              <a:t>, Pollution, Noise, Visual distortion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15008" y="1785926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7" idx="3"/>
            <a:endCxn id="18" idx="1"/>
          </p:cNvCxnSpPr>
          <p:nvPr/>
        </p:nvCxnSpPr>
        <p:spPr>
          <a:xfrm>
            <a:off x="2571736" y="3759789"/>
            <a:ext cx="114300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8" idx="3"/>
            <a:endCxn id="19" idx="1"/>
          </p:cNvCxnSpPr>
          <p:nvPr/>
        </p:nvCxnSpPr>
        <p:spPr>
          <a:xfrm>
            <a:off x="5500694" y="3759789"/>
            <a:ext cx="92869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hape 72"/>
          <p:cNvCxnSpPr/>
          <p:nvPr/>
        </p:nvCxnSpPr>
        <p:spPr>
          <a:xfrm flipV="1">
            <a:off x="8856692" y="2035959"/>
            <a:ext cx="1588" cy="3500462"/>
          </a:xfrm>
          <a:prstGeom prst="bentConnector3">
            <a:avLst>
              <a:gd name="adj1" fmla="val 14395466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9" idx="2"/>
            <a:endCxn id="10" idx="0"/>
          </p:cNvCxnSpPr>
          <p:nvPr/>
        </p:nvCxnSpPr>
        <p:spPr>
          <a:xfrm rot="5400000">
            <a:off x="4321967" y="3071810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0" idx="2"/>
            <a:endCxn id="11" idx="0"/>
          </p:cNvCxnSpPr>
          <p:nvPr/>
        </p:nvCxnSpPr>
        <p:spPr>
          <a:xfrm rot="5400000">
            <a:off x="4321967" y="4500570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071670" y="535782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286248" y="5429264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2264" y="5500702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763688" y="2059260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349574" y="2059260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221782" y="2071678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57158" y="1214422"/>
            <a:ext cx="19288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FFFF00"/>
                </a:solidFill>
              </a:rPr>
              <a:t>Environment</a:t>
            </a:r>
            <a:endParaRPr lang="ar-SY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520" y="3275692"/>
            <a:ext cx="19288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FFFF00"/>
                </a:solidFill>
              </a:rPr>
              <a:t>System</a:t>
            </a:r>
            <a:endParaRPr lang="ar-SY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5720" y="4725144"/>
            <a:ext cx="19288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FFFF00"/>
                </a:solidFill>
              </a:rPr>
              <a:t>Outputs</a:t>
            </a:r>
            <a:endParaRPr lang="ar-SY" b="1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68344" y="1916832"/>
            <a:ext cx="10081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/>
              <a:t>Political </a:t>
            </a:r>
          </a:p>
          <a:p>
            <a:pPr algn="ctr" rtl="0"/>
            <a:r>
              <a:rPr lang="en-US" sz="1200" dirty="0"/>
              <a:t>Tendency</a:t>
            </a:r>
            <a:endParaRPr lang="ar-SY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382022" y="213285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 txBox="1">
            <a:spLocks/>
          </p:cNvSpPr>
          <p:nvPr/>
        </p:nvSpPr>
        <p:spPr bwMode="auto">
          <a:xfrm>
            <a:off x="0" y="2791196"/>
            <a:ext cx="9144000" cy="106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71550" lvl="1" indent="-514350"/>
            <a:r>
              <a:rPr lang="ar-SY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3- </a:t>
            </a:r>
            <a:r>
              <a:rPr lang="ar-SY" sz="4800" b="1" dirty="0">
                <a:solidFill>
                  <a:srgbClr val="00B0F0"/>
                </a:solidFill>
              </a:rPr>
              <a:t>مزايا اعتماد </a:t>
            </a:r>
            <a:r>
              <a:rPr lang="ar-LB" sz="4800" b="1" dirty="0">
                <a:solidFill>
                  <a:srgbClr val="00B0F0"/>
                </a:solidFill>
              </a:rPr>
              <a:t>منهج النظم لتحليل مسائل النقل والمواصلات</a:t>
            </a:r>
            <a:endParaRPr lang="ar-SY" sz="4800" b="1" dirty="0">
              <a:solidFill>
                <a:srgbClr val="00B0F0"/>
              </a:solidFill>
            </a:endParaRPr>
          </a:p>
          <a:p>
            <a:pPr marL="971550" lvl="1" indent="-514350"/>
            <a:endParaRPr lang="ar-SY" sz="4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r>
              <a:rPr lang="ar-SY" dirty="0"/>
              <a:t>إظهار العلاقات المتبادلة بين عناصر النظام.</a:t>
            </a:r>
            <a:endParaRPr lang="en-US" dirty="0"/>
          </a:p>
          <a:p>
            <a:r>
              <a:rPr lang="en-US" dirty="0"/>
              <a:t> </a:t>
            </a:r>
            <a:r>
              <a:rPr lang="ar-SY" dirty="0"/>
              <a:t>استبصار تباين فترات ظهور التأثيرات</a:t>
            </a:r>
            <a:r>
              <a:rPr lang="ar-LB" dirty="0"/>
              <a:t>:</a:t>
            </a:r>
            <a:endParaRPr lang="ar-LB" dirty="0">
              <a:solidFill>
                <a:srgbClr val="00B0F0"/>
              </a:solidFill>
            </a:endParaRPr>
          </a:p>
          <a:p>
            <a:pPr lvl="1"/>
            <a:r>
              <a:rPr lang="ar-SY" dirty="0">
                <a:solidFill>
                  <a:srgbClr val="00B0F0"/>
                </a:solidFill>
              </a:rPr>
              <a:t> تأثيرات النقل على البيئة بطيئة وغير مباشرة</a:t>
            </a:r>
            <a:endParaRPr lang="ar-LB" dirty="0">
              <a:solidFill>
                <a:srgbClr val="00B0F0"/>
              </a:solidFill>
            </a:endParaRPr>
          </a:p>
          <a:p>
            <a:pPr lvl="1"/>
            <a:r>
              <a:rPr lang="ar-LB" dirty="0">
                <a:solidFill>
                  <a:srgbClr val="00B0F0"/>
                </a:solidFill>
              </a:rPr>
              <a:t>للتغيرات التكنولوجية</a:t>
            </a:r>
            <a:r>
              <a:rPr lang="ar-SY" dirty="0">
                <a:solidFill>
                  <a:srgbClr val="00B0F0"/>
                </a:solidFill>
              </a:rPr>
              <a:t> تأثير سريع ومباشر على نظام النقل</a:t>
            </a:r>
            <a:endParaRPr lang="ar-LB" dirty="0">
              <a:solidFill>
                <a:srgbClr val="00B0F0"/>
              </a:solidFill>
            </a:endParaRPr>
          </a:p>
          <a:p>
            <a:r>
              <a:rPr lang="ar-SY" dirty="0"/>
              <a:t>امتلاك رؤية كلانية (ماكروسكوبية) للسياق العام لعمل النظام ووظيفته ضمن البيئة الاقتصادية والاجتماعية </a:t>
            </a:r>
            <a:r>
              <a:rPr lang="ar-SY" dirty="0">
                <a:solidFill>
                  <a:srgbClr val="00B0F0"/>
                </a:solidFill>
              </a:rPr>
              <a:t>(ارتباط الكل بالكل)</a:t>
            </a:r>
          </a:p>
          <a:p>
            <a:r>
              <a:rPr lang="ar-SY" dirty="0"/>
              <a:t>إدراك أهمية التكامل بين أنماط النقل المختلفة:</a:t>
            </a:r>
            <a:r>
              <a:rPr lang="ar-LB" dirty="0"/>
              <a:t> تابع الشريحة</a:t>
            </a:r>
            <a:endParaRPr lang="ar-SY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54B886-3B6D-4684-BCA5-C88D28F55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LB" sz="32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العلاقات بين عناصر النظام وبين النظام والبيئة </a:t>
            </a:r>
            <a:endParaRPr lang="en-US" sz="3200" b="1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Placeholder 5"/>
          <p:cNvSpPr txBox="1">
            <a:spLocks/>
          </p:cNvSpPr>
          <p:nvPr/>
        </p:nvSpPr>
        <p:spPr bwMode="auto">
          <a:xfrm>
            <a:off x="1828800" y="228600"/>
            <a:ext cx="7099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r" rtl="1" eaLnBrk="0" hangingPunct="0">
              <a:spcBef>
                <a:spcPct val="20000"/>
              </a:spcBef>
              <a:buFont typeface="Arial" charset="0"/>
              <a:buNone/>
            </a:pPr>
            <a:r>
              <a:rPr lang="ar-SY" sz="3200" b="1" dirty="0">
                <a:solidFill>
                  <a:srgbClr val="00B0F0"/>
                </a:solidFill>
              </a:rPr>
              <a:t>الميزات التفضيلية النسبية لأنماط النقل</a:t>
            </a:r>
          </a:p>
          <a:p>
            <a:pPr marL="342900" indent="-342900" algn="r" rtl="1" eaLnBrk="0" hangingPunct="0">
              <a:spcBef>
                <a:spcPct val="20000"/>
              </a:spcBef>
              <a:buFont typeface="Arial" charset="0"/>
              <a:buNone/>
            </a:pPr>
            <a:r>
              <a:rPr lang="ar-SY" sz="3200" b="1" dirty="0">
                <a:solidFill>
                  <a:srgbClr val="00B0F0"/>
                </a:solidFill>
                <a:cs typeface="Arial" charset="0"/>
              </a:rPr>
              <a:t>تأثير المسافة</a:t>
            </a:r>
            <a:endParaRPr lang="en-US" sz="3200" dirty="0">
              <a:solidFill>
                <a:srgbClr val="00B0F0"/>
              </a:solidFill>
              <a:cs typeface="Arial" charset="0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1219200" y="2743200"/>
            <a:ext cx="6248400" cy="2290465"/>
            <a:chOff x="1219200" y="2743200"/>
            <a:chExt cx="6248400" cy="2290465"/>
          </a:xfrm>
        </p:grpSpPr>
        <p:sp>
          <p:nvSpPr>
            <p:cNvPr id="7" name="TextBox 6"/>
            <p:cNvSpPr txBox="1"/>
            <p:nvPr/>
          </p:nvSpPr>
          <p:spPr>
            <a:xfrm>
              <a:off x="1219200" y="2743200"/>
              <a:ext cx="83820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Y" sz="2400" b="1" dirty="0">
                  <a:solidFill>
                    <a:schemeClr val="bg1"/>
                  </a:solidFill>
                </a:rPr>
                <a:t>الطرق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67000" y="4572000"/>
              <a:ext cx="838200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Y" sz="2400" b="1" dirty="0">
                  <a:solidFill>
                    <a:schemeClr val="bg1"/>
                  </a:solidFill>
                </a:rPr>
                <a:t>السكك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67400" y="4343400"/>
              <a:ext cx="1600200" cy="46166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Y" sz="2400" b="1" dirty="0">
                  <a:solidFill>
                    <a:schemeClr val="bg1"/>
                  </a:solidFill>
                </a:rPr>
                <a:t>النقل البحري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838200" y="2133600"/>
            <a:ext cx="0" cy="3733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38200" y="5867400"/>
            <a:ext cx="7772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-712817" y="4065618"/>
            <a:ext cx="240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Transport Cost per 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24600" y="5943600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Distance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838200" y="2438400"/>
            <a:ext cx="3962400" cy="304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378424" y="2825087"/>
            <a:ext cx="5431809" cy="189703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124200" y="2971800"/>
            <a:ext cx="5029200" cy="9906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9"/>
          <p:cNvGrpSpPr/>
          <p:nvPr/>
        </p:nvGrpSpPr>
        <p:grpSpPr>
          <a:xfrm>
            <a:off x="1752600" y="2362200"/>
            <a:ext cx="2376985" cy="3505200"/>
            <a:chOff x="1752600" y="2362200"/>
            <a:chExt cx="2376985" cy="3505200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209800" y="2362200"/>
              <a:ext cx="0" cy="35052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038600" y="2362200"/>
              <a:ext cx="0" cy="35052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133600" y="4343400"/>
              <a:ext cx="152400" cy="152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977185" y="3690582"/>
              <a:ext cx="152400" cy="152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5486400"/>
              <a:ext cx="444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D1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81400" y="5486400"/>
              <a:ext cx="444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D2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547664" y="5867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500 Km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76464" y="5867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1500 Km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24400" y="20574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81800" y="24384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53400" y="259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38200" y="6324600"/>
            <a:ext cx="74676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http://people.hofstra.edu/geotrans/eng/ch3en/conc3en/transcost.html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 txBox="1">
            <a:spLocks/>
          </p:cNvSpPr>
          <p:nvPr/>
        </p:nvSpPr>
        <p:spPr bwMode="auto">
          <a:xfrm>
            <a:off x="0" y="2791196"/>
            <a:ext cx="9144000" cy="106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ar-SY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1- تصنيفات قطاع النقل وتشابك علاقاته</a:t>
            </a:r>
            <a:endParaRPr lang="en-US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>
                <a:solidFill>
                  <a:srgbClr val="00B0F0"/>
                </a:solidFill>
              </a:rPr>
              <a:t>مزايا اعتماد تمثيل رايشمان لنظام النقل- تابع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1"/>
            <a:ext cx="8579296" cy="2260848"/>
          </a:xfrm>
        </p:spPr>
        <p:txBody>
          <a:bodyPr>
            <a:normAutofit/>
          </a:bodyPr>
          <a:lstStyle/>
          <a:p>
            <a:r>
              <a:rPr lang="ar-SY" dirty="0"/>
              <a:t>التمكن من رؤية النتائج غير المباشرة وبعيدة المدى لنتائج عمل النظام على البيئة.</a:t>
            </a:r>
          </a:p>
          <a:p>
            <a:r>
              <a:rPr lang="ar-SY" dirty="0"/>
              <a:t>أداة مناسبة للتنبؤ بمستقبل النظام (فرضيات النمو ومنعكساتها).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 txBox="1">
            <a:spLocks/>
          </p:cNvSpPr>
          <p:nvPr/>
        </p:nvSpPr>
        <p:spPr bwMode="auto">
          <a:xfrm>
            <a:off x="0" y="2791196"/>
            <a:ext cx="9144000" cy="106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71550" lvl="1" indent="-514350"/>
            <a:r>
              <a:rPr lang="ar-SY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4- </a:t>
            </a:r>
            <a:r>
              <a:rPr lang="ar-SY" sz="4800" b="1" dirty="0">
                <a:solidFill>
                  <a:srgbClr val="00B0F0"/>
                </a:solidFill>
              </a:rPr>
              <a:t>طبيعة التطور الزماني لنظام النقل.</a:t>
            </a:r>
          </a:p>
          <a:p>
            <a:pPr marL="971550" lvl="1" indent="-514350"/>
            <a:endParaRPr lang="ar-SY" sz="4800" b="1" dirty="0">
              <a:solidFill>
                <a:srgbClr val="00B0F0"/>
              </a:solidFill>
            </a:endParaRPr>
          </a:p>
          <a:p>
            <a:pPr marL="971550" lvl="1" indent="-514350"/>
            <a:endParaRPr lang="ar-SY" sz="4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ar-SY" b="1" dirty="0">
                <a:solidFill>
                  <a:srgbClr val="00B0F0"/>
                </a:solidFill>
              </a:rPr>
              <a:t>أشكال</a:t>
            </a:r>
            <a:r>
              <a:rPr lang="ar-SY" dirty="0"/>
              <a:t> </a:t>
            </a:r>
            <a:r>
              <a:rPr lang="ar-SY" b="1" dirty="0">
                <a:solidFill>
                  <a:srgbClr val="00B0F0"/>
                </a:solidFill>
              </a:rPr>
              <a:t>نمو</a:t>
            </a:r>
            <a:r>
              <a:rPr lang="ar-SY" dirty="0"/>
              <a:t> </a:t>
            </a:r>
            <a:r>
              <a:rPr lang="ar-SY" b="1" dirty="0">
                <a:solidFill>
                  <a:srgbClr val="00B0F0"/>
                </a:solidFill>
              </a:rPr>
              <a:t>النظم</a:t>
            </a:r>
            <a:r>
              <a:rPr lang="ar-SY" dirty="0"/>
              <a:t> </a:t>
            </a:r>
            <a:r>
              <a:rPr lang="ar-SY" b="1" dirty="0">
                <a:solidFill>
                  <a:srgbClr val="00B0F0"/>
                </a:solidFill>
              </a:rPr>
              <a:t>زمنياً</a:t>
            </a:r>
            <a:r>
              <a:rPr lang="ar-SY" dirty="0"/>
              <a:t> </a:t>
            </a:r>
            <a:r>
              <a:rPr lang="ar-SY" b="1" dirty="0">
                <a:solidFill>
                  <a:srgbClr val="00B0F0"/>
                </a:solidFill>
              </a:rPr>
              <a:t>(أمثلة)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2584069" y="1440174"/>
            <a:ext cx="1143000" cy="1257300"/>
            <a:chOff x="1936304" y="2113384"/>
            <a:chExt cx="1143000" cy="1257300"/>
          </a:xfrm>
        </p:grpSpPr>
        <p:sp>
          <p:nvSpPr>
            <p:cNvPr id="27766" name="Line 118"/>
            <p:cNvSpPr>
              <a:spLocks noChangeShapeType="1"/>
            </p:cNvSpPr>
            <p:nvPr/>
          </p:nvSpPr>
          <p:spPr bwMode="auto">
            <a:xfrm flipV="1">
              <a:off x="2050604" y="2341984"/>
              <a:ext cx="801688" cy="4572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936304" y="2113384"/>
              <a:ext cx="1143000" cy="1257300"/>
              <a:chOff x="1936304" y="2113384"/>
              <a:chExt cx="1143000" cy="1257300"/>
            </a:xfrm>
          </p:grpSpPr>
          <p:grpSp>
            <p:nvGrpSpPr>
              <p:cNvPr id="27730" name="Group 82"/>
              <p:cNvGrpSpPr>
                <a:grpSpLocks/>
              </p:cNvGrpSpPr>
              <p:nvPr/>
            </p:nvGrpSpPr>
            <p:grpSpPr bwMode="auto">
              <a:xfrm>
                <a:off x="1936304" y="2113384"/>
                <a:ext cx="1143000" cy="800100"/>
                <a:chOff x="3041" y="10063"/>
                <a:chExt cx="1564" cy="1121"/>
              </a:xfrm>
              <a:noFill/>
            </p:grpSpPr>
            <p:sp>
              <p:nvSpPr>
                <p:cNvPr id="27731" name="Rectangle 83"/>
                <p:cNvSpPr>
                  <a:spLocks noChangeArrowheads="1"/>
                </p:cNvSpPr>
                <p:nvPr/>
              </p:nvSpPr>
              <p:spPr bwMode="auto">
                <a:xfrm>
                  <a:off x="3041" y="10223"/>
                  <a:ext cx="1408" cy="960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Y"/>
                </a:p>
              </p:txBody>
            </p:sp>
            <p:sp>
              <p:nvSpPr>
                <p:cNvPr id="27732" name="Line 84"/>
                <p:cNvSpPr>
                  <a:spLocks noChangeShapeType="1"/>
                </p:cNvSpPr>
                <p:nvPr/>
              </p:nvSpPr>
              <p:spPr bwMode="auto">
                <a:xfrm>
                  <a:off x="3041" y="10543"/>
                  <a:ext cx="1408" cy="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Y"/>
                </a:p>
              </p:txBody>
            </p:sp>
            <p:sp>
              <p:nvSpPr>
                <p:cNvPr id="27733" name="Line 85"/>
                <p:cNvSpPr>
                  <a:spLocks noChangeShapeType="1"/>
                </p:cNvSpPr>
                <p:nvPr/>
              </p:nvSpPr>
              <p:spPr bwMode="auto">
                <a:xfrm>
                  <a:off x="3041" y="10863"/>
                  <a:ext cx="1408" cy="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Y"/>
                </a:p>
              </p:txBody>
            </p:sp>
            <p:sp>
              <p:nvSpPr>
                <p:cNvPr id="27734" name="Line 86"/>
                <p:cNvSpPr>
                  <a:spLocks noChangeShapeType="1"/>
                </p:cNvSpPr>
                <p:nvPr/>
              </p:nvSpPr>
              <p:spPr bwMode="auto">
                <a:xfrm>
                  <a:off x="3510" y="10223"/>
                  <a:ext cx="1" cy="96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Y"/>
                </a:p>
              </p:txBody>
            </p:sp>
            <p:sp>
              <p:nvSpPr>
                <p:cNvPr id="27735" name="Line 87"/>
                <p:cNvSpPr>
                  <a:spLocks noChangeShapeType="1"/>
                </p:cNvSpPr>
                <p:nvPr/>
              </p:nvSpPr>
              <p:spPr bwMode="auto">
                <a:xfrm>
                  <a:off x="3979" y="10223"/>
                  <a:ext cx="2" cy="96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Y"/>
                </a:p>
              </p:txBody>
            </p:sp>
            <p:sp>
              <p:nvSpPr>
                <p:cNvPr id="27736" name="Line 88"/>
                <p:cNvSpPr>
                  <a:spLocks noChangeShapeType="1"/>
                </p:cNvSpPr>
                <p:nvPr/>
              </p:nvSpPr>
              <p:spPr bwMode="auto">
                <a:xfrm flipH="1" flipV="1">
                  <a:off x="3041" y="10063"/>
                  <a:ext cx="1" cy="16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Y"/>
                </a:p>
              </p:txBody>
            </p:sp>
            <p:sp>
              <p:nvSpPr>
                <p:cNvPr id="27737" name="Line 89"/>
                <p:cNvSpPr>
                  <a:spLocks noChangeShapeType="1"/>
                </p:cNvSpPr>
                <p:nvPr/>
              </p:nvSpPr>
              <p:spPr bwMode="auto">
                <a:xfrm>
                  <a:off x="4449" y="11183"/>
                  <a:ext cx="156" cy="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Y"/>
                </a:p>
              </p:txBody>
            </p:sp>
          </p:grpSp>
          <p:sp>
            <p:nvSpPr>
              <p:cNvPr id="27773" name="Rectangle 125"/>
              <p:cNvSpPr>
                <a:spLocks noChangeArrowheads="1"/>
              </p:cNvSpPr>
              <p:nvPr/>
            </p:nvSpPr>
            <p:spPr bwMode="auto">
              <a:xfrm>
                <a:off x="2164904" y="3027784"/>
                <a:ext cx="687388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Y" sz="1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Simplified Arabic" pitchFamily="2" charset="-78"/>
                  </a:rPr>
                  <a:t>نمو خطي</a:t>
                </a:r>
                <a:endParaRPr kumimoji="0" lang="ar-SY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2559057" y="2884552"/>
            <a:ext cx="1143000" cy="1257300"/>
            <a:chOff x="3536504" y="2113384"/>
            <a:chExt cx="1143000" cy="1257300"/>
          </a:xfrm>
        </p:grpSpPr>
        <p:sp>
          <p:nvSpPr>
            <p:cNvPr id="27738" name="Rectangle 90"/>
            <p:cNvSpPr>
              <a:spLocks noChangeArrowheads="1"/>
            </p:cNvSpPr>
            <p:nvPr/>
          </p:nvSpPr>
          <p:spPr bwMode="auto">
            <a:xfrm>
              <a:off x="3536504" y="2227684"/>
              <a:ext cx="10287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39" name="Line 91"/>
            <p:cNvSpPr>
              <a:spLocks noChangeShapeType="1"/>
            </p:cNvSpPr>
            <p:nvPr/>
          </p:nvSpPr>
          <p:spPr bwMode="auto">
            <a:xfrm>
              <a:off x="3536504" y="2456284"/>
              <a:ext cx="1028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40" name="Line 92"/>
            <p:cNvSpPr>
              <a:spLocks noChangeShapeType="1"/>
            </p:cNvSpPr>
            <p:nvPr/>
          </p:nvSpPr>
          <p:spPr bwMode="auto">
            <a:xfrm>
              <a:off x="3536504" y="2684884"/>
              <a:ext cx="1028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41" name="Line 93"/>
            <p:cNvSpPr>
              <a:spLocks noChangeShapeType="1"/>
            </p:cNvSpPr>
            <p:nvPr/>
          </p:nvSpPr>
          <p:spPr bwMode="auto">
            <a:xfrm>
              <a:off x="3879404" y="2227684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42" name="Line 94"/>
            <p:cNvSpPr>
              <a:spLocks noChangeShapeType="1"/>
            </p:cNvSpPr>
            <p:nvPr/>
          </p:nvSpPr>
          <p:spPr bwMode="auto">
            <a:xfrm>
              <a:off x="4222304" y="2227684"/>
              <a:ext cx="1588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43" name="Line 95"/>
            <p:cNvSpPr>
              <a:spLocks noChangeShapeType="1"/>
            </p:cNvSpPr>
            <p:nvPr/>
          </p:nvSpPr>
          <p:spPr bwMode="auto">
            <a:xfrm flipH="1" flipV="1">
              <a:off x="3536504" y="2113384"/>
              <a:ext cx="1588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44" name="Line 96"/>
            <p:cNvSpPr>
              <a:spLocks noChangeShapeType="1"/>
            </p:cNvSpPr>
            <p:nvPr/>
          </p:nvSpPr>
          <p:spPr bwMode="auto">
            <a:xfrm>
              <a:off x="4565204" y="2913484"/>
              <a:ext cx="114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67" name="Arc 119"/>
            <p:cNvSpPr>
              <a:spLocks/>
            </p:cNvSpPr>
            <p:nvPr/>
          </p:nvSpPr>
          <p:spPr bwMode="auto">
            <a:xfrm flipV="1">
              <a:off x="3536504" y="2341984"/>
              <a:ext cx="800100" cy="5715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74" name="Rectangle 126"/>
            <p:cNvSpPr>
              <a:spLocks noChangeArrowheads="1"/>
            </p:cNvSpPr>
            <p:nvPr/>
          </p:nvSpPr>
          <p:spPr bwMode="auto">
            <a:xfrm>
              <a:off x="3650804" y="3027784"/>
              <a:ext cx="801688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Y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Simplified Arabic" pitchFamily="2" charset="-78"/>
                </a:rPr>
                <a:t>نمو متسارع</a:t>
              </a:r>
              <a:endParaRPr kumimoji="0" lang="ar-SY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87377" y="2864669"/>
            <a:ext cx="1143000" cy="1257300"/>
            <a:chOff x="450404" y="3599284"/>
            <a:chExt cx="1143000" cy="1257300"/>
          </a:xfrm>
        </p:grpSpPr>
        <p:sp>
          <p:nvSpPr>
            <p:cNvPr id="27745" name="Rectangle 97"/>
            <p:cNvSpPr>
              <a:spLocks noChangeArrowheads="1"/>
            </p:cNvSpPr>
            <p:nvPr/>
          </p:nvSpPr>
          <p:spPr bwMode="auto">
            <a:xfrm>
              <a:off x="450404" y="3713584"/>
              <a:ext cx="10287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46" name="Line 98"/>
            <p:cNvSpPr>
              <a:spLocks noChangeShapeType="1"/>
            </p:cNvSpPr>
            <p:nvPr/>
          </p:nvSpPr>
          <p:spPr bwMode="auto">
            <a:xfrm>
              <a:off x="450404" y="3942184"/>
              <a:ext cx="1028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47" name="Line 99"/>
            <p:cNvSpPr>
              <a:spLocks noChangeShapeType="1"/>
            </p:cNvSpPr>
            <p:nvPr/>
          </p:nvSpPr>
          <p:spPr bwMode="auto">
            <a:xfrm>
              <a:off x="450404" y="4170784"/>
              <a:ext cx="1028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48" name="Line 100"/>
            <p:cNvSpPr>
              <a:spLocks noChangeShapeType="1"/>
            </p:cNvSpPr>
            <p:nvPr/>
          </p:nvSpPr>
          <p:spPr bwMode="auto">
            <a:xfrm>
              <a:off x="793304" y="3713584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49" name="Line 101"/>
            <p:cNvSpPr>
              <a:spLocks noChangeShapeType="1"/>
            </p:cNvSpPr>
            <p:nvPr/>
          </p:nvSpPr>
          <p:spPr bwMode="auto">
            <a:xfrm>
              <a:off x="1136204" y="3713584"/>
              <a:ext cx="1588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50" name="Line 102"/>
            <p:cNvSpPr>
              <a:spLocks noChangeShapeType="1"/>
            </p:cNvSpPr>
            <p:nvPr/>
          </p:nvSpPr>
          <p:spPr bwMode="auto">
            <a:xfrm flipH="1" flipV="1">
              <a:off x="450404" y="3599284"/>
              <a:ext cx="1588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51" name="Line 103"/>
            <p:cNvSpPr>
              <a:spLocks noChangeShapeType="1"/>
            </p:cNvSpPr>
            <p:nvPr/>
          </p:nvSpPr>
          <p:spPr bwMode="auto">
            <a:xfrm>
              <a:off x="1479104" y="4399384"/>
              <a:ext cx="114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68" name="Arc 120"/>
            <p:cNvSpPr>
              <a:spLocks/>
            </p:cNvSpPr>
            <p:nvPr/>
          </p:nvSpPr>
          <p:spPr bwMode="auto">
            <a:xfrm>
              <a:off x="450404" y="3827884"/>
              <a:ext cx="800100" cy="457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76" name="Rectangle 128"/>
            <p:cNvSpPr>
              <a:spLocks noChangeArrowheads="1"/>
            </p:cNvSpPr>
            <p:nvPr/>
          </p:nvSpPr>
          <p:spPr bwMode="auto">
            <a:xfrm>
              <a:off x="679004" y="4513684"/>
              <a:ext cx="687388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Y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Simplified Arabic" pitchFamily="2" charset="-78"/>
                </a:rPr>
                <a:t>انحدار</a:t>
              </a:r>
              <a:endParaRPr kumimoji="0" lang="ar-SY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16678" y="4248471"/>
            <a:ext cx="1257300" cy="1485900"/>
            <a:chOff x="1822004" y="3599284"/>
            <a:chExt cx="1257300" cy="1485900"/>
          </a:xfrm>
        </p:grpSpPr>
        <p:sp>
          <p:nvSpPr>
            <p:cNvPr id="27752" name="Rectangle 104"/>
            <p:cNvSpPr>
              <a:spLocks noChangeArrowheads="1"/>
            </p:cNvSpPr>
            <p:nvPr/>
          </p:nvSpPr>
          <p:spPr bwMode="auto">
            <a:xfrm>
              <a:off x="1936304" y="3713584"/>
              <a:ext cx="10287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53" name="Line 105"/>
            <p:cNvSpPr>
              <a:spLocks noChangeShapeType="1"/>
            </p:cNvSpPr>
            <p:nvPr/>
          </p:nvSpPr>
          <p:spPr bwMode="auto">
            <a:xfrm>
              <a:off x="1936304" y="3942184"/>
              <a:ext cx="1028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54" name="Line 106"/>
            <p:cNvSpPr>
              <a:spLocks noChangeShapeType="1"/>
            </p:cNvSpPr>
            <p:nvPr/>
          </p:nvSpPr>
          <p:spPr bwMode="auto">
            <a:xfrm>
              <a:off x="1936304" y="4170784"/>
              <a:ext cx="1028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55" name="Line 107"/>
            <p:cNvSpPr>
              <a:spLocks noChangeShapeType="1"/>
            </p:cNvSpPr>
            <p:nvPr/>
          </p:nvSpPr>
          <p:spPr bwMode="auto">
            <a:xfrm>
              <a:off x="2279204" y="3713584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56" name="Line 108"/>
            <p:cNvSpPr>
              <a:spLocks noChangeShapeType="1"/>
            </p:cNvSpPr>
            <p:nvPr/>
          </p:nvSpPr>
          <p:spPr bwMode="auto">
            <a:xfrm>
              <a:off x="2622104" y="3713584"/>
              <a:ext cx="1588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57" name="Line 109"/>
            <p:cNvSpPr>
              <a:spLocks noChangeShapeType="1"/>
            </p:cNvSpPr>
            <p:nvPr/>
          </p:nvSpPr>
          <p:spPr bwMode="auto">
            <a:xfrm flipH="1" flipV="1">
              <a:off x="1936304" y="3599284"/>
              <a:ext cx="1588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58" name="Line 110"/>
            <p:cNvSpPr>
              <a:spLocks noChangeShapeType="1"/>
            </p:cNvSpPr>
            <p:nvPr/>
          </p:nvSpPr>
          <p:spPr bwMode="auto">
            <a:xfrm>
              <a:off x="2965004" y="4399384"/>
              <a:ext cx="114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69" name="Arc 121"/>
            <p:cNvSpPr>
              <a:spLocks/>
            </p:cNvSpPr>
            <p:nvPr/>
          </p:nvSpPr>
          <p:spPr bwMode="auto">
            <a:xfrm flipH="1">
              <a:off x="1936304" y="3942184"/>
              <a:ext cx="884238" cy="457200"/>
            </a:xfrm>
            <a:custGeom>
              <a:avLst/>
              <a:gdLst>
                <a:gd name="G0" fmla="+- 2255 0 0"/>
                <a:gd name="G1" fmla="+- 21600 0 0"/>
                <a:gd name="G2" fmla="+- 21600 0 0"/>
                <a:gd name="T0" fmla="*/ 0 w 23855"/>
                <a:gd name="T1" fmla="*/ 118 h 21600"/>
                <a:gd name="T2" fmla="*/ 23855 w 23855"/>
                <a:gd name="T3" fmla="*/ 21600 h 21600"/>
                <a:gd name="T4" fmla="*/ 2255 w 238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855" h="21600" fill="none" extrusionOk="0">
                  <a:moveTo>
                    <a:pt x="0" y="118"/>
                  </a:moveTo>
                  <a:cubicBezTo>
                    <a:pt x="749" y="39"/>
                    <a:pt x="1501" y="-1"/>
                    <a:pt x="2255" y="0"/>
                  </a:cubicBezTo>
                  <a:cubicBezTo>
                    <a:pt x="14184" y="0"/>
                    <a:pt x="23855" y="9670"/>
                    <a:pt x="23855" y="21600"/>
                  </a:cubicBezTo>
                </a:path>
                <a:path w="23855" h="21600" stroke="0" extrusionOk="0">
                  <a:moveTo>
                    <a:pt x="0" y="118"/>
                  </a:moveTo>
                  <a:cubicBezTo>
                    <a:pt x="749" y="39"/>
                    <a:pt x="1501" y="-1"/>
                    <a:pt x="2255" y="0"/>
                  </a:cubicBezTo>
                  <a:cubicBezTo>
                    <a:pt x="14184" y="0"/>
                    <a:pt x="23855" y="9670"/>
                    <a:pt x="23855" y="21600"/>
                  </a:cubicBezTo>
                  <a:lnTo>
                    <a:pt x="2255" y="21600"/>
                  </a:lnTo>
                  <a:close/>
                </a:path>
              </a:pathLst>
            </a:cu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77" name="Rectangle 129"/>
            <p:cNvSpPr>
              <a:spLocks noChangeArrowheads="1"/>
            </p:cNvSpPr>
            <p:nvPr/>
          </p:nvSpPr>
          <p:spPr bwMode="auto">
            <a:xfrm>
              <a:off x="1822004" y="4513684"/>
              <a:ext cx="10302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Y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Simplified Arabic" pitchFamily="2" charset="-78"/>
                </a:rPr>
                <a:t>نمو </a:t>
              </a:r>
              <a:r>
                <a:rPr kumimoji="0" lang="ar-SY" sz="11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Simplified Arabic" pitchFamily="2" charset="-78"/>
                </a:rPr>
                <a:t>متخامد</a:t>
              </a:r>
              <a:r>
                <a:rPr kumimoji="0" lang="ar-SY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Simplified Arabic" pitchFamily="2" charset="-78"/>
                </a:rPr>
                <a:t> مع عتبة الإشباع</a:t>
              </a:r>
              <a:endParaRPr kumimoji="0" lang="ar-SY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444757" y="4391154"/>
            <a:ext cx="1257300" cy="1257300"/>
            <a:chOff x="3422204" y="3599284"/>
            <a:chExt cx="1257300" cy="1257300"/>
          </a:xfrm>
        </p:grpSpPr>
        <p:sp>
          <p:nvSpPr>
            <p:cNvPr id="27759" name="Rectangle 111"/>
            <p:cNvSpPr>
              <a:spLocks noChangeArrowheads="1"/>
            </p:cNvSpPr>
            <p:nvPr/>
          </p:nvSpPr>
          <p:spPr bwMode="auto">
            <a:xfrm>
              <a:off x="3536504" y="3713584"/>
              <a:ext cx="10287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60" name="Line 112"/>
            <p:cNvSpPr>
              <a:spLocks noChangeShapeType="1"/>
            </p:cNvSpPr>
            <p:nvPr/>
          </p:nvSpPr>
          <p:spPr bwMode="auto">
            <a:xfrm>
              <a:off x="3536504" y="3942184"/>
              <a:ext cx="1028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61" name="Line 113"/>
            <p:cNvSpPr>
              <a:spLocks noChangeShapeType="1"/>
            </p:cNvSpPr>
            <p:nvPr/>
          </p:nvSpPr>
          <p:spPr bwMode="auto">
            <a:xfrm>
              <a:off x="3536504" y="4170784"/>
              <a:ext cx="1028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62" name="Line 114"/>
            <p:cNvSpPr>
              <a:spLocks noChangeShapeType="1"/>
            </p:cNvSpPr>
            <p:nvPr/>
          </p:nvSpPr>
          <p:spPr bwMode="auto">
            <a:xfrm>
              <a:off x="3879404" y="3713584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63" name="Line 115"/>
            <p:cNvSpPr>
              <a:spLocks noChangeShapeType="1"/>
            </p:cNvSpPr>
            <p:nvPr/>
          </p:nvSpPr>
          <p:spPr bwMode="auto">
            <a:xfrm>
              <a:off x="4222304" y="3713584"/>
              <a:ext cx="1588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64" name="Line 116"/>
            <p:cNvSpPr>
              <a:spLocks noChangeShapeType="1"/>
            </p:cNvSpPr>
            <p:nvPr/>
          </p:nvSpPr>
          <p:spPr bwMode="auto">
            <a:xfrm flipH="1" flipV="1">
              <a:off x="3536504" y="3599284"/>
              <a:ext cx="1588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65" name="Line 117"/>
            <p:cNvSpPr>
              <a:spLocks noChangeShapeType="1"/>
            </p:cNvSpPr>
            <p:nvPr/>
          </p:nvSpPr>
          <p:spPr bwMode="auto">
            <a:xfrm>
              <a:off x="4565204" y="4399384"/>
              <a:ext cx="114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70" name="Freeform 122"/>
            <p:cNvSpPr>
              <a:spLocks/>
            </p:cNvSpPr>
            <p:nvPr/>
          </p:nvSpPr>
          <p:spPr bwMode="auto">
            <a:xfrm>
              <a:off x="3536504" y="3883447"/>
              <a:ext cx="1022350" cy="515937"/>
            </a:xfrm>
            <a:custGeom>
              <a:avLst/>
              <a:gdLst/>
              <a:ahLst/>
              <a:cxnLst>
                <a:cxn ang="0">
                  <a:pos x="0" y="812"/>
                </a:cxn>
                <a:cxn ang="0">
                  <a:pos x="679" y="579"/>
                </a:cxn>
                <a:cxn ang="0">
                  <a:pos x="900" y="92"/>
                </a:cxn>
                <a:cxn ang="0">
                  <a:pos x="1609" y="24"/>
                </a:cxn>
              </a:cxnLst>
              <a:rect l="0" t="0" r="r" b="b"/>
              <a:pathLst>
                <a:path w="1609" h="812">
                  <a:moveTo>
                    <a:pt x="0" y="812"/>
                  </a:moveTo>
                  <a:cubicBezTo>
                    <a:pt x="113" y="773"/>
                    <a:pt x="529" y="699"/>
                    <a:pt x="679" y="579"/>
                  </a:cubicBezTo>
                  <a:cubicBezTo>
                    <a:pt x="829" y="459"/>
                    <a:pt x="745" y="184"/>
                    <a:pt x="900" y="92"/>
                  </a:cubicBezTo>
                  <a:cubicBezTo>
                    <a:pt x="1055" y="0"/>
                    <a:pt x="1461" y="38"/>
                    <a:pt x="1609" y="24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27778" name="Rectangle 130"/>
            <p:cNvSpPr>
              <a:spLocks noChangeArrowheads="1"/>
            </p:cNvSpPr>
            <p:nvPr/>
          </p:nvSpPr>
          <p:spPr bwMode="auto">
            <a:xfrm>
              <a:off x="3422204" y="4513684"/>
              <a:ext cx="1144588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Y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Simplified Arabic" pitchFamily="2" charset="-78"/>
                </a:rPr>
                <a:t>لوجستي بشكل </a:t>
              </a:r>
              <a:r>
                <a:rPr kumimoji="0" lang="en-US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Simplified Arabic" pitchFamily="2" charset="-78"/>
                </a:rPr>
                <a:t>S</a:t>
              </a:r>
              <a:endParaRPr kumimoji="0" lang="ar-SY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99743" y="1423716"/>
            <a:ext cx="1714500" cy="1257300"/>
            <a:chOff x="107504" y="2113384"/>
            <a:chExt cx="1714500" cy="1257300"/>
          </a:xfrm>
        </p:grpSpPr>
        <p:sp>
          <p:nvSpPr>
            <p:cNvPr id="27775" name="Rectangle 127"/>
            <p:cNvSpPr>
              <a:spLocks noChangeArrowheads="1"/>
            </p:cNvSpPr>
            <p:nvPr/>
          </p:nvSpPr>
          <p:spPr bwMode="auto">
            <a:xfrm>
              <a:off x="679004" y="3027784"/>
              <a:ext cx="687388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Y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Simplified Arabic" pitchFamily="2" charset="-78"/>
                </a:rPr>
                <a:t>الثبات</a:t>
              </a:r>
              <a:endParaRPr kumimoji="0" lang="ar-SY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107504" y="2113384"/>
              <a:ext cx="1714500" cy="914400"/>
              <a:chOff x="107504" y="2113384"/>
              <a:chExt cx="1714500" cy="914400"/>
            </a:xfrm>
          </p:grpSpPr>
          <p:sp>
            <p:nvSpPr>
              <p:cNvPr id="27771" name="Rectangle 123"/>
              <p:cNvSpPr>
                <a:spLocks noChangeArrowheads="1"/>
              </p:cNvSpPr>
              <p:nvPr/>
            </p:nvSpPr>
            <p:spPr bwMode="auto">
              <a:xfrm>
                <a:off x="1593404" y="2799184"/>
                <a:ext cx="228600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t</a:t>
                </a:r>
                <a:endParaRPr kumimoji="0" lang="ar-SY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107504" y="2113384"/>
                <a:ext cx="1485900" cy="800100"/>
                <a:chOff x="107504" y="2113384"/>
                <a:chExt cx="1485900" cy="800100"/>
              </a:xfrm>
            </p:grpSpPr>
            <p:sp>
              <p:nvSpPr>
                <p:cNvPr id="27722" name="Rectangle 74"/>
                <p:cNvSpPr>
                  <a:spLocks noChangeArrowheads="1"/>
                </p:cNvSpPr>
                <p:nvPr/>
              </p:nvSpPr>
              <p:spPr bwMode="auto">
                <a:xfrm>
                  <a:off x="450404" y="2227684"/>
                  <a:ext cx="1028700" cy="685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Y"/>
                </a:p>
              </p:txBody>
            </p:sp>
            <p:sp>
              <p:nvSpPr>
                <p:cNvPr id="27723" name="Line 75"/>
                <p:cNvSpPr>
                  <a:spLocks noChangeShapeType="1"/>
                </p:cNvSpPr>
                <p:nvPr/>
              </p:nvSpPr>
              <p:spPr bwMode="auto">
                <a:xfrm>
                  <a:off x="450404" y="2456284"/>
                  <a:ext cx="10287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Y"/>
                </a:p>
              </p:txBody>
            </p:sp>
            <p:sp>
              <p:nvSpPr>
                <p:cNvPr id="27724" name="Line 76"/>
                <p:cNvSpPr>
                  <a:spLocks noChangeShapeType="1"/>
                </p:cNvSpPr>
                <p:nvPr/>
              </p:nvSpPr>
              <p:spPr bwMode="auto">
                <a:xfrm>
                  <a:off x="450404" y="2684884"/>
                  <a:ext cx="10287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Y"/>
                </a:p>
              </p:txBody>
            </p:sp>
            <p:sp>
              <p:nvSpPr>
                <p:cNvPr id="27725" name="Line 77"/>
                <p:cNvSpPr>
                  <a:spLocks noChangeShapeType="1"/>
                </p:cNvSpPr>
                <p:nvPr/>
              </p:nvSpPr>
              <p:spPr bwMode="auto">
                <a:xfrm>
                  <a:off x="793304" y="2227684"/>
                  <a:ext cx="1588" cy="685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Y"/>
                </a:p>
              </p:txBody>
            </p:sp>
            <p:sp>
              <p:nvSpPr>
                <p:cNvPr id="27726" name="Line 78"/>
                <p:cNvSpPr>
                  <a:spLocks noChangeShapeType="1"/>
                </p:cNvSpPr>
                <p:nvPr/>
              </p:nvSpPr>
              <p:spPr bwMode="auto">
                <a:xfrm>
                  <a:off x="1136204" y="2227684"/>
                  <a:ext cx="1588" cy="685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Y"/>
                </a:p>
              </p:txBody>
            </p:sp>
            <p:sp>
              <p:nvSpPr>
                <p:cNvPr id="27727" name="Line 79"/>
                <p:cNvSpPr>
                  <a:spLocks noChangeShapeType="1"/>
                </p:cNvSpPr>
                <p:nvPr/>
              </p:nvSpPr>
              <p:spPr bwMode="auto">
                <a:xfrm>
                  <a:off x="1479104" y="2227684"/>
                  <a:ext cx="0" cy="685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Y"/>
                </a:p>
              </p:txBody>
            </p:sp>
            <p:sp>
              <p:nvSpPr>
                <p:cNvPr id="27728" name="Line 80"/>
                <p:cNvSpPr>
                  <a:spLocks noChangeShapeType="1"/>
                </p:cNvSpPr>
                <p:nvPr/>
              </p:nvSpPr>
              <p:spPr bwMode="auto">
                <a:xfrm flipH="1" flipV="1">
                  <a:off x="450404" y="2113384"/>
                  <a:ext cx="1588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Y"/>
                </a:p>
              </p:txBody>
            </p:sp>
            <p:sp>
              <p:nvSpPr>
                <p:cNvPr id="27729" name="Line 81"/>
                <p:cNvSpPr>
                  <a:spLocks noChangeShapeType="1"/>
                </p:cNvSpPr>
                <p:nvPr/>
              </p:nvSpPr>
              <p:spPr bwMode="auto">
                <a:xfrm>
                  <a:off x="1479104" y="2913484"/>
                  <a:ext cx="1143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Y"/>
                </a:p>
              </p:txBody>
            </p:sp>
            <p:sp>
              <p:nvSpPr>
                <p:cNvPr id="27772" name="Rectangle 124"/>
                <p:cNvSpPr>
                  <a:spLocks noChangeArrowheads="1"/>
                </p:cNvSpPr>
                <p:nvPr/>
              </p:nvSpPr>
              <p:spPr bwMode="auto">
                <a:xfrm>
                  <a:off x="107504" y="2113384"/>
                  <a:ext cx="228600" cy="228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v</a:t>
                  </a:r>
                  <a:endParaRPr kumimoji="0" lang="ar-SY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3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431032" y="2492896"/>
                  <a:ext cx="1152128" cy="0"/>
                </a:xfrm>
                <a:prstGeom prst="line">
                  <a:avLst/>
                </a:prstGeom>
                <a:noFill/>
                <a:ln w="38100">
                  <a:solidFill>
                    <a:srgbClr val="00B0F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Y"/>
                </a:p>
              </p:txBody>
            </p:sp>
          </p:grpSp>
        </p:grpSp>
      </p:grpSp>
      <p:sp>
        <p:nvSpPr>
          <p:cNvPr id="134" name="TextBox 133"/>
          <p:cNvSpPr txBox="1"/>
          <p:nvPr/>
        </p:nvSpPr>
        <p:spPr>
          <a:xfrm>
            <a:off x="5364088" y="1556792"/>
            <a:ext cx="349647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3600" dirty="0">
                <a:solidFill>
                  <a:srgbClr val="00B0F0"/>
                </a:solidFill>
              </a:rPr>
              <a:t>مؤشرات </a:t>
            </a:r>
            <a:r>
              <a:rPr lang="ar-SY" sz="3600" dirty="0" err="1">
                <a:solidFill>
                  <a:srgbClr val="00B0F0"/>
                </a:solidFill>
              </a:rPr>
              <a:t>النمو </a:t>
            </a:r>
            <a:r>
              <a:rPr lang="ar-SY" sz="3600" dirty="0">
                <a:solidFill>
                  <a:srgbClr val="00B0F0"/>
                </a:solidFill>
              </a:rPr>
              <a:t>(أمثلة</a:t>
            </a:r>
            <a:r>
              <a:rPr lang="ar-SY" sz="3600" dirty="0" err="1">
                <a:solidFill>
                  <a:srgbClr val="00B0F0"/>
                </a:solidFill>
              </a:rPr>
              <a:t>):</a:t>
            </a:r>
            <a:endParaRPr lang="ar-SY" sz="3600" dirty="0">
              <a:solidFill>
                <a:srgbClr val="00B0F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788024" y="2204864"/>
            <a:ext cx="4176464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Tx/>
              <a:buChar char="-"/>
            </a:pPr>
            <a:r>
              <a:rPr lang="ar-SY" sz="2400" dirty="0"/>
              <a:t> نموعدد السكان في بلد</a:t>
            </a:r>
          </a:p>
          <a:p>
            <a:pPr>
              <a:buFontTx/>
              <a:buChar char="-"/>
            </a:pPr>
            <a:r>
              <a:rPr lang="ar-SY" sz="2400" dirty="0"/>
              <a:t> نمو الناتج المحلي الإجمالي</a:t>
            </a:r>
          </a:p>
          <a:p>
            <a:pPr>
              <a:buFontTx/>
              <a:buChar char="-"/>
            </a:pPr>
            <a:r>
              <a:rPr lang="ar-SY" sz="2400" dirty="0"/>
              <a:t>أعداد الركاب عبر المطارات والمرافئ</a:t>
            </a:r>
          </a:p>
          <a:p>
            <a:pPr>
              <a:buFontTx/>
              <a:buChar char="-"/>
            </a:pPr>
            <a:r>
              <a:rPr lang="ar-SY" sz="2400" dirty="0"/>
              <a:t> الانتشار الزمني للسلع المنزلية (معدل السلع للعائلات: الساعات، البرادات، السيارات)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 </a:t>
            </a:r>
            <a:r>
              <a:rPr lang="ar-SY" sz="2400" dirty="0"/>
              <a:t>تطور غزارات المرور على الشوارع</a:t>
            </a:r>
          </a:p>
          <a:p>
            <a:pPr>
              <a:buFontTx/>
              <a:buChar char="-"/>
            </a:pPr>
            <a:r>
              <a:rPr lang="ar-SY" sz="2400" dirty="0"/>
              <a:t> تطور أطوال الطرق والسكك الحديدية</a:t>
            </a:r>
          </a:p>
          <a:p>
            <a:pPr>
              <a:buFontTx/>
              <a:buChar char="-"/>
            </a:pPr>
            <a:r>
              <a:rPr lang="ar-SY" sz="2400" dirty="0"/>
              <a:t> تطور أعداد حوادث المرور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ar-SY" b="1" dirty="0">
                <a:solidFill>
                  <a:srgbClr val="00B0F0"/>
                </a:solidFill>
              </a:rPr>
              <a:t>أهمية المنحني اللوجستي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139C1E-54C9-4D36-BE8A-8B969F512195}"/>
              </a:ext>
            </a:extLst>
          </p:cNvPr>
          <p:cNvCxnSpPr/>
          <p:nvPr/>
        </p:nvCxnSpPr>
        <p:spPr>
          <a:xfrm>
            <a:off x="395536" y="5589240"/>
            <a:ext cx="80648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662ED1-467B-4CB7-A1B7-5130CDE204CA}"/>
              </a:ext>
            </a:extLst>
          </p:cNvPr>
          <p:cNvCxnSpPr/>
          <p:nvPr/>
        </p:nvCxnSpPr>
        <p:spPr>
          <a:xfrm flipV="1">
            <a:off x="395536" y="2564904"/>
            <a:ext cx="0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12">
            <a:extLst>
              <a:ext uri="{FF2B5EF4-FFF2-40B4-BE49-F238E27FC236}">
                <a16:creationId xmlns:a16="http://schemas.microsoft.com/office/drawing/2014/main" id="{8FCD7DBA-F7BD-4332-98FA-6451223FF850}"/>
              </a:ext>
            </a:extLst>
          </p:cNvPr>
          <p:cNvSpPr/>
          <p:nvPr/>
        </p:nvSpPr>
        <p:spPr>
          <a:xfrm>
            <a:off x="827584" y="2996951"/>
            <a:ext cx="6696743" cy="2516353"/>
          </a:xfrm>
          <a:custGeom>
            <a:avLst/>
            <a:gdLst>
              <a:gd name="connsiteX0" fmla="*/ 0 w 6640643"/>
              <a:gd name="connsiteY0" fmla="*/ 2563318 h 2563318"/>
              <a:gd name="connsiteX1" fmla="*/ 2578309 w 6640643"/>
              <a:gd name="connsiteY1" fmla="*/ 2023672 h 2563318"/>
              <a:gd name="connsiteX2" fmla="*/ 3807502 w 6640643"/>
              <a:gd name="connsiteY2" fmla="*/ 419725 h 2563318"/>
              <a:gd name="connsiteX3" fmla="*/ 6640643 w 6640643"/>
              <a:gd name="connsiteY3" fmla="*/ 0 h 2563318"/>
              <a:gd name="connsiteX4" fmla="*/ 6640643 w 6640643"/>
              <a:gd name="connsiteY4" fmla="*/ 0 h 2563318"/>
              <a:gd name="connsiteX5" fmla="*/ 6640643 w 6640643"/>
              <a:gd name="connsiteY5" fmla="*/ 29980 h 256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40643" h="2563318">
                <a:moveTo>
                  <a:pt x="0" y="2563318"/>
                </a:moveTo>
                <a:cubicBezTo>
                  <a:pt x="971862" y="2472128"/>
                  <a:pt x="1943725" y="2380938"/>
                  <a:pt x="2578309" y="2023672"/>
                </a:cubicBezTo>
                <a:cubicBezTo>
                  <a:pt x="3212893" y="1666407"/>
                  <a:pt x="3130446" y="757004"/>
                  <a:pt x="3807502" y="419725"/>
                </a:cubicBezTo>
                <a:cubicBezTo>
                  <a:pt x="4484558" y="82446"/>
                  <a:pt x="6640643" y="0"/>
                  <a:pt x="6640643" y="0"/>
                </a:cubicBezTo>
                <a:lnTo>
                  <a:pt x="6640643" y="0"/>
                </a:lnTo>
                <a:lnTo>
                  <a:pt x="6640643" y="29980"/>
                </a:lnTo>
              </a:path>
            </a:pathLst>
          </a:cu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C65587-5B10-41C6-87EC-73D141F24A34}"/>
              </a:ext>
            </a:extLst>
          </p:cNvPr>
          <p:cNvCxnSpPr>
            <a:cxnSpLocks/>
            <a:endCxn id="10" idx="3"/>
          </p:cNvCxnSpPr>
          <p:nvPr/>
        </p:nvCxnSpPr>
        <p:spPr>
          <a:xfrm>
            <a:off x="876232" y="2948354"/>
            <a:ext cx="6648095" cy="4859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787D6BD-464E-4C10-AF50-0CC28D01C5C8}"/>
              </a:ext>
            </a:extLst>
          </p:cNvPr>
          <p:cNvSpPr txBox="1"/>
          <p:nvPr/>
        </p:nvSpPr>
        <p:spPr>
          <a:xfrm>
            <a:off x="4164807" y="4296046"/>
            <a:ext cx="4310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b="1" dirty="0"/>
              <a:t>تطور معدل امتلاك مركبات النقل (مركبة/ 1000 نسمة)</a:t>
            </a:r>
          </a:p>
          <a:p>
            <a:r>
              <a:rPr lang="ar-SY" b="1" dirty="0"/>
              <a:t>تطور كثافة الطرق العامة</a:t>
            </a:r>
          </a:p>
          <a:p>
            <a:r>
              <a:rPr lang="ar-SY" b="1" dirty="0"/>
              <a:t>تطور كثافة السكك الحديدية</a:t>
            </a:r>
          </a:p>
          <a:p>
            <a:r>
              <a:rPr lang="ar-SY" b="1" dirty="0"/>
              <a:t>تطور الكيلومترات السنوية المقطوعة بمركبات النقل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926350-FFCE-4283-95E6-2B8C352E342A}"/>
              </a:ext>
            </a:extLst>
          </p:cNvPr>
          <p:cNvSpPr txBox="1"/>
          <p:nvPr/>
        </p:nvSpPr>
        <p:spPr>
          <a:xfrm>
            <a:off x="402965" y="4913562"/>
            <a:ext cx="113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dirty="0"/>
              <a:t>بداية النمو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A5FD2C-1E4E-4F5B-B532-B4BB1BD9A2D6}"/>
              </a:ext>
            </a:extLst>
          </p:cNvPr>
          <p:cNvSpPr txBox="1"/>
          <p:nvPr/>
        </p:nvSpPr>
        <p:spPr>
          <a:xfrm>
            <a:off x="1699900" y="4683800"/>
            <a:ext cx="14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dirty="0"/>
              <a:t>نمو متسارع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7A4475-943D-425A-AC58-4AAA5D0B6EB2}"/>
              </a:ext>
            </a:extLst>
          </p:cNvPr>
          <p:cNvSpPr txBox="1"/>
          <p:nvPr/>
        </p:nvSpPr>
        <p:spPr>
          <a:xfrm>
            <a:off x="2524403" y="3854297"/>
            <a:ext cx="14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dirty="0"/>
              <a:t>انقلاب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B7112D-C870-4866-BC55-88D084009D0C}"/>
              </a:ext>
            </a:extLst>
          </p:cNvPr>
          <p:cNvSpPr txBox="1"/>
          <p:nvPr/>
        </p:nvSpPr>
        <p:spPr>
          <a:xfrm>
            <a:off x="3635896" y="3043200"/>
            <a:ext cx="14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dirty="0"/>
              <a:t>نمو متباطئ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678AFE-01F9-4F7C-9594-508E062C8782}"/>
              </a:ext>
            </a:extLst>
          </p:cNvPr>
          <p:cNvSpPr txBox="1"/>
          <p:nvPr/>
        </p:nvSpPr>
        <p:spPr>
          <a:xfrm>
            <a:off x="6444208" y="2445696"/>
            <a:ext cx="14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dirty="0"/>
              <a:t>عتبة إشباع: </a:t>
            </a:r>
            <a:r>
              <a:rPr lang="en-GB" dirty="0"/>
              <a:t>L</a:t>
            </a:r>
            <a:r>
              <a:rPr lang="ar-LB" dirty="0"/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D26E48-20B8-4148-94A8-4D3E8A72AC2C}"/>
              </a:ext>
            </a:extLst>
          </p:cNvPr>
          <p:cNvSpPr txBox="1"/>
          <p:nvPr/>
        </p:nvSpPr>
        <p:spPr>
          <a:xfrm>
            <a:off x="242675" y="2073892"/>
            <a:ext cx="296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45632C-6CD9-4059-BB61-01501EB31FA7}"/>
              </a:ext>
            </a:extLst>
          </p:cNvPr>
          <p:cNvSpPr txBox="1"/>
          <p:nvPr/>
        </p:nvSpPr>
        <p:spPr>
          <a:xfrm>
            <a:off x="8545650" y="5421417"/>
            <a:ext cx="26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676C6B-43BE-463A-ACEA-2B1BE80B54C1}"/>
                  </a:ext>
                </a:extLst>
              </p:cNvPr>
              <p:cNvSpPr txBox="1"/>
              <p:nvPr/>
            </p:nvSpPr>
            <p:spPr>
              <a:xfrm>
                <a:off x="1317365" y="1422048"/>
                <a:ext cx="2318531" cy="633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800" dirty="0"/>
                  <a:t>= Ky(1-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2800" dirty="0"/>
                  <a:t> 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676C6B-43BE-463A-ACEA-2B1BE80B5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365" y="1422048"/>
                <a:ext cx="2318531" cy="633443"/>
              </a:xfrm>
              <a:prstGeom prst="rect">
                <a:avLst/>
              </a:prstGeom>
              <a:blipFill>
                <a:blip r:embed="rId2"/>
                <a:stretch>
                  <a:fillRect b="-20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EED9A6-18FB-4424-9189-3B705F93DE4E}"/>
                  </a:ext>
                </a:extLst>
              </p:cNvPr>
              <p:cNvSpPr txBox="1"/>
              <p:nvPr/>
            </p:nvSpPr>
            <p:spPr>
              <a:xfrm>
                <a:off x="3967987" y="1459216"/>
                <a:ext cx="2318531" cy="6118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800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800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EED9A6-18FB-4424-9189-3B705F93D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987" y="1459216"/>
                <a:ext cx="2318531" cy="611834"/>
              </a:xfrm>
              <a:prstGeom prst="rect">
                <a:avLst/>
              </a:prstGeom>
              <a:blipFill>
                <a:blip r:embed="rId3"/>
                <a:stretch>
                  <a:fillRect t="-1980" b="-20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8068D6F9-E1F7-4746-9405-A819AC50789B}"/>
              </a:ext>
            </a:extLst>
          </p:cNvPr>
          <p:cNvSpPr/>
          <p:nvPr/>
        </p:nvSpPr>
        <p:spPr>
          <a:xfrm>
            <a:off x="4045084" y="4091457"/>
            <a:ext cx="45719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/>
      <p:bldP spid="16" grpId="0"/>
      <p:bldP spid="17" grpId="0"/>
      <p:bldP spid="18" grpId="0"/>
      <p:bldP spid="20" grpId="0"/>
      <p:bldP spid="23" grpId="0"/>
      <p:bldP spid="19" grpId="0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>
                <a:solidFill>
                  <a:srgbClr val="00B0F0"/>
                </a:solidFill>
              </a:rPr>
              <a:t>طبيعة التطور الزماني لنظم النقل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003232" cy="4536504"/>
          </a:xfrm>
        </p:spPr>
        <p:txBody>
          <a:bodyPr>
            <a:normAutofit fontScale="92500" lnSpcReduction="20000"/>
          </a:bodyPr>
          <a:lstStyle/>
          <a:p>
            <a:r>
              <a:rPr lang="ar-SY" dirty="0"/>
              <a:t>استقرار النظام طالما أن الموارد المتاحة تكفي للأداء.</a:t>
            </a:r>
          </a:p>
          <a:p>
            <a:r>
              <a:rPr lang="ar-SY" dirty="0"/>
              <a:t>تطور النظام يتم بانتقال النظام من حالة إلى حالة أخرى.</a:t>
            </a:r>
          </a:p>
          <a:p>
            <a:r>
              <a:rPr lang="ar-SY" dirty="0"/>
              <a:t>التطور قد يتم </a:t>
            </a:r>
            <a:r>
              <a:rPr lang="ar-SY" dirty="0" err="1"/>
              <a:t>بقفزات:</a:t>
            </a:r>
            <a:endParaRPr lang="ar-SY" dirty="0"/>
          </a:p>
          <a:p>
            <a:pPr lvl="1"/>
            <a:r>
              <a:rPr lang="ar-SY" dirty="0"/>
              <a:t>النظرية الرياضية للكوارث:</a:t>
            </a:r>
            <a:r>
              <a:rPr lang="ar-LB" dirty="0"/>
              <a:t> </a:t>
            </a:r>
            <a:r>
              <a:rPr lang="ar-SY" dirty="0"/>
              <a:t>نقاط انقطاع في سياق النمو.</a:t>
            </a:r>
          </a:p>
          <a:p>
            <a:pPr lvl="3">
              <a:buNone/>
            </a:pPr>
            <a:r>
              <a:rPr lang="ar-SY" dirty="0"/>
              <a:t> (رينيه توم</a:t>
            </a:r>
            <a:r>
              <a:rPr lang="en-US" dirty="0"/>
              <a:t> </a:t>
            </a:r>
            <a:r>
              <a:rPr lang="en-US" i="1" dirty="0">
                <a:solidFill>
                  <a:srgbClr val="00B050"/>
                </a:solidFill>
              </a:rPr>
              <a:t>R Thom  </a:t>
            </a:r>
            <a:r>
              <a:rPr lang="ar-SY" dirty="0"/>
              <a:t>، كريستوفر </a:t>
            </a:r>
            <a:r>
              <a:rPr lang="ar-SY" dirty="0" err="1"/>
              <a:t>زيمان</a:t>
            </a:r>
            <a:r>
              <a:rPr lang="ar-SY" dirty="0"/>
              <a:t> </a:t>
            </a:r>
            <a:r>
              <a:rPr lang="en-US" i="1" dirty="0">
                <a:solidFill>
                  <a:srgbClr val="00B050"/>
                </a:solidFill>
              </a:rPr>
              <a:t>Ch. Zeeman</a:t>
            </a:r>
            <a:r>
              <a:rPr lang="ar-SY" dirty="0" err="1"/>
              <a:t>).</a:t>
            </a:r>
            <a:endParaRPr lang="ar-SY" dirty="0"/>
          </a:p>
          <a:p>
            <a:r>
              <a:rPr lang="ar-SY" dirty="0"/>
              <a:t>تأثير عوامل داخلية وخارجية:</a:t>
            </a:r>
          </a:p>
          <a:p>
            <a:pPr lvl="1"/>
            <a:r>
              <a:rPr lang="ar-LB" dirty="0"/>
              <a:t>جغرافية وبيئية (الكوارث الطبيعية، الجوائح الكبرى)</a:t>
            </a:r>
          </a:p>
          <a:p>
            <a:pPr lvl="1"/>
            <a:r>
              <a:rPr lang="ar-LB" dirty="0"/>
              <a:t>اجتماعية (تغير أنماط الاستهلاك)</a:t>
            </a:r>
          </a:p>
          <a:p>
            <a:pPr lvl="1"/>
            <a:r>
              <a:rPr lang="ar-SY" dirty="0"/>
              <a:t>اقتصادية (تغير توازن القوى المهيمنة).</a:t>
            </a:r>
          </a:p>
          <a:p>
            <a:pPr lvl="1"/>
            <a:r>
              <a:rPr lang="ar-SY" dirty="0"/>
              <a:t>سياسية </a:t>
            </a:r>
            <a:r>
              <a:rPr lang="ar-LB" dirty="0"/>
              <a:t>(حروب، ثورات)</a:t>
            </a:r>
          </a:p>
          <a:p>
            <a:pPr lvl="1"/>
            <a:r>
              <a:rPr lang="ar-LB" dirty="0"/>
              <a:t>ابتكار وتطوير (تكنولوجي أو تنظيمي)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ar-SY" b="1" dirty="0">
                <a:solidFill>
                  <a:srgbClr val="00B0F0"/>
                </a:solidFill>
              </a:rPr>
              <a:t>القفزات التطورية لنظام النقل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115616" y="5085184"/>
            <a:ext cx="70567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115616" y="2060848"/>
            <a:ext cx="0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1171575" y="3990231"/>
            <a:ext cx="2886075" cy="1071563"/>
          </a:xfrm>
          <a:custGeom>
            <a:avLst/>
            <a:gdLst>
              <a:gd name="connsiteX0" fmla="*/ 0 w 2886075"/>
              <a:gd name="connsiteY0" fmla="*/ 1071563 h 1071563"/>
              <a:gd name="connsiteX1" fmla="*/ 2243138 w 2886075"/>
              <a:gd name="connsiteY1" fmla="*/ 757238 h 1071563"/>
              <a:gd name="connsiteX2" fmla="*/ 2871788 w 2886075"/>
              <a:gd name="connsiteY2" fmla="*/ 42863 h 1071563"/>
              <a:gd name="connsiteX3" fmla="*/ 2871788 w 2886075"/>
              <a:gd name="connsiteY3" fmla="*/ 42863 h 1071563"/>
              <a:gd name="connsiteX4" fmla="*/ 2886075 w 2886075"/>
              <a:gd name="connsiteY4" fmla="*/ 0 h 1071563"/>
              <a:gd name="connsiteX0" fmla="*/ 0 w 2886075"/>
              <a:gd name="connsiteY0" fmla="*/ 1071563 h 1071563"/>
              <a:gd name="connsiteX1" fmla="*/ 1816249 w 2886075"/>
              <a:gd name="connsiteY1" fmla="*/ 302865 h 1071563"/>
              <a:gd name="connsiteX2" fmla="*/ 2871788 w 2886075"/>
              <a:gd name="connsiteY2" fmla="*/ 42863 h 1071563"/>
              <a:gd name="connsiteX3" fmla="*/ 2871788 w 2886075"/>
              <a:gd name="connsiteY3" fmla="*/ 42863 h 1071563"/>
              <a:gd name="connsiteX4" fmla="*/ 2886075 w 2886075"/>
              <a:gd name="connsiteY4" fmla="*/ 0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6075" h="1071563">
                <a:moveTo>
                  <a:pt x="0" y="1071563"/>
                </a:moveTo>
                <a:cubicBezTo>
                  <a:pt x="882253" y="1000125"/>
                  <a:pt x="1337618" y="474315"/>
                  <a:pt x="1816249" y="302865"/>
                </a:cubicBezTo>
                <a:cubicBezTo>
                  <a:pt x="2294880" y="131415"/>
                  <a:pt x="2695865" y="86197"/>
                  <a:pt x="2871788" y="42863"/>
                </a:cubicBezTo>
                <a:lnTo>
                  <a:pt x="2871788" y="42863"/>
                </a:lnTo>
                <a:lnTo>
                  <a:pt x="2886075" y="0"/>
                </a:ln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Freeform 6"/>
          <p:cNvSpPr/>
          <p:nvPr/>
        </p:nvSpPr>
        <p:spPr>
          <a:xfrm>
            <a:off x="4071937" y="1988840"/>
            <a:ext cx="2948303" cy="2001389"/>
          </a:xfrm>
          <a:custGeom>
            <a:avLst/>
            <a:gdLst>
              <a:gd name="connsiteX0" fmla="*/ 0 w 3250406"/>
              <a:gd name="connsiteY0" fmla="*/ 623887 h 623887"/>
              <a:gd name="connsiteX1" fmla="*/ 1085850 w 3250406"/>
              <a:gd name="connsiteY1" fmla="*/ 152400 h 623887"/>
              <a:gd name="connsiteX2" fmla="*/ 2943225 w 3250406"/>
              <a:gd name="connsiteY2" fmla="*/ 23812 h 623887"/>
              <a:gd name="connsiteX3" fmla="*/ 2928937 w 3250406"/>
              <a:gd name="connsiteY3" fmla="*/ 9525 h 623887"/>
              <a:gd name="connsiteX0" fmla="*/ 0 w 3348038"/>
              <a:gd name="connsiteY0" fmla="*/ 1021283 h 1021283"/>
              <a:gd name="connsiteX1" fmla="*/ 500062 w 3348038"/>
              <a:gd name="connsiteY1" fmla="*/ 100012 h 1021283"/>
              <a:gd name="connsiteX2" fmla="*/ 2943225 w 3348038"/>
              <a:gd name="connsiteY2" fmla="*/ 421208 h 1021283"/>
              <a:gd name="connsiteX3" fmla="*/ 2928937 w 3348038"/>
              <a:gd name="connsiteY3" fmla="*/ 406921 h 1021283"/>
              <a:gd name="connsiteX0" fmla="*/ 0 w 3901156"/>
              <a:gd name="connsiteY0" fmla="*/ 1021283 h 1021283"/>
              <a:gd name="connsiteX1" fmla="*/ 500062 w 3901156"/>
              <a:gd name="connsiteY1" fmla="*/ 100012 h 1021283"/>
              <a:gd name="connsiteX2" fmla="*/ 2943225 w 3901156"/>
              <a:gd name="connsiteY2" fmla="*/ 421208 h 1021283"/>
              <a:gd name="connsiteX3" fmla="*/ 3740422 w 3901156"/>
              <a:gd name="connsiteY3" fmla="*/ 604068 h 1021283"/>
              <a:gd name="connsiteX0" fmla="*/ 0 w 3901156"/>
              <a:gd name="connsiteY0" fmla="*/ 2085400 h 2085400"/>
              <a:gd name="connsiteX1" fmla="*/ 500062 w 3901156"/>
              <a:gd name="connsiteY1" fmla="*/ 1164129 h 2085400"/>
              <a:gd name="connsiteX2" fmla="*/ 1292150 w 3901156"/>
              <a:gd name="connsiteY2" fmla="*/ 84009 h 2085400"/>
              <a:gd name="connsiteX3" fmla="*/ 3740422 w 3901156"/>
              <a:gd name="connsiteY3" fmla="*/ 1668185 h 2085400"/>
              <a:gd name="connsiteX0" fmla="*/ 0 w 3901156"/>
              <a:gd name="connsiteY0" fmla="*/ 1869376 h 1869376"/>
              <a:gd name="connsiteX1" fmla="*/ 500062 w 3901156"/>
              <a:gd name="connsiteY1" fmla="*/ 948105 h 1869376"/>
              <a:gd name="connsiteX2" fmla="*/ 1436166 w 3901156"/>
              <a:gd name="connsiteY2" fmla="*/ 84009 h 1869376"/>
              <a:gd name="connsiteX3" fmla="*/ 3740422 w 3901156"/>
              <a:gd name="connsiteY3" fmla="*/ 1452161 h 1869376"/>
              <a:gd name="connsiteX0" fmla="*/ 0 w 3901156"/>
              <a:gd name="connsiteY0" fmla="*/ 1977388 h 1977388"/>
              <a:gd name="connsiteX1" fmla="*/ 572070 w 3901156"/>
              <a:gd name="connsiteY1" fmla="*/ 408045 h 1977388"/>
              <a:gd name="connsiteX2" fmla="*/ 1436166 w 3901156"/>
              <a:gd name="connsiteY2" fmla="*/ 192021 h 1977388"/>
              <a:gd name="connsiteX3" fmla="*/ 3740422 w 3901156"/>
              <a:gd name="connsiteY3" fmla="*/ 1560173 h 1977388"/>
              <a:gd name="connsiteX0" fmla="*/ 0 w 2244972"/>
              <a:gd name="connsiteY0" fmla="*/ 1866904 h 1866904"/>
              <a:gd name="connsiteX1" fmla="*/ 572070 w 2244972"/>
              <a:gd name="connsiteY1" fmla="*/ 297561 h 1866904"/>
              <a:gd name="connsiteX2" fmla="*/ 1436166 w 2244972"/>
              <a:gd name="connsiteY2" fmla="*/ 81537 h 1866904"/>
              <a:gd name="connsiteX3" fmla="*/ 2084238 w 2244972"/>
              <a:gd name="connsiteY3" fmla="*/ 81537 h 1866904"/>
              <a:gd name="connsiteX0" fmla="*/ 0 w 2244972"/>
              <a:gd name="connsiteY0" fmla="*/ 1844155 h 1844155"/>
              <a:gd name="connsiteX1" fmla="*/ 933384 w 2244972"/>
              <a:gd name="connsiteY1" fmla="*/ 411517 h 1844155"/>
              <a:gd name="connsiteX2" fmla="*/ 1436166 w 2244972"/>
              <a:gd name="connsiteY2" fmla="*/ 58788 h 1844155"/>
              <a:gd name="connsiteX3" fmla="*/ 2084238 w 2244972"/>
              <a:gd name="connsiteY3" fmla="*/ 58788 h 1844155"/>
              <a:gd name="connsiteX0" fmla="*/ 0 w 2244972"/>
              <a:gd name="connsiteY0" fmla="*/ 1998070 h 1998070"/>
              <a:gd name="connsiteX1" fmla="*/ 933384 w 2244972"/>
              <a:gd name="connsiteY1" fmla="*/ 565432 h 1998070"/>
              <a:gd name="connsiteX2" fmla="*/ 1370580 w 2244972"/>
              <a:gd name="connsiteY2" fmla="*/ 58788 h 1998070"/>
              <a:gd name="connsiteX3" fmla="*/ 2084238 w 2244972"/>
              <a:gd name="connsiteY3" fmla="*/ 212703 h 1998070"/>
              <a:gd name="connsiteX0" fmla="*/ 0 w 2155880"/>
              <a:gd name="connsiteY0" fmla="*/ 2305931 h 2305931"/>
              <a:gd name="connsiteX1" fmla="*/ 933384 w 2155880"/>
              <a:gd name="connsiteY1" fmla="*/ 873293 h 2305931"/>
              <a:gd name="connsiteX2" fmla="*/ 1370580 w 2155880"/>
              <a:gd name="connsiteY2" fmla="*/ 366649 h 2305931"/>
              <a:gd name="connsiteX3" fmla="*/ 1995146 w 2155880"/>
              <a:gd name="connsiteY3" fmla="*/ 4763 h 2305931"/>
              <a:gd name="connsiteX0" fmla="*/ 0 w 2107607"/>
              <a:gd name="connsiteY0" fmla="*/ 2160929 h 2160929"/>
              <a:gd name="connsiteX1" fmla="*/ 933384 w 2107607"/>
              <a:gd name="connsiteY1" fmla="*/ 728291 h 2160929"/>
              <a:gd name="connsiteX2" fmla="*/ 1370580 w 2107607"/>
              <a:gd name="connsiteY2" fmla="*/ 221647 h 2160929"/>
              <a:gd name="connsiteX3" fmla="*/ 1946873 w 2107607"/>
              <a:gd name="connsiteY3" fmla="*/ 4763 h 216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7607" h="2160929">
                <a:moveTo>
                  <a:pt x="0" y="2160929"/>
                </a:moveTo>
                <a:cubicBezTo>
                  <a:pt x="297656" y="1975191"/>
                  <a:pt x="704954" y="1051505"/>
                  <a:pt x="933384" y="728291"/>
                </a:cubicBezTo>
                <a:cubicBezTo>
                  <a:pt x="1161814" y="405077"/>
                  <a:pt x="1201665" y="342235"/>
                  <a:pt x="1370580" y="221647"/>
                </a:cubicBezTo>
                <a:cubicBezTo>
                  <a:pt x="1539495" y="101059"/>
                  <a:pt x="2107607" y="0"/>
                  <a:pt x="1946873" y="4763"/>
                </a:cubicBezTo>
              </a:path>
            </a:pathLst>
          </a:cu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Oval 7"/>
          <p:cNvSpPr/>
          <p:nvPr/>
        </p:nvSpPr>
        <p:spPr>
          <a:xfrm>
            <a:off x="3707904" y="3717032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" name="TextBox 8"/>
          <p:cNvSpPr txBox="1"/>
          <p:nvPr/>
        </p:nvSpPr>
        <p:spPr>
          <a:xfrm>
            <a:off x="2614612" y="3202792"/>
            <a:ext cx="133081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ar-SY" b="1" dirty="0"/>
              <a:t>  </a:t>
            </a:r>
            <a:r>
              <a:rPr lang="en-US" b="1" dirty="0"/>
              <a:t>Singularity</a:t>
            </a:r>
          </a:p>
          <a:p>
            <a:pPr algn="r"/>
            <a:r>
              <a:rPr lang="ar-SY" b="1" dirty="0"/>
              <a:t>نقطة انقطاع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7DDCD560-334F-4102-9CF0-6EDCD4DD95F6}"/>
              </a:ext>
            </a:extLst>
          </p:cNvPr>
          <p:cNvSpPr/>
          <p:nvPr/>
        </p:nvSpPr>
        <p:spPr>
          <a:xfrm rot="4001411" flipH="1" flipV="1">
            <a:off x="4816834" y="2841596"/>
            <a:ext cx="1174513" cy="2386308"/>
          </a:xfrm>
          <a:custGeom>
            <a:avLst/>
            <a:gdLst>
              <a:gd name="connsiteX0" fmla="*/ 0 w 3250406"/>
              <a:gd name="connsiteY0" fmla="*/ 623887 h 623887"/>
              <a:gd name="connsiteX1" fmla="*/ 1085850 w 3250406"/>
              <a:gd name="connsiteY1" fmla="*/ 152400 h 623887"/>
              <a:gd name="connsiteX2" fmla="*/ 2943225 w 3250406"/>
              <a:gd name="connsiteY2" fmla="*/ 23812 h 623887"/>
              <a:gd name="connsiteX3" fmla="*/ 2928937 w 3250406"/>
              <a:gd name="connsiteY3" fmla="*/ 9525 h 623887"/>
              <a:gd name="connsiteX0" fmla="*/ 0 w 3348038"/>
              <a:gd name="connsiteY0" fmla="*/ 1021283 h 1021283"/>
              <a:gd name="connsiteX1" fmla="*/ 500062 w 3348038"/>
              <a:gd name="connsiteY1" fmla="*/ 100012 h 1021283"/>
              <a:gd name="connsiteX2" fmla="*/ 2943225 w 3348038"/>
              <a:gd name="connsiteY2" fmla="*/ 421208 h 1021283"/>
              <a:gd name="connsiteX3" fmla="*/ 2928937 w 3348038"/>
              <a:gd name="connsiteY3" fmla="*/ 406921 h 1021283"/>
              <a:gd name="connsiteX0" fmla="*/ 0 w 3901156"/>
              <a:gd name="connsiteY0" fmla="*/ 1021283 h 1021283"/>
              <a:gd name="connsiteX1" fmla="*/ 500062 w 3901156"/>
              <a:gd name="connsiteY1" fmla="*/ 100012 h 1021283"/>
              <a:gd name="connsiteX2" fmla="*/ 2943225 w 3901156"/>
              <a:gd name="connsiteY2" fmla="*/ 421208 h 1021283"/>
              <a:gd name="connsiteX3" fmla="*/ 3740422 w 3901156"/>
              <a:gd name="connsiteY3" fmla="*/ 604068 h 1021283"/>
              <a:gd name="connsiteX0" fmla="*/ 0 w 3901156"/>
              <a:gd name="connsiteY0" fmla="*/ 2085400 h 2085400"/>
              <a:gd name="connsiteX1" fmla="*/ 500062 w 3901156"/>
              <a:gd name="connsiteY1" fmla="*/ 1164129 h 2085400"/>
              <a:gd name="connsiteX2" fmla="*/ 1292150 w 3901156"/>
              <a:gd name="connsiteY2" fmla="*/ 84009 h 2085400"/>
              <a:gd name="connsiteX3" fmla="*/ 3740422 w 3901156"/>
              <a:gd name="connsiteY3" fmla="*/ 1668185 h 2085400"/>
              <a:gd name="connsiteX0" fmla="*/ 0 w 3901156"/>
              <a:gd name="connsiteY0" fmla="*/ 1869376 h 1869376"/>
              <a:gd name="connsiteX1" fmla="*/ 500062 w 3901156"/>
              <a:gd name="connsiteY1" fmla="*/ 948105 h 1869376"/>
              <a:gd name="connsiteX2" fmla="*/ 1436166 w 3901156"/>
              <a:gd name="connsiteY2" fmla="*/ 84009 h 1869376"/>
              <a:gd name="connsiteX3" fmla="*/ 3740422 w 3901156"/>
              <a:gd name="connsiteY3" fmla="*/ 1452161 h 1869376"/>
              <a:gd name="connsiteX0" fmla="*/ 0 w 3901156"/>
              <a:gd name="connsiteY0" fmla="*/ 1977388 h 1977388"/>
              <a:gd name="connsiteX1" fmla="*/ 572070 w 3901156"/>
              <a:gd name="connsiteY1" fmla="*/ 408045 h 1977388"/>
              <a:gd name="connsiteX2" fmla="*/ 1436166 w 3901156"/>
              <a:gd name="connsiteY2" fmla="*/ 192021 h 1977388"/>
              <a:gd name="connsiteX3" fmla="*/ 3740422 w 3901156"/>
              <a:gd name="connsiteY3" fmla="*/ 1560173 h 1977388"/>
              <a:gd name="connsiteX0" fmla="*/ 0 w 2244972"/>
              <a:gd name="connsiteY0" fmla="*/ 1866904 h 1866904"/>
              <a:gd name="connsiteX1" fmla="*/ 572070 w 2244972"/>
              <a:gd name="connsiteY1" fmla="*/ 297561 h 1866904"/>
              <a:gd name="connsiteX2" fmla="*/ 1436166 w 2244972"/>
              <a:gd name="connsiteY2" fmla="*/ 81537 h 1866904"/>
              <a:gd name="connsiteX3" fmla="*/ 2084238 w 2244972"/>
              <a:gd name="connsiteY3" fmla="*/ 81537 h 1866904"/>
              <a:gd name="connsiteX0" fmla="*/ 0 w 2244972"/>
              <a:gd name="connsiteY0" fmla="*/ 1844155 h 1844155"/>
              <a:gd name="connsiteX1" fmla="*/ 933384 w 2244972"/>
              <a:gd name="connsiteY1" fmla="*/ 411517 h 1844155"/>
              <a:gd name="connsiteX2" fmla="*/ 1436166 w 2244972"/>
              <a:gd name="connsiteY2" fmla="*/ 58788 h 1844155"/>
              <a:gd name="connsiteX3" fmla="*/ 2084238 w 2244972"/>
              <a:gd name="connsiteY3" fmla="*/ 58788 h 1844155"/>
              <a:gd name="connsiteX0" fmla="*/ 0 w 2244972"/>
              <a:gd name="connsiteY0" fmla="*/ 1998070 h 1998070"/>
              <a:gd name="connsiteX1" fmla="*/ 933384 w 2244972"/>
              <a:gd name="connsiteY1" fmla="*/ 565432 h 1998070"/>
              <a:gd name="connsiteX2" fmla="*/ 1370580 w 2244972"/>
              <a:gd name="connsiteY2" fmla="*/ 58788 h 1998070"/>
              <a:gd name="connsiteX3" fmla="*/ 2084238 w 2244972"/>
              <a:gd name="connsiteY3" fmla="*/ 212703 h 1998070"/>
              <a:gd name="connsiteX0" fmla="*/ 0 w 2155880"/>
              <a:gd name="connsiteY0" fmla="*/ 2305931 h 2305931"/>
              <a:gd name="connsiteX1" fmla="*/ 933384 w 2155880"/>
              <a:gd name="connsiteY1" fmla="*/ 873293 h 2305931"/>
              <a:gd name="connsiteX2" fmla="*/ 1370580 w 2155880"/>
              <a:gd name="connsiteY2" fmla="*/ 366649 h 2305931"/>
              <a:gd name="connsiteX3" fmla="*/ 1995146 w 2155880"/>
              <a:gd name="connsiteY3" fmla="*/ 4763 h 2305931"/>
              <a:gd name="connsiteX0" fmla="*/ 0 w 2107607"/>
              <a:gd name="connsiteY0" fmla="*/ 2160929 h 2160929"/>
              <a:gd name="connsiteX1" fmla="*/ 933384 w 2107607"/>
              <a:gd name="connsiteY1" fmla="*/ 728291 h 2160929"/>
              <a:gd name="connsiteX2" fmla="*/ 1370580 w 2107607"/>
              <a:gd name="connsiteY2" fmla="*/ 221647 h 2160929"/>
              <a:gd name="connsiteX3" fmla="*/ 1946873 w 2107607"/>
              <a:gd name="connsiteY3" fmla="*/ 4763 h 216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7607" h="2160929">
                <a:moveTo>
                  <a:pt x="0" y="2160929"/>
                </a:moveTo>
                <a:cubicBezTo>
                  <a:pt x="297656" y="1975191"/>
                  <a:pt x="704954" y="1051505"/>
                  <a:pt x="933384" y="728291"/>
                </a:cubicBezTo>
                <a:cubicBezTo>
                  <a:pt x="1161814" y="405077"/>
                  <a:pt x="1201665" y="342235"/>
                  <a:pt x="1370580" y="221647"/>
                </a:cubicBezTo>
                <a:cubicBezTo>
                  <a:pt x="1539495" y="101059"/>
                  <a:pt x="2107607" y="0"/>
                  <a:pt x="1946873" y="4763"/>
                </a:cubicBezTo>
              </a:path>
            </a:pathLst>
          </a:cu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err="1">
                <a:solidFill>
                  <a:srgbClr val="00B0F0"/>
                </a:solidFill>
              </a:rPr>
              <a:t>المنعكسات</a:t>
            </a:r>
            <a:endParaRPr lang="ar-SY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>
            <a:normAutofit fontScale="55000" lnSpcReduction="20000"/>
          </a:bodyPr>
          <a:lstStyle/>
          <a:p>
            <a:r>
              <a:rPr lang="ar-SY" sz="3800" b="1" dirty="0"/>
              <a:t>ضرورة الاهتمام بالتغيرات الطفيفة التدريجية في توازن القوى والعوامل المؤثرة على استقرار نظم النقل.</a:t>
            </a:r>
          </a:p>
          <a:p>
            <a:r>
              <a:rPr lang="ar-SY" sz="3800" b="1" dirty="0"/>
              <a:t>التغيرات الطفيفة قد تؤدي إلى قلب موازين القوى وإحداث </a:t>
            </a:r>
            <a:r>
              <a:rPr lang="ar-SY" sz="3800" b="1" dirty="0" err="1"/>
              <a:t>قفزات </a:t>
            </a:r>
            <a:r>
              <a:rPr lang="ar-SY" sz="3800" b="1" dirty="0"/>
              <a:t>(إيجابية أو سلبية) في مسار تطور نظم النقل.</a:t>
            </a:r>
          </a:p>
          <a:p>
            <a:r>
              <a:rPr lang="ar-SY" sz="3800" b="1" dirty="0"/>
              <a:t>القفزات المفاجئة وانقطاعات التطور تزيد من صعوبة التخطيط الكفؤ لنظم النقل</a:t>
            </a:r>
            <a:endParaRPr lang="ar-LB" sz="38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  <a:p>
            <a:r>
              <a:rPr lang="ar-LB" sz="5100" b="1" dirty="0">
                <a:solidFill>
                  <a:schemeClr val="accent1"/>
                </a:solidFill>
              </a:rPr>
              <a:t>الدور الحاسم للتغيرات التكنولوجية في إحداث قفزات في تطوّر نظام النقل: العجلة (الدولاب)، الشراع، البوصلة، المحرك البخاري، محرّك الاحتراق الداخلي، الطيران، النقل البحري بالحاويات......</a:t>
            </a:r>
            <a:endParaRPr lang="ar-SY" sz="51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/>
              <a:t>المراجع الرئيسية</a:t>
            </a:r>
          </a:p>
        </p:txBody>
      </p:sp>
      <p:pic>
        <p:nvPicPr>
          <p:cNvPr id="6" name="Picture 2" descr="https://encrypted-tbn3.gstatic.com/images?q=tbn:ANd9GcQA9fo7D1h8yUDJ1PUMVFtQA6XIafe2RgbeEbu2hv_b06VCR9o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5014" y="4196532"/>
            <a:ext cx="1561485" cy="2318568"/>
          </a:xfrm>
          <a:prstGeom prst="rect">
            <a:avLst/>
          </a:prstGeom>
          <a:noFill/>
        </p:spPr>
      </p:pic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367735" y="1217583"/>
            <a:ext cx="8445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Reichman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S. </a:t>
            </a:r>
            <a:r>
              <a:rPr lang="fr-FR" sz="2000" dirty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Les Transports: Servitude ou Liberté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Paris, P.U.F., 1983, 197 p.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735" y="1635581"/>
            <a:ext cx="9060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err="1"/>
              <a:t>Laster</a:t>
            </a:r>
            <a:r>
              <a:rPr lang="en-US" sz="2000" dirty="0"/>
              <a:t> A. </a:t>
            </a:r>
            <a:r>
              <a:rPr lang="en-US" sz="2000" dirty="0" err="1"/>
              <a:t>Hoel</a:t>
            </a:r>
            <a:r>
              <a:rPr lang="en-US" sz="2000" dirty="0"/>
              <a:t>, Nicholas J. Garber, Adel W. </a:t>
            </a:r>
            <a:r>
              <a:rPr lang="en-US" sz="2000" dirty="0" err="1"/>
              <a:t>Sadek</a:t>
            </a:r>
            <a:r>
              <a:rPr lang="en-US" sz="2000" dirty="0"/>
              <a:t>. </a:t>
            </a:r>
            <a:r>
              <a:rPr lang="en-US" sz="2000" dirty="0">
                <a:solidFill>
                  <a:schemeClr val="accent1"/>
                </a:solidFill>
              </a:rPr>
              <a:t>Transportation Infrastructure Engineering, A Multimodal  Integration.</a:t>
            </a:r>
            <a:r>
              <a:rPr lang="en-US" sz="2000" dirty="0"/>
              <a:t>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42510" y="4196532"/>
            <a:ext cx="1850990" cy="231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-129208" y="2449489"/>
            <a:ext cx="8445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>
              <a:buNone/>
            </a:pPr>
            <a:r>
              <a:rPr lang="en-US" sz="2000" dirty="0" err="1"/>
              <a:t>Jotin</a:t>
            </a:r>
            <a:r>
              <a:rPr lang="en-US" sz="2000" dirty="0"/>
              <a:t> </a:t>
            </a:r>
            <a:r>
              <a:rPr lang="en-US" sz="2000" dirty="0" err="1"/>
              <a:t>Khisty</a:t>
            </a:r>
            <a:r>
              <a:rPr lang="en-US" sz="2000" dirty="0"/>
              <a:t> C., Kent </a:t>
            </a:r>
            <a:r>
              <a:rPr lang="en-US" sz="2000" dirty="0" err="1"/>
              <a:t>Lall</a:t>
            </a:r>
            <a:r>
              <a:rPr lang="en-US" sz="2000" dirty="0"/>
              <a:t> B. </a:t>
            </a:r>
            <a:r>
              <a:rPr lang="en-US" sz="2000" dirty="0">
                <a:solidFill>
                  <a:schemeClr val="accent1"/>
                </a:solidFill>
              </a:rPr>
              <a:t>Transportation Engineering, An Introduction</a:t>
            </a:r>
            <a:r>
              <a:rPr lang="en-US" sz="2000" dirty="0"/>
              <a:t>. </a:t>
            </a:r>
            <a:endParaRPr lang="ar-SY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46454" y="4196532"/>
            <a:ext cx="1697754" cy="236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CBAC8A9-C13E-4380-851A-EA1E942656AF}"/>
              </a:ext>
            </a:extLst>
          </p:cNvPr>
          <p:cNvSpPr/>
          <p:nvPr/>
        </p:nvSpPr>
        <p:spPr>
          <a:xfrm>
            <a:off x="-104837" y="3020053"/>
            <a:ext cx="84249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>
              <a:buNone/>
            </a:pPr>
            <a:r>
              <a:rPr lang="en-US" sz="2000" dirty="0" err="1"/>
              <a:t>Rodrigue</a:t>
            </a:r>
            <a:r>
              <a:rPr lang="en-US" sz="2000" dirty="0"/>
              <a:t>, J-P, </a:t>
            </a:r>
            <a:r>
              <a:rPr lang="en-US" sz="2000" dirty="0" err="1"/>
              <a:t>Comtois</a:t>
            </a:r>
            <a:r>
              <a:rPr lang="en-US" sz="2000" dirty="0"/>
              <a:t> C., Slack, B.  </a:t>
            </a:r>
            <a:r>
              <a:rPr lang="en-US" sz="2000" dirty="0">
                <a:solidFill>
                  <a:schemeClr val="accent1"/>
                </a:solidFill>
              </a:rPr>
              <a:t>The Geography of Transport Systems </a:t>
            </a:r>
            <a:endParaRPr lang="ar-SY" sz="20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The Geography of Transport Systems, 5th Edition">
            <a:extLst>
              <a:ext uri="{FF2B5EF4-FFF2-40B4-BE49-F238E27FC236}">
                <a16:creationId xmlns:a16="http://schemas.microsoft.com/office/drawing/2014/main" id="{D69E08FF-3D04-4925-9C92-2C1A6A17E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670" y="4214918"/>
            <a:ext cx="1625746" cy="230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 txBox="1">
            <a:spLocks/>
          </p:cNvSpPr>
          <p:nvPr/>
        </p:nvSpPr>
        <p:spPr bwMode="auto">
          <a:xfrm>
            <a:off x="0" y="2143124"/>
            <a:ext cx="9144000" cy="193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ar-SY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ar-SY" sz="4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ملحق:</a:t>
            </a:r>
            <a:endParaRPr lang="ar-SY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ar-SY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ملامح </a:t>
            </a:r>
            <a:r>
              <a:rPr lang="ar-SY" sz="4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التطويرالمستقبلي</a:t>
            </a:r>
            <a:r>
              <a:rPr lang="ar-SY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لنظم النقل</a:t>
            </a:r>
            <a:endParaRPr lang="en-US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Placeholder 6"/>
          <p:cNvSpPr>
            <a:spLocks noGrp="1"/>
          </p:cNvSpPr>
          <p:nvPr>
            <p:ph type="body" idx="4294967295"/>
          </p:nvPr>
        </p:nvSpPr>
        <p:spPr>
          <a:xfrm>
            <a:off x="4357688" y="214313"/>
            <a:ext cx="4786312" cy="857250"/>
          </a:xfrm>
        </p:spPr>
        <p:txBody>
          <a:bodyPr/>
          <a:lstStyle/>
          <a:p>
            <a:pPr algn="r" rtl="1">
              <a:buFont typeface="Arial" pitchFamily="34" charset="0"/>
              <a:buNone/>
            </a:pPr>
            <a:r>
              <a:rPr lang="ar-SY" sz="3600" b="1" dirty="0">
                <a:solidFill>
                  <a:srgbClr val="00B0F0"/>
                </a:solidFill>
              </a:rPr>
              <a:t>أولا- زيادة </a:t>
            </a:r>
            <a:r>
              <a:rPr lang="ar-SY" sz="3600" b="1" dirty="0" err="1">
                <a:solidFill>
                  <a:srgbClr val="00B0F0"/>
                </a:solidFill>
              </a:rPr>
              <a:t>حجوم</a:t>
            </a:r>
            <a:r>
              <a:rPr lang="ar-SY" sz="3600" b="1" dirty="0">
                <a:solidFill>
                  <a:srgbClr val="00B0F0"/>
                </a:solidFill>
              </a:rPr>
              <a:t> </a:t>
            </a:r>
            <a:r>
              <a:rPr lang="ar-SY" sz="3600" b="1" dirty="0" err="1">
                <a:solidFill>
                  <a:srgbClr val="00B0F0"/>
                </a:solidFill>
              </a:rPr>
              <a:t>النقل </a:t>
            </a:r>
            <a:r>
              <a:rPr lang="ar-SY" sz="3600" b="1" dirty="0">
                <a:solidFill>
                  <a:srgbClr val="00B0F0"/>
                </a:solidFill>
              </a:rPr>
              <a:t>: السعة</a:t>
            </a:r>
          </a:p>
        </p:txBody>
      </p:sp>
      <p:pic>
        <p:nvPicPr>
          <p:cNvPr id="9" name="Picture 4" descr="ila06_182xx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25" y="1500188"/>
            <a:ext cx="4143375" cy="3111500"/>
          </a:xfrm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000625" y="1500188"/>
            <a:ext cx="1700213" cy="1209675"/>
            <a:chOff x="932325" y="1488032"/>
            <a:chExt cx="1500198" cy="1209082"/>
          </a:xfrm>
        </p:grpSpPr>
        <p:sp>
          <p:nvSpPr>
            <p:cNvPr id="47111" name="TextBox 9"/>
            <p:cNvSpPr txBox="1">
              <a:spLocks noChangeArrowheads="1"/>
            </p:cNvSpPr>
            <p:nvPr/>
          </p:nvSpPr>
          <p:spPr bwMode="auto">
            <a:xfrm>
              <a:off x="932325" y="1488032"/>
              <a:ext cx="15001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  380</a:t>
              </a:r>
              <a:endParaRPr lang="ar-SY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12" name="TextBox 10"/>
            <p:cNvSpPr txBox="1">
              <a:spLocks noChangeArrowheads="1"/>
            </p:cNvSpPr>
            <p:nvPr/>
          </p:nvSpPr>
          <p:spPr bwMode="auto">
            <a:xfrm>
              <a:off x="932325" y="1773784"/>
              <a:ext cx="150019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800 Pax.</a:t>
              </a:r>
            </a:p>
            <a:p>
              <a:pPr algn="l"/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15000 Km</a:t>
              </a:r>
            </a:p>
            <a:p>
              <a:pPr algn="l"/>
              <a:endParaRPr lang="ar-SY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4" descr="Evelyn%20Maersk%20(10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9525" y="3429000"/>
            <a:ext cx="47958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3429000"/>
            <a:ext cx="242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>
                <a:latin typeface="Times New Roman" pitchFamily="18" charset="0"/>
                <a:cs typeface="Times New Roman" pitchFamily="18" charset="0"/>
              </a:rPr>
              <a:t>EMMA   MAERSK</a:t>
            </a:r>
          </a:p>
          <a:p>
            <a:pPr algn="l"/>
            <a:r>
              <a:rPr lang="en-US">
                <a:latin typeface="Times New Roman" pitchFamily="18" charset="0"/>
                <a:cs typeface="Times New Roman" pitchFamily="18" charset="0"/>
              </a:rPr>
              <a:t>14000 TEU</a:t>
            </a:r>
          </a:p>
          <a:p>
            <a:pPr algn="l"/>
            <a:r>
              <a:rPr lang="en-US">
                <a:latin typeface="Times New Roman" pitchFamily="18" charset="0"/>
                <a:cs typeface="Times New Roman" pitchFamily="18" charset="0"/>
              </a:rPr>
              <a:t>15.5 m.</a:t>
            </a:r>
            <a:endParaRPr lang="ar-SY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9552" y="620688"/>
            <a:ext cx="8208912" cy="792088"/>
          </a:xfrm>
        </p:spPr>
        <p:txBody>
          <a:bodyPr vert="horz" lIns="91440" tIns="45720" rIns="91440" bIns="45720" rtlCol="1" anchor="ctr">
            <a:normAutofit fontScale="97500"/>
          </a:bodyPr>
          <a:lstStyle/>
          <a:p>
            <a:pPr algn="r">
              <a:spcBef>
                <a:spcPct val="0"/>
              </a:spcBef>
              <a:buNone/>
              <a:defRPr/>
            </a:pPr>
            <a:r>
              <a:rPr lang="ar-SY" sz="40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تصنيف النقل حسب طبيعة المادة المنقولة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708920"/>
            <a:ext cx="4137380" cy="30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C:\Users\Yarob\Documents\Photos2\جولة ميدانية لباصات النقل الداخلي 28 نيسان 2010\CIMG59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56071" y="2708920"/>
            <a:ext cx="4137380" cy="30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10"/>
          <p:cNvSpPr txBox="1">
            <a:spLocks noChangeArrowheads="1"/>
          </p:cNvSpPr>
          <p:nvPr/>
        </p:nvSpPr>
        <p:spPr bwMode="auto">
          <a:xfrm>
            <a:off x="5864493" y="1576607"/>
            <a:ext cx="1879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Y" sz="2800" b="1" dirty="0">
                <a:solidFill>
                  <a:srgbClr val="00B050"/>
                </a:solidFill>
              </a:rPr>
              <a:t>ركاب</a:t>
            </a:r>
          </a:p>
        </p:txBody>
      </p:sp>
      <p:sp>
        <p:nvSpPr>
          <p:cNvPr id="14343" name="TextBox 11"/>
          <p:cNvSpPr txBox="1">
            <a:spLocks noChangeArrowheads="1"/>
          </p:cNvSpPr>
          <p:nvPr/>
        </p:nvSpPr>
        <p:spPr bwMode="auto">
          <a:xfrm>
            <a:off x="1721088" y="1609636"/>
            <a:ext cx="1503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Y" sz="2800" b="1" dirty="0">
                <a:solidFill>
                  <a:srgbClr val="00B050"/>
                </a:solidFill>
              </a:rPr>
              <a:t>بضائع</a:t>
            </a:r>
          </a:p>
        </p:txBody>
      </p:sp>
    </p:spTree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919663" y="285750"/>
            <a:ext cx="3898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Y" sz="3600" b="1" dirty="0">
                <a:solidFill>
                  <a:srgbClr val="00B0F0"/>
                </a:solidFill>
              </a:rPr>
              <a:t>ثانياً- زيادة سرعات النقل</a:t>
            </a:r>
          </a:p>
        </p:txBody>
      </p:sp>
      <p:pic>
        <p:nvPicPr>
          <p:cNvPr id="6148" name="Picture 4" descr="http://www.rmtbristol.org.uk/tgv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1052736"/>
            <a:ext cx="3528392" cy="264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76056" y="1556792"/>
            <a:ext cx="2000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Y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99592" y="980728"/>
            <a:ext cx="35004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Y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Y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القطار عالي السرعة 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TGV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ar-SY" sz="2400" b="1" dirty="0">
                <a:latin typeface="Times New Roman" pitchFamily="18" charset="0"/>
                <a:cs typeface="Times New Roman" pitchFamily="18" charset="0"/>
              </a:rPr>
              <a:t>يندرج على الشبكة العادية</a:t>
            </a:r>
          </a:p>
          <a:p>
            <a:r>
              <a:rPr lang="ar-SY" sz="2400" b="1" dirty="0">
                <a:latin typeface="Times New Roman" pitchFamily="18" charset="0"/>
                <a:cs typeface="Times New Roman" pitchFamily="18" charset="0"/>
              </a:rPr>
              <a:t>السرعة القصوى 574 كم/س</a:t>
            </a:r>
          </a:p>
          <a:p>
            <a:r>
              <a:rPr lang="ar-SY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Y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ar-SY" b="1" dirty="0" err="1">
                <a:latin typeface="Times New Roman" pitchFamily="18" charset="0"/>
                <a:cs typeface="Times New Roman" pitchFamily="18" charset="0"/>
              </a:rPr>
              <a:t>3نيسان</a:t>
            </a:r>
            <a:r>
              <a:rPr lang="ar-SY" b="1" dirty="0">
                <a:latin typeface="Times New Roman" pitchFamily="18" charset="0"/>
                <a:cs typeface="Times New Roman" pitchFamily="18" charset="0"/>
              </a:rPr>
              <a:t> 2007</a:t>
            </a:r>
            <a:r>
              <a:rPr lang="ar-SY" b="1" dirty="0" err="1">
                <a:latin typeface="Times New Roman" pitchFamily="18" charset="0"/>
                <a:cs typeface="Times New Roman" pitchFamily="18" charset="0"/>
              </a:rPr>
              <a:t>)</a:t>
            </a:r>
            <a:endParaRPr lang="ar-SY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ar-SY" sz="2400" b="1" dirty="0">
                <a:latin typeface="Times New Roman" pitchFamily="18" charset="0"/>
                <a:cs typeface="Times New Roman" pitchFamily="18" charset="0"/>
              </a:rPr>
              <a:t>السرعة </a:t>
            </a:r>
            <a:r>
              <a:rPr lang="ar-SY" sz="2400" b="1" dirty="0" err="1">
                <a:latin typeface="Times New Roman" pitchFamily="18" charset="0"/>
                <a:cs typeface="Times New Roman" pitchFamily="18" charset="0"/>
              </a:rPr>
              <a:t>الاقتصادية </a:t>
            </a:r>
            <a:r>
              <a:rPr lang="ar-SY" sz="2400" b="1" dirty="0">
                <a:latin typeface="Times New Roman" pitchFamily="18" charset="0"/>
                <a:cs typeface="Times New Roman" pitchFamily="18" charset="0"/>
              </a:rPr>
              <a:t># 300 كم/س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528" y="4365104"/>
            <a:ext cx="417646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Y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القطار فائق السرعة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Hyper Loop</a:t>
            </a:r>
          </a:p>
          <a:p>
            <a:r>
              <a:rPr lang="ar-SY" sz="2400" b="1" dirty="0">
                <a:latin typeface="Times New Roman" pitchFamily="18" charset="0"/>
                <a:cs typeface="Times New Roman" pitchFamily="18" charset="0"/>
              </a:rPr>
              <a:t>نفق شبه مفرغ</a:t>
            </a:r>
          </a:p>
          <a:p>
            <a:r>
              <a:rPr lang="ar-SY" sz="2400" b="1" dirty="0">
                <a:latin typeface="Times New Roman" pitchFamily="18" charset="0"/>
                <a:cs typeface="Times New Roman" pitchFamily="18" charset="0"/>
              </a:rPr>
              <a:t>سرعة 1200 كم/س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Image result for hyperloop one duba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4005064"/>
            <a:ext cx="3545025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911600" y="285750"/>
            <a:ext cx="4906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Y" sz="3600" b="1" dirty="0">
                <a:solidFill>
                  <a:srgbClr val="00B0F0"/>
                </a:solidFill>
              </a:rPr>
              <a:t>ثالثاً- بدائل طاقة نظيفة ومتجددة</a:t>
            </a:r>
          </a:p>
        </p:txBody>
      </p:sp>
      <p:pic>
        <p:nvPicPr>
          <p:cNvPr id="31750" name="Picture 6" descr="http://www.aeolus-online.com/catalog/pics/Full_Range_CNG_Long_Distance_Coac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620688"/>
            <a:ext cx="212938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82889" y="1357313"/>
            <a:ext cx="3929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Y" sz="3600" dirty="0">
                <a:latin typeface="Times New Roman" pitchFamily="18" charset="0"/>
                <a:cs typeface="Times New Roman" pitchFamily="18" charset="0"/>
              </a:rPr>
              <a:t>الغاز المضغوط 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CNG</a:t>
            </a:r>
            <a:endParaRPr lang="ar-SY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39952" y="2695947"/>
            <a:ext cx="4643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Y" sz="3600" dirty="0">
                <a:latin typeface="Times New Roman" pitchFamily="18" charset="0"/>
                <a:cs typeface="Times New Roman" pitchFamily="18" charset="0"/>
              </a:rPr>
              <a:t>السيارة الهجينة </a:t>
            </a:r>
            <a:r>
              <a:rPr lang="fr-FR" sz="3600" dirty="0" err="1">
                <a:latin typeface="Times New Roman" pitchFamily="18" charset="0"/>
                <a:cs typeface="Times New Roman" pitchFamily="18" charset="0"/>
              </a:rPr>
              <a:t>Hybrid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 Car</a:t>
            </a:r>
            <a:endParaRPr lang="ar-SY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2" name="Picture 8" descr="http://dvice.com/pics/Antro-Solo-150-mpg-solar-car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39552" y="3933056"/>
            <a:ext cx="2477085" cy="10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39952" y="4034582"/>
            <a:ext cx="4643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Y" sz="3600" dirty="0">
                <a:latin typeface="Times New Roman" pitchFamily="18" charset="0"/>
                <a:cs typeface="Times New Roman" pitchFamily="18" charset="0"/>
              </a:rPr>
              <a:t>السيارة الشمسية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Solar Car</a:t>
            </a:r>
            <a:r>
              <a:rPr lang="ar-SY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1746" name="Picture 2" descr="http://alternative-car-fuels.co.uk/wp-content/uploads/2008/09/hybrid-c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2132856"/>
            <a:ext cx="1851467" cy="14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91880" y="5373216"/>
            <a:ext cx="52915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Y" sz="3600" dirty="0">
                <a:latin typeface="Times New Roman" pitchFamily="18" charset="0"/>
                <a:cs typeface="Times New Roman" pitchFamily="18" charset="0"/>
              </a:rPr>
              <a:t>السيارة الكهربائية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Electric Car</a:t>
            </a:r>
            <a:endParaRPr lang="ar-SY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Image result for tesla car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5301208"/>
            <a:ext cx="2520280" cy="11778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907704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857250"/>
            <a:ext cx="8229600" cy="720725"/>
          </a:xfrm>
        </p:spPr>
        <p:txBody>
          <a:bodyPr>
            <a:normAutofit fontScale="90000"/>
          </a:bodyPr>
          <a:lstStyle/>
          <a:p>
            <a:r>
              <a:rPr lang="ar-SA" sz="4000" dirty="0"/>
              <a:t>إدارة المرور ونظم المواصلات الذكيّة</a:t>
            </a:r>
            <a:br>
              <a:rPr lang="en-US" sz="4000"/>
            </a:br>
            <a:r>
              <a:rPr lang="en-US" sz="2800">
                <a:solidFill>
                  <a:schemeClr val="accent1"/>
                </a:solidFill>
              </a:rPr>
              <a:t>Intelligent Transportation Systems</a:t>
            </a:r>
            <a:r>
              <a:rPr lang="en-US" sz="4000">
                <a:solidFill>
                  <a:schemeClr val="accent1"/>
                </a:solidFill>
              </a:rPr>
              <a:t> 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49158" name="Picture 6" descr="cars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4559300"/>
            <a:ext cx="3830638" cy="2298700"/>
          </a:xfrm>
        </p:spPr>
      </p:pic>
      <p:sp>
        <p:nvSpPr>
          <p:cNvPr id="49163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95936" y="2060848"/>
            <a:ext cx="4758680" cy="4530725"/>
          </a:xfrm>
        </p:spPr>
        <p:txBody>
          <a:bodyPr>
            <a:normAutofit/>
          </a:bodyPr>
          <a:lstStyle/>
          <a:p>
            <a:pPr algn="justLow" rtl="1">
              <a:buFont typeface="Arial" pitchFamily="34" charset="0"/>
              <a:buNone/>
            </a:pPr>
            <a:r>
              <a:rPr lang="ar-LB" sz="2800" dirty="0">
                <a:solidFill>
                  <a:schemeClr val="accent1"/>
                </a:solidFill>
              </a:rPr>
              <a:t>- التبادل الالكتروني للوثائق</a:t>
            </a:r>
          </a:p>
          <a:p>
            <a:pPr algn="justLow" rtl="1">
              <a:buFont typeface="Arial" pitchFamily="34" charset="0"/>
              <a:buNone/>
            </a:pPr>
            <a:r>
              <a:rPr lang="ar-LB" sz="2800" dirty="0">
                <a:solidFill>
                  <a:schemeClr val="accent1"/>
                </a:solidFill>
              </a:rPr>
              <a:t>- الربط الأني بين الطلب والعرض (أوبر)</a:t>
            </a:r>
          </a:p>
          <a:p>
            <a:pPr algn="justLow" rtl="1">
              <a:buFont typeface="Arial" pitchFamily="34" charset="0"/>
              <a:buNone/>
            </a:pPr>
            <a:r>
              <a:rPr lang="ar-LB" sz="2800" dirty="0">
                <a:solidFill>
                  <a:schemeClr val="accent1"/>
                </a:solidFill>
              </a:rPr>
              <a:t>- </a:t>
            </a:r>
            <a:r>
              <a:rPr lang="ar-SY" sz="2800" dirty="0">
                <a:solidFill>
                  <a:schemeClr val="accent1"/>
                </a:solidFill>
              </a:rPr>
              <a:t>الضبط الآني لحركة المرور على شبكات الطرق والشوارع</a:t>
            </a:r>
          </a:p>
          <a:p>
            <a:pPr algn="justLow" rtl="1">
              <a:buFont typeface="Arial" pitchFamily="34" charset="0"/>
              <a:buNone/>
            </a:pPr>
            <a:r>
              <a:rPr lang="ar-LB" sz="2800" dirty="0">
                <a:solidFill>
                  <a:schemeClr val="accent1"/>
                </a:solidFill>
              </a:rPr>
              <a:t>- </a:t>
            </a:r>
            <a:r>
              <a:rPr lang="ar-SA" sz="2800" dirty="0">
                <a:solidFill>
                  <a:schemeClr val="accent1"/>
                </a:solidFill>
              </a:rPr>
              <a:t>الاستفادة من نظم تحديد المواقع لإعلام المستخدمين بأفضل خيارات المسارات</a:t>
            </a:r>
            <a:r>
              <a:rPr lang="ar-LB" sz="2800" dirty="0">
                <a:solidFill>
                  <a:schemeClr val="accent1"/>
                </a:solidFill>
              </a:rPr>
              <a:t> (التطبيقات الملاحية)</a:t>
            </a:r>
            <a:endParaRPr lang="en-US" sz="2800" dirty="0">
              <a:solidFill>
                <a:schemeClr val="accent1"/>
              </a:solidFill>
            </a:endParaRPr>
          </a:p>
          <a:p>
            <a:pPr algn="justLow" rtl="1">
              <a:buNone/>
            </a:pPr>
            <a:r>
              <a:rPr lang="ar-LB" sz="2800" dirty="0">
                <a:solidFill>
                  <a:schemeClr val="accent1"/>
                </a:solidFill>
              </a:rPr>
              <a:t>- المركبات</a:t>
            </a:r>
            <a:r>
              <a:rPr lang="ar-SY" sz="2800" dirty="0">
                <a:solidFill>
                  <a:schemeClr val="accent1"/>
                </a:solidFill>
              </a:rPr>
              <a:t> ذاتية الحركة 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49161" name="Picture 9"/>
          <p:cNvPicPr>
            <a:picLocks noGrp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2708920"/>
            <a:ext cx="2286000" cy="1714500"/>
          </a:xfrm>
          <a:ln w="12700">
            <a:solidFill>
              <a:schemeClr val="tx1"/>
            </a:solidFill>
          </a:ln>
        </p:spPr>
      </p:pic>
      <p:pic>
        <p:nvPicPr>
          <p:cNvPr id="49159" name="Picture 7" descr="camer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052736"/>
            <a:ext cx="1504950" cy="1871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9160" name="Rectangle 8" descr="udot"/>
          <p:cNvSpPr>
            <a:spLocks noChangeArrowheads="1"/>
          </p:cNvSpPr>
          <p:nvPr/>
        </p:nvSpPr>
        <p:spPr bwMode="auto">
          <a:xfrm>
            <a:off x="1979712" y="2276872"/>
            <a:ext cx="1800225" cy="1657350"/>
          </a:xfrm>
          <a:prstGeom prst="rect">
            <a:avLst/>
          </a:prstGeom>
          <a:blipFill dpi="0" rotWithShape="0">
            <a:blip r:embed="rId5" cstate="email"/>
            <a:srcRect/>
            <a:stretch>
              <a:fillRect/>
            </a:stretch>
          </a:blip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Y"/>
          </a:p>
        </p:txBody>
      </p:sp>
      <p:sp>
        <p:nvSpPr>
          <p:cNvPr id="50184" name="Rectangle 7"/>
          <p:cNvSpPr>
            <a:spLocks noChangeArrowheads="1"/>
          </p:cNvSpPr>
          <p:nvPr/>
        </p:nvSpPr>
        <p:spPr bwMode="auto">
          <a:xfrm>
            <a:off x="3529013" y="0"/>
            <a:ext cx="56149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Y" sz="3600" b="1" dirty="0">
                <a:solidFill>
                  <a:srgbClr val="00B0F0"/>
                </a:solidFill>
              </a:rPr>
              <a:t>رابعاً- تقانات المعلوماتية والاتصالات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build="p"/>
      <p:bldP spid="49159" grpId="0" animBg="1"/>
      <p:bldP spid="4916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T0RRigFdUe6M09wYmCFAun1VVLfi0I7MuBXMCLnUuG54Z-FuTGt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764704"/>
            <a:ext cx="2340855" cy="12040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96552" y="4862189"/>
            <a:ext cx="4523995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8000" dirty="0">
                <a:solidFill>
                  <a:schemeClr val="accent2">
                    <a:lumMod val="75000"/>
                  </a:schemeClr>
                </a:solidFill>
              </a:rPr>
              <a:t>شكراً </a:t>
            </a:r>
            <a:r>
              <a:rPr lang="ar-SY" sz="8000" dirty="0" err="1">
                <a:solidFill>
                  <a:schemeClr val="accent2">
                    <a:lumMod val="75000"/>
                  </a:schemeClr>
                </a:solidFill>
              </a:rPr>
              <a:t>لكم.....</a:t>
            </a:r>
            <a:endParaRPr lang="ar-SY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http://us.123rf.com/400wm/400/400/whitestone/whitestone1103/whitestone110300009/9104614-ball-of-multi-colored-woolen-thread-isolated-on-whit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1772816"/>
            <a:ext cx="2592288" cy="25922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27443" y="4365104"/>
            <a:ext cx="5045803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LB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منهج النظم:  </a:t>
            </a:r>
            <a:r>
              <a:rPr lang="ar-SY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الماكروسكوب</a:t>
            </a:r>
            <a:r>
              <a:rPr lang="ar-SY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algn="ctr"/>
            <a:r>
              <a:rPr lang="ar-SY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لمقاربة الظواهر المعقدة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/>
              <a:t>Dr. Yarob Badr</a:t>
            </a:r>
            <a:endParaRPr lang="ar-S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E7DF-7A80-4536-B4CE-150B9537DF90}" type="slidenum">
              <a:rPr lang="ar-SY" smtClean="0"/>
              <a:pPr/>
              <a:t>5</a:t>
            </a:fld>
            <a:endParaRPr lang="ar-SY" dirty="0"/>
          </a:p>
        </p:txBody>
      </p:sp>
      <p:sp>
        <p:nvSpPr>
          <p:cNvPr id="8" name="Content Placeholder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96944" cy="1143000"/>
          </a:xfrm>
        </p:spPr>
        <p:txBody>
          <a:bodyPr>
            <a:normAutofit/>
          </a:bodyPr>
          <a:lstStyle/>
          <a:p>
            <a:pPr algn="r">
              <a:buFont typeface="Arial" pitchFamily="34" charset="0"/>
              <a:buNone/>
              <a:defRPr/>
            </a:pPr>
            <a:r>
              <a:rPr lang="ar-SY" b="1" dirty="0">
                <a:solidFill>
                  <a:srgbClr val="00B0F0"/>
                </a:solidFill>
              </a:rPr>
              <a:t>تصنيفات طبيعة النقل</a:t>
            </a:r>
            <a:endParaRPr lang="ar-SY" dirty="0">
              <a:solidFill>
                <a:srgbClr val="00B0F0"/>
              </a:solidFill>
            </a:endParaRPr>
          </a:p>
        </p:txBody>
      </p:sp>
      <p:pic>
        <p:nvPicPr>
          <p:cNvPr id="65538" name="Picture 2" descr="http://coe.berkeley.edu/forefront/fall2004/images/IT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492896"/>
            <a:ext cx="3312368" cy="2774108"/>
          </a:xfrm>
          <a:prstGeom prst="rect">
            <a:avLst/>
          </a:prstGeom>
          <a:noFill/>
        </p:spPr>
      </p:pic>
      <p:pic>
        <p:nvPicPr>
          <p:cNvPr id="65540" name="Picture 4" descr="https://encrypted-tbn2.gstatic.com/images?q=tbn:ANd9GcRdlvDk6fsFRaxEmYuPBpSXk-5YYPEY9W0B0MO1cXfqrOVexoLhm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5517232"/>
            <a:ext cx="1514921" cy="1008112"/>
          </a:xfrm>
          <a:prstGeom prst="rect">
            <a:avLst/>
          </a:prstGeom>
          <a:noFill/>
        </p:spPr>
      </p:pic>
      <p:pic>
        <p:nvPicPr>
          <p:cNvPr id="65544" name="Picture 8" descr="https://encrypted-tbn1.gstatic.com/images?q=tbn:ANd9GcTRbG3A5HxBPnWbDz2rUsgKGSwEMDqu1zgbqpnFirGGp4dTDHdmnQ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3768" y="5517232"/>
            <a:ext cx="1351077" cy="1008112"/>
          </a:xfrm>
          <a:prstGeom prst="rect">
            <a:avLst/>
          </a:prstGeom>
          <a:noFill/>
        </p:spPr>
      </p:pic>
      <p:pic>
        <p:nvPicPr>
          <p:cNvPr id="65548" name="Picture 12" descr="https://encrypted-tbn1.gstatic.com/images?q=tbn:ANd9GcQO06Vy-svMIPpSKiUuLbWn5pS5M9yf-N-aaV0Wd7PA6RYynOY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2492896"/>
            <a:ext cx="4176464" cy="2779249"/>
          </a:xfrm>
          <a:prstGeom prst="rect">
            <a:avLst/>
          </a:prstGeom>
          <a:noFill/>
        </p:spPr>
      </p:pic>
      <p:pic>
        <p:nvPicPr>
          <p:cNvPr id="65550" name="Picture 14" descr="https://encrypted-tbn2.gstatic.com/images?q=tbn:ANd9GcRMBzEBKOSon9JEFc4J8rzuadd50rJYyWraQBRGDUf7iVWLvkq4RQ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216" y="5279736"/>
            <a:ext cx="2088232" cy="1389624"/>
          </a:xfrm>
          <a:prstGeom prst="rect">
            <a:avLst/>
          </a:prstGeom>
          <a:noFill/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63688" y="1844824"/>
            <a:ext cx="803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ar-SY" sz="2800" b="1" dirty="0">
                <a:solidFill>
                  <a:srgbClr val="00B050"/>
                </a:solidFill>
              </a:rPr>
              <a:t>فردي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12160" y="1844824"/>
            <a:ext cx="10070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ar-SY" sz="2800" b="1" dirty="0">
                <a:solidFill>
                  <a:srgbClr val="00B050"/>
                </a:solidFill>
              </a:rPr>
              <a:t>جماعي</a:t>
            </a:r>
          </a:p>
        </p:txBody>
      </p:sp>
      <p:pic>
        <p:nvPicPr>
          <p:cNvPr id="65552" name="Picture 16" descr="https://encrypted-tbn0.gstatic.com/images?q=tbn:ANd9GcQ29mbhIjPxb5cSOpHmpgOdhqxt6ngJGDpWodYdv41sTurx7P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9552" y="5517232"/>
            <a:ext cx="1368152" cy="103007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1187624" y="260648"/>
            <a:ext cx="72386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Y" sz="39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تصنيف النقل حسب الوسط الجغرافي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444208" y="1155290"/>
            <a:ext cx="212372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ar-SY" sz="2800" b="1" dirty="0">
                <a:solidFill>
                  <a:srgbClr val="00B050"/>
                </a:solidFill>
              </a:rPr>
              <a:t>مديني (عمراني)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r>
              <a:rPr lang="ar-SY">
                <a:solidFill>
                  <a:schemeClr val="tx1">
                    <a:lumMod val="65000"/>
                  </a:schemeClr>
                </a:solidFill>
              </a:rPr>
              <a:t>Dr. Yarob Badr</a:t>
            </a:r>
            <a:endParaRPr lang="ar-SY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fld id="{F005E7DF-7A80-4536-B4CE-150B9537DF90}" type="slidenum">
              <a:rPr lang="ar-SY" smtClean="0">
                <a:solidFill>
                  <a:schemeClr val="tx1">
                    <a:lumMod val="65000"/>
                  </a:schemeClr>
                </a:solidFill>
              </a:rPr>
              <a:pPr/>
              <a:t>6</a:t>
            </a:fld>
            <a:endParaRPr lang="ar-SY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63888" y="1155617"/>
            <a:ext cx="2483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ar-SY" sz="2800" b="1" dirty="0">
                <a:solidFill>
                  <a:srgbClr val="00B050"/>
                </a:solidFill>
              </a:rPr>
              <a:t>بين المدن (جهوي)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83568" y="1155617"/>
            <a:ext cx="2483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ar-SY" sz="2800" b="1" dirty="0">
                <a:solidFill>
                  <a:srgbClr val="00B050"/>
                </a:solidFill>
              </a:rPr>
              <a:t>دولي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46380" y="2045126"/>
            <a:ext cx="24316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Yarob\Desktop\مؤتمر السكك\World_Transportation_Pattern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911865"/>
            <a:ext cx="323594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الكويت: إبعاد 13 ألف وافد في 10 أشهر - عالم واحد - العرب - البيان">
            <a:extLst>
              <a:ext uri="{FF2B5EF4-FFF2-40B4-BE49-F238E27FC236}">
                <a16:creationId xmlns:a16="http://schemas.microsoft.com/office/drawing/2014/main" id="{632F394C-56A8-424E-9750-655D4FD529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EAC5E-51F7-41EC-BAF8-7B44BC6B9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03" y="4344725"/>
            <a:ext cx="2946274" cy="1938338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273841" y="4641146"/>
            <a:ext cx="1651611" cy="752337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E558FC6-2804-4C20-BA29-8B45A6B199E0}"/>
              </a:ext>
            </a:extLst>
          </p:cNvPr>
          <p:cNvCxnSpPr>
            <a:cxnSpLocks/>
          </p:cNvCxnSpPr>
          <p:nvPr/>
        </p:nvCxnSpPr>
        <p:spPr>
          <a:xfrm flipH="1" flipV="1">
            <a:off x="966791" y="4221088"/>
            <a:ext cx="265710" cy="2061975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ساحة الأمويين - المعرفة">
            <a:extLst>
              <a:ext uri="{FF2B5EF4-FFF2-40B4-BE49-F238E27FC236}">
                <a16:creationId xmlns:a16="http://schemas.microsoft.com/office/drawing/2014/main" id="{6B14DA51-EF8B-4878-8D52-699BC3DAF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645" y="1999894"/>
            <a:ext cx="2234107" cy="169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خريطة سوريا - جولة">
            <a:extLst>
              <a:ext uri="{FF2B5EF4-FFF2-40B4-BE49-F238E27FC236}">
                <a16:creationId xmlns:a16="http://schemas.microsoft.com/office/drawing/2014/main" id="{B6D805F0-69A9-4F88-9D91-20F702E48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41" y="4344725"/>
            <a:ext cx="2483768" cy="206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nicipalities of Damascus - Wikipedia">
            <a:extLst>
              <a:ext uri="{FF2B5EF4-FFF2-40B4-BE49-F238E27FC236}">
                <a16:creationId xmlns:a16="http://schemas.microsoft.com/office/drawing/2014/main" id="{DDB61BBE-93CD-44EF-8B4E-4A2B070FF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75" y="4379025"/>
            <a:ext cx="2649334" cy="202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26459" y="1042575"/>
            <a:ext cx="2160240" cy="161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1790" y="1042575"/>
            <a:ext cx="2257935" cy="152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419872" y="0"/>
            <a:ext cx="5437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Y" sz="39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تصنيف النقل حسب نمط النقل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9921" y="1412776"/>
            <a:ext cx="11448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Y" sz="2800" b="1" dirty="0">
                <a:solidFill>
                  <a:srgbClr val="00B050"/>
                </a:solidFill>
              </a:rPr>
              <a:t>نقل بري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69550" y="575960"/>
            <a:ext cx="869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Y" sz="2800" b="1" dirty="0">
                <a:solidFill>
                  <a:srgbClr val="00B050"/>
                </a:solidFill>
              </a:rPr>
              <a:t>سككي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067944" y="575960"/>
            <a:ext cx="8435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Y" sz="2800" b="1" dirty="0">
                <a:solidFill>
                  <a:srgbClr val="00B050"/>
                </a:solidFill>
              </a:rPr>
              <a:t>طرقي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81831" y="3645024"/>
            <a:ext cx="12410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Y" sz="2800" b="1" dirty="0">
                <a:solidFill>
                  <a:srgbClr val="00B050"/>
                </a:solidFill>
              </a:rPr>
              <a:t>نقل جوّي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732240" y="5877272"/>
            <a:ext cx="20697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Y" sz="2800" b="1" dirty="0">
                <a:solidFill>
                  <a:srgbClr val="00B050"/>
                </a:solidFill>
              </a:rPr>
              <a:t>نقل مائي/ بحري</a:t>
            </a:r>
          </a:p>
        </p:txBody>
      </p:sp>
      <p:sp>
        <p:nvSpPr>
          <p:cNvPr id="3076" name="AutoShape 4" descr="Image result for maritime tran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Image result for maritime transpo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39198" y="4549428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List of Syrian Air destinations - Wikipedia">
            <a:extLst>
              <a:ext uri="{FF2B5EF4-FFF2-40B4-BE49-F238E27FC236}">
                <a16:creationId xmlns:a16="http://schemas.microsoft.com/office/drawing/2014/main" id="{927EEC4A-3777-41DF-BEF6-95A7C7212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448" y="2858156"/>
            <a:ext cx="2518525" cy="169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amascus Airport: A review, of sorts | Bidoun">
            <a:extLst>
              <a:ext uri="{FF2B5EF4-FFF2-40B4-BE49-F238E27FC236}">
                <a16:creationId xmlns:a16="http://schemas.microsoft.com/office/drawing/2014/main" id="{FF72FEAB-DED5-45D2-BFA2-B4E01ABD8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0" y="2801554"/>
            <a:ext cx="2257935" cy="169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nfluence Mobile - Digital Logistics Capacity Assessments">
            <a:extLst>
              <a:ext uri="{FF2B5EF4-FFF2-40B4-BE49-F238E27FC236}">
                <a16:creationId xmlns:a16="http://schemas.microsoft.com/office/drawing/2014/main" id="{816C6C71-8F31-47E5-B191-486182137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71" y="4740002"/>
            <a:ext cx="23145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432470"/>
            <a:ext cx="6300192" cy="476250"/>
          </a:xfrm>
        </p:spPr>
        <p:txBody>
          <a:bodyPr>
            <a:noAutofit/>
          </a:bodyPr>
          <a:lstStyle/>
          <a:p>
            <a:pPr algn="r" eaLnBrk="1" hangingPunct="1"/>
            <a:r>
              <a:rPr lang="ar-SY" b="1" dirty="0">
                <a:solidFill>
                  <a:srgbClr val="00B0F0"/>
                </a:solidFill>
                <a:cs typeface="+mn-cs"/>
              </a:rPr>
              <a:t>تعدديات عالم النقل والمواصلات</a:t>
            </a:r>
            <a:endParaRPr lang="en-US" b="1" dirty="0">
              <a:solidFill>
                <a:srgbClr val="00B0F0"/>
              </a:solidFill>
              <a:cs typeface="+mn-cs"/>
            </a:endParaRPr>
          </a:p>
        </p:txBody>
      </p:sp>
      <p:sp>
        <p:nvSpPr>
          <p:cNvPr id="38918" name="Rectangle 3"/>
          <p:cNvSpPr>
            <a:spLocks noGrp="1" noChangeArrowheads="1"/>
          </p:cNvSpPr>
          <p:nvPr>
            <p:ph idx="1"/>
          </p:nvPr>
        </p:nvSpPr>
        <p:spPr>
          <a:xfrm>
            <a:off x="1007096" y="1412776"/>
            <a:ext cx="8136904" cy="3384376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ar-SY" sz="3600" dirty="0"/>
              <a:t> متعدد المستويات  </a:t>
            </a:r>
            <a:r>
              <a:rPr lang="en-US" i="1" dirty="0">
                <a:solidFill>
                  <a:srgbClr val="00B050"/>
                </a:solidFill>
              </a:rPr>
              <a:t>Multi Level</a:t>
            </a:r>
          </a:p>
          <a:p>
            <a:pPr lvl="1" algn="r" eaLnBrk="1" hangingPunct="1">
              <a:buFont typeface="Wingdings" pitchFamily="2" charset="2"/>
              <a:buChar char="q"/>
            </a:pPr>
            <a:r>
              <a:rPr lang="ar-SY" sz="3600" dirty="0"/>
              <a:t> متعدد الأنماط  </a:t>
            </a:r>
            <a:r>
              <a:rPr lang="en-US" i="1" dirty="0">
                <a:solidFill>
                  <a:srgbClr val="00B050"/>
                </a:solidFill>
              </a:rPr>
              <a:t>Multi Modal</a:t>
            </a:r>
          </a:p>
          <a:p>
            <a:pPr lvl="1" algn="r" eaLnBrk="1" hangingPunct="1">
              <a:buFont typeface="Wingdings" pitchFamily="2" charset="2"/>
              <a:buChar char="q"/>
            </a:pPr>
            <a:r>
              <a:rPr lang="ar-SY" sz="3600" dirty="0"/>
              <a:t> متعدد القطاعات  </a:t>
            </a:r>
            <a:r>
              <a:rPr lang="en-US" i="1" dirty="0">
                <a:solidFill>
                  <a:srgbClr val="00B050"/>
                </a:solidFill>
              </a:rPr>
              <a:t>Multi Sector</a:t>
            </a:r>
          </a:p>
          <a:p>
            <a:pPr lvl="1">
              <a:buFont typeface="Wingdings" pitchFamily="2" charset="2"/>
              <a:buChar char="q"/>
            </a:pPr>
            <a:r>
              <a:rPr lang="ar-SY" sz="3600" dirty="0"/>
              <a:t> متعدد المشاكل </a:t>
            </a:r>
            <a:r>
              <a:rPr lang="en-US" i="1" dirty="0">
                <a:solidFill>
                  <a:srgbClr val="00B050"/>
                </a:solidFill>
              </a:rPr>
              <a:t>Multi- Problem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</a:p>
          <a:p>
            <a:pPr lvl="1">
              <a:buFont typeface="Wingdings" pitchFamily="2" charset="2"/>
              <a:buChar char="q"/>
            </a:pPr>
            <a:r>
              <a:rPr lang="ar-SY" sz="3600" dirty="0"/>
              <a:t> متعدد الاختصاصات  </a:t>
            </a:r>
            <a:r>
              <a:rPr lang="en-US" sz="3600" dirty="0"/>
              <a:t>  </a:t>
            </a:r>
            <a:r>
              <a:rPr lang="en-US" i="1" dirty="0">
                <a:solidFill>
                  <a:srgbClr val="00B050"/>
                </a:solidFill>
              </a:rPr>
              <a:t>Multi-Disciplinary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87624" y="5373216"/>
            <a:ext cx="7308304" cy="108012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الحاجة لإطار مفاهيمي شامل</a:t>
            </a:r>
            <a:r>
              <a:rPr kumimoji="0" lang="ar-SY" sz="44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 وموحد: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4400" b="1" baseline="0" dirty="0">
                <a:solidFill>
                  <a:srgbClr val="00B0F0"/>
                </a:solidFill>
                <a:latin typeface="+mj-lt"/>
                <a:ea typeface="+mj-ea"/>
              </a:rPr>
              <a:t>منهج النظم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 txBox="1">
            <a:spLocks/>
          </p:cNvSpPr>
          <p:nvPr/>
        </p:nvSpPr>
        <p:spPr bwMode="auto">
          <a:xfrm>
            <a:off x="0" y="2708920"/>
            <a:ext cx="9144000" cy="186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71550" lvl="1" indent="-514350"/>
            <a:r>
              <a:rPr lang="ar-SY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ar-SY" sz="4800" b="1" dirty="0">
                <a:solidFill>
                  <a:srgbClr val="00B0F0"/>
                </a:solidFill>
              </a:rPr>
              <a:t>الإطار المفاهيمي العام لنظام النقل والمواصلات</a:t>
            </a: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20270</TotalTime>
  <Words>1759</Words>
  <Application>Microsoft Office PowerPoint</Application>
  <PresentationFormat>On-screen Show (4:3)</PresentationFormat>
  <Paragraphs>371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Arial Black</vt:lpstr>
      <vt:lpstr>Calibri</vt:lpstr>
      <vt:lpstr>Cambria Math</vt:lpstr>
      <vt:lpstr>Times New Roman</vt:lpstr>
      <vt:lpstr>Wingdings</vt:lpstr>
      <vt:lpstr>Office Theme</vt:lpstr>
      <vt:lpstr>PowerPoint Presentation</vt:lpstr>
      <vt:lpstr>المحتويات</vt:lpstr>
      <vt:lpstr>PowerPoint Presentation</vt:lpstr>
      <vt:lpstr>PowerPoint Presentation</vt:lpstr>
      <vt:lpstr>تصنيفات طبيعة النقل</vt:lpstr>
      <vt:lpstr>PowerPoint Presentation</vt:lpstr>
      <vt:lpstr>PowerPoint Presentation</vt:lpstr>
      <vt:lpstr>تعدديات عالم النقل والمواصلات</vt:lpstr>
      <vt:lpstr>PowerPoint Presentation</vt:lpstr>
      <vt:lpstr>PowerPoint Presentation</vt:lpstr>
      <vt:lpstr>PowerPoint Presentation</vt:lpstr>
      <vt:lpstr>التمثيل التخطيطي لنظام النقل حسب رايشمان*</vt:lpstr>
      <vt:lpstr>الوسط الجغرافي</vt:lpstr>
      <vt:lpstr>الوسط الاجتماعي- الاقتصادي</vt:lpstr>
      <vt:lpstr>البيئة الإدارية والقانونية</vt:lpstr>
      <vt:lpstr>المستوى التكنولوجي</vt:lpstr>
      <vt:lpstr>التوجهات السياسية</vt:lpstr>
      <vt:lpstr>مستعملي وسائط النقل:</vt:lpstr>
      <vt:lpstr>مقدمي خدمات النقل</vt:lpstr>
      <vt:lpstr>الدور التدخلي للسلطات العامة</vt:lpstr>
      <vt:lpstr>النتائج المرغوبة لنظم النقل</vt:lpstr>
      <vt:lpstr>PowerPoint Presentation</vt:lpstr>
      <vt:lpstr>PowerPoint Presentation</vt:lpstr>
      <vt:lpstr>النتائج السلبية (غير المرغوبة) لنظم النقل</vt:lpstr>
      <vt:lpstr>التمثيل التخطيطي لنظام النقل حسب رايشمان*</vt:lpstr>
      <vt:lpstr>Schematic Presentation of the Transportation System</vt:lpstr>
      <vt:lpstr>PowerPoint Presentation</vt:lpstr>
      <vt:lpstr>العلاقات بين عناصر النظام وبين النظام والبيئة </vt:lpstr>
      <vt:lpstr>PowerPoint Presentation</vt:lpstr>
      <vt:lpstr>مزايا اعتماد تمثيل رايشمان لنظام النقل- تابع</vt:lpstr>
      <vt:lpstr>PowerPoint Presentation</vt:lpstr>
      <vt:lpstr>أشكال نمو النظم زمنياً (أمثلة)</vt:lpstr>
      <vt:lpstr>أهمية المنحني اللوجستي</vt:lpstr>
      <vt:lpstr>طبيعة التطور الزماني لنظم النقل</vt:lpstr>
      <vt:lpstr>القفزات التطورية لنظام النقل</vt:lpstr>
      <vt:lpstr>المنعكسات</vt:lpstr>
      <vt:lpstr>المراجع الرئيسية</vt:lpstr>
      <vt:lpstr>PowerPoint Presentation</vt:lpstr>
      <vt:lpstr>PowerPoint Presentation</vt:lpstr>
      <vt:lpstr>PowerPoint Presentation</vt:lpstr>
      <vt:lpstr>PowerPoint Presentation</vt:lpstr>
      <vt:lpstr>إدارة المرور ونظم المواصلات الذكيّة Intelligent Transportation Systems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تاريخ إدارة السلامة المرورية في فرنسا</dc:title>
  <dc:creator>Windows User</dc:creator>
  <cp:lastModifiedBy>Yarob Badr</cp:lastModifiedBy>
  <cp:revision>196</cp:revision>
  <cp:lastPrinted>2020-11-17T07:15:17Z</cp:lastPrinted>
  <dcterms:created xsi:type="dcterms:W3CDTF">2012-08-13T16:03:55Z</dcterms:created>
  <dcterms:modified xsi:type="dcterms:W3CDTF">2022-03-13T14:57:54Z</dcterms:modified>
</cp:coreProperties>
</file>