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1" r:id="rId4"/>
  </p:sldMasterIdLst>
  <p:notesMasterIdLst>
    <p:notesMasterId r:id="rId8"/>
  </p:notesMasterIdLst>
  <p:handoutMasterIdLst>
    <p:handoutMasterId r:id="rId9"/>
  </p:handoutMasterIdLst>
  <p:sldIdLst>
    <p:sldId id="256" r:id="rId5"/>
    <p:sldId id="258" r:id="rId6"/>
    <p:sldId id="566" r:id="rId7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801B"/>
    <a:srgbClr val="781A96"/>
    <a:srgbClr val="B42298"/>
    <a:srgbClr val="37D937"/>
    <a:srgbClr val="65BDFF"/>
    <a:srgbClr val="FF0000"/>
    <a:srgbClr val="4129A7"/>
    <a:srgbClr val="501D93"/>
    <a:srgbClr val="941C7D"/>
    <a:srgbClr val="007F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0528" autoAdjust="0"/>
  </p:normalViewPr>
  <p:slideViewPr>
    <p:cSldViewPr snapToGrid="0" snapToObjects="1">
      <p:cViewPr varScale="1">
        <p:scale>
          <a:sx n="113" d="100"/>
          <a:sy n="113" d="100"/>
        </p:scale>
        <p:origin x="84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2" d="100"/>
          <a:sy n="142" d="100"/>
        </p:scale>
        <p:origin x="583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D0EE08-931B-D948-96B0-8010222DAC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FD28E-33B0-614A-9DFC-E9C4C88E28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432A5-9D1D-E844-A4AD-82CF61F20C4A}" type="datetimeFigureOut">
              <a:rPr lang="en-US" smtClean="0"/>
              <a:t>11/07/2023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B5A14-726C-084B-A324-EE7A676949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B2441-7075-244D-A099-1DB0E67E98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89CE1-10AC-1940-BC63-371D5DC4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51B7D-5F64-5949-A811-97A405C7F271}" type="datetimeFigureOut">
              <a:rPr lang="en-US" smtClean="0"/>
              <a:t>11/07/2023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F49A-4A76-8648-9A37-132247F5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3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7F49A-4A76-8648-9A37-132247F598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8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06A52D-D284-4D89-87D5-D137EDDA65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7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C2B8A-AD02-6440-DADE-BB5672D23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E5ED9-6045-2344-1694-2270F8C8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023C1-0E7E-18D3-70F0-030757664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11/07/2023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DF0E9-020C-B82D-7AF5-84DBD9F25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E3468-579F-826B-2648-B4362A985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9DF003-496E-0C8F-7705-D624290B43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289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5D623-E59D-0604-2B07-A7B492628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D89B5D-FFB4-2C21-7B94-9897B51B3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6DD3A-2741-CADE-5439-C08164660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11/07/2023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671F2-90A1-E931-A373-60C12F560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8E1E6-E42B-437F-21A0-4B6CC7790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09135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97D7A4-B1D9-F1E6-ADD4-1F08EBF534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DD6815-4148-975C-6B3F-444D13949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DC893-B54F-37B0-2791-10DFD4BC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11/07/2023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47F32-B569-6ADB-9D35-5527732D6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59270-FD8F-80C1-70CF-DC602D2FD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3353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2650" y="2409691"/>
            <a:ext cx="8791044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8793694" y="2409691"/>
            <a:ext cx="3398305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959" y="2792624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959" y="4846405"/>
            <a:ext cx="8025181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F6BA29-152B-E342-911F-F353625A49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995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FCAA90-DAAD-2C45-8A9C-FFA1D0AB0983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264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-1" y="2409691"/>
            <a:ext cx="879369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681" y="1719747"/>
            <a:ext cx="8267940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6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8793695" y="2409691"/>
            <a:ext cx="3398305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310" y="2644988"/>
            <a:ext cx="8025180" cy="302120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E9879D-020F-0A41-B9AF-67249EE208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F4AEF94-C802-9546-8C95-3AAC61E22B12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850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411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958BAA-65C3-174A-AAEF-12B904BF797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785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343" y="2520177"/>
            <a:ext cx="6006859" cy="3794360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1667820"/>
            <a:ext cx="6006859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8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343" y="755180"/>
            <a:ext cx="11053314" cy="457201"/>
          </a:xfrm>
          <a:prstGeom prst="rect">
            <a:avLst/>
          </a:prstGeom>
        </p:spPr>
        <p:txBody>
          <a:bodyPr/>
          <a:lstStyle>
            <a:lvl1pPr algn="ctr" rtl="1"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548CF297-EA5C-F845-ACA7-6CBE33E9965A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6905406" y="1667820"/>
            <a:ext cx="4740891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B8F69-4B21-4A44-A099-D2ED3A294E44}"/>
              </a:ext>
            </a:extLst>
          </p:cNvPr>
          <p:cNvSpPr txBox="1"/>
          <p:nvPr userDrawn="1"/>
        </p:nvSpPr>
        <p:spPr>
          <a:xfrm>
            <a:off x="569342" y="6488915"/>
            <a:ext cx="6006859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757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7272069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592617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46600"/>
            <a:ext cx="11053314" cy="5251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7272069" y="1647645"/>
            <a:ext cx="4919932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572518-4514-0D46-80A9-5845C716DA06}"/>
              </a:ext>
            </a:extLst>
          </p:cNvPr>
          <p:cNvSpPr txBox="1"/>
          <p:nvPr userDrawn="1"/>
        </p:nvSpPr>
        <p:spPr>
          <a:xfrm>
            <a:off x="1069848" y="6488915"/>
            <a:ext cx="5926175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556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941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914400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4502989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8117457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511615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883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30325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5900469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949768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82AEFB-BEA9-214C-9F03-DF9EBB6DFAE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5988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914399" y="2932981"/>
            <a:ext cx="4986069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6291531" y="2932981"/>
            <a:ext cx="4986070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399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77308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3217654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8594785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12468A-5808-0A49-88D0-A270B56C01FE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243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5CFEA-9F16-5573-83C1-86EA3D7A5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5510D-D971-F13C-8D80-6E6700028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56C81-C019-26F2-3FF1-7A62C772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11/07/2023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A492C-E352-9F6C-6EFF-8FA225E60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48116-DD2F-A2C5-8222-648E1A89A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361966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15095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066798" y="1900069"/>
            <a:ext cx="10015095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1B484-DE6D-064B-9A77-7B061BEA63EF}"/>
              </a:ext>
            </a:extLst>
          </p:cNvPr>
          <p:cNvSpPr txBox="1"/>
          <p:nvPr userDrawn="1"/>
        </p:nvSpPr>
        <p:spPr>
          <a:xfrm>
            <a:off x="1069848" y="6469348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9948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52838A-D563-314C-90AE-0F3BDB2D019F}"/>
              </a:ext>
            </a:extLst>
          </p:cNvPr>
          <p:cNvSpPr/>
          <p:nvPr userDrawn="1"/>
        </p:nvSpPr>
        <p:spPr>
          <a:xfrm>
            <a:off x="2650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980F9C-BADB-F548-901A-499190A68982}"/>
              </a:ext>
            </a:extLst>
          </p:cNvPr>
          <p:cNvSpPr/>
          <p:nvPr userDrawn="1"/>
        </p:nvSpPr>
        <p:spPr>
          <a:xfrm>
            <a:off x="8766176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885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ar-SA" dirty="0"/>
              <a:t>شكراً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D89AA9-703A-C444-B48A-0BE04BFBD4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45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90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F34D9-C2AC-B409-D6F2-D8CCB4331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46BB6-3207-4D14-3562-177EE76E2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62F0E-76AC-1726-6642-928587698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11/07/2023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2FE10-70DB-02BA-A4BC-587FD79D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2423B-2D49-63E8-A843-EFA0E7062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53459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AD345-7334-CD47-72B9-61D315A9D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C2816-6627-94F1-3B85-F965DB8C15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198EF-DD66-8D54-D9DA-015C87BB0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73133-4335-59ED-390D-207187C90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11/07/2023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26CC0-4F36-7C09-78C6-672E5DBEF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79C1C2-5FFB-F14A-6769-F6676DBFA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1939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F4469-E5BA-AB0F-1CFE-F746AEEB2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82C138-FEA0-32F8-93CA-EC0362667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1DB46-7FFC-E093-A06B-53CA890FE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9E076E-446C-625F-DF54-AFE3CBFAC3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EA62A4-AB6B-C54F-9933-86CD65C0C7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28BF4C-2CC7-EF3F-7E0C-2B50ACA26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11/07/2023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D7DC01-F14D-5134-C612-8C0C955D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844013-BD74-0AEA-74FE-27E4A76F8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29270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1BC10-B29F-0C33-8F9D-8A53A1ACC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B10A7A-B2AA-3647-9742-B229A27AD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11/07/2023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F586BD-4298-49B4-F287-5CBDC013A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1683A2-1D53-D24C-433C-AC52A50B1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2398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49BF4E-3DEC-C6B6-C6F5-3B78015BA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11/07/2023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F88FDB-31C7-97FB-A002-B9197CA88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C3E35-7016-6CF3-0E8B-4DC6E632F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1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F3034-FC37-5548-94C9-392ECC63A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4501C-E1D9-FC8C-BAD8-25A8DEC5F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F423B9-83ED-9044-0969-283753139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D206BB-AB7A-BA64-B949-DAE16B92A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11/07/2023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B94B09-D118-B3D4-F818-D49BCD26E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B9385B-CA94-CDF9-DB3B-82B821972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9629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1FAF6-D82E-192E-3617-D44479433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D5AF8A-150E-C883-085E-913A22E758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DABF0E-8675-D573-AE8E-725D83927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57EC5-7EC8-55C6-E3FB-5D2419D29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11/07/2023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4E2738-7067-6E94-48E5-06A5E80C0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759EEA-4B49-F401-8543-B4D09D0A8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78648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E97210-C786-0314-94CE-43A16A7DC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76B9E-8D84-8749-FB3C-3C9FAD3CA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CE6A4-0920-ABCE-0776-8F550AEEFD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11/07/2023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7F8FB-89DB-A653-3796-BC324F8F6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D2340-37C3-822D-8ACE-078289555E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85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40" r:id="rId14"/>
    <p:sldLayoutId id="2147483735" r:id="rId15"/>
    <p:sldLayoutId id="2147483733" r:id="rId16"/>
    <p:sldLayoutId id="2147483734" r:id="rId17"/>
    <p:sldLayoutId id="2147483742" r:id="rId18"/>
    <p:sldLayoutId id="2147483745" r:id="rId19"/>
    <p:sldLayoutId id="2147483744" r:id="rId20"/>
    <p:sldLayoutId id="2147483746" r:id="rId21"/>
    <p:sldLayoutId id="2147483743" r:id="rId2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79719-EC25-F44A-935D-57F558B86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3670" y="1061617"/>
            <a:ext cx="8933796" cy="2367383"/>
          </a:xfrm>
        </p:spPr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437CA40-60C2-43FA-B9BE-922B609F6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7868" y="3427038"/>
            <a:ext cx="9640462" cy="457201"/>
          </a:xfrm>
        </p:spPr>
        <p:txBody>
          <a:bodyPr>
            <a:noAutofit/>
          </a:bodyPr>
          <a:lstStyle/>
          <a:p>
            <a:pPr rtl="1"/>
            <a:r>
              <a:rPr lang="ar-L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تيسير: د. سلمى النمس، رئيسة قسم المساواة بين الجنسين</a:t>
            </a:r>
          </a:p>
          <a:p>
            <a:r>
              <a:rPr lang="ar-L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مجموعة العدالة بين الجنسين والسكان والتنمية الشمولية، الإسكوا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109534-168C-4307-A911-60DBDE36DC4A}"/>
              </a:ext>
            </a:extLst>
          </p:cNvPr>
          <p:cNvSpPr txBox="1"/>
          <p:nvPr/>
        </p:nvSpPr>
        <p:spPr>
          <a:xfrm>
            <a:off x="845007" y="1614745"/>
            <a:ext cx="1050198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L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الجلسة الثانية: الدروس المستفادة والتحديات التي واجهت الاستعراضات الوطنية المتعلقة بتنفيذ إعلان ومنهاج عمل بيجين +25 </a:t>
            </a:r>
          </a:p>
          <a:p>
            <a:pPr algn="ctr" rtl="1"/>
            <a:r>
              <a:rPr lang="ar-L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والاستعراضات الوطنية الطوعية لخطة 2030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356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C0077F-C700-D472-E691-470BA13330D6}"/>
              </a:ext>
            </a:extLst>
          </p:cNvPr>
          <p:cNvSpPr/>
          <p:nvPr/>
        </p:nvSpPr>
        <p:spPr>
          <a:xfrm>
            <a:off x="8793018" y="2410691"/>
            <a:ext cx="3398982" cy="32419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8A15E5-15DA-41D9-CDCA-F5C2C2975E6E}"/>
              </a:ext>
            </a:extLst>
          </p:cNvPr>
          <p:cNvSpPr txBox="1"/>
          <p:nvPr/>
        </p:nvSpPr>
        <p:spPr>
          <a:xfrm>
            <a:off x="295564" y="2547819"/>
            <a:ext cx="8285018" cy="3063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ar-LB" sz="2400" kern="100" dirty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التعرف على أهم التحديات التي واجهت الاستعراضات الوطنية المتعلقة بتنفيذ إعلان ومنهاج عمل بيجين +25 والاستعراضات الوطنية الطوعية لخطة 2030</a:t>
            </a: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ar-LB" sz="2400" kern="100" dirty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تبادل الخبرات الإقليمية حول أفضل الممارسات في مواجهة التحديات لنجاح عملية المراجعة وضمان الملكية الوطنية لها </a:t>
            </a:r>
            <a:endParaRPr lang="en-US" sz="2400" kern="100" dirty="0">
              <a:solidFill>
                <a:schemeClr val="bg1"/>
              </a:solidFill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ar-LB" sz="2400" kern="100" dirty="0">
                <a:solidFill>
                  <a:schemeClr val="bg1"/>
                </a:solidFill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عرض تجارب المكاتب الإحصائية في جمع وتوفير البيانات الإحصائية، إعداد قوائم المؤشرات الوطنية، والجهود المبذولة لتعزيز توفير البيتانات المصنفة حسب الجنس.</a:t>
            </a:r>
            <a:endParaRPr lang="en-US" sz="2400" kern="100" dirty="0">
              <a:solidFill>
                <a:schemeClr val="bg1"/>
              </a:solidFill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2" name="Subtitle 5">
            <a:extLst>
              <a:ext uri="{FF2B5EF4-FFF2-40B4-BE49-F238E27FC236}">
                <a16:creationId xmlns:a16="http://schemas.microsoft.com/office/drawing/2014/main" id="{546C331E-B89A-DE88-5C6A-3DF373444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22327" y="2564023"/>
            <a:ext cx="3101686" cy="2608341"/>
          </a:xfrm>
        </p:spPr>
        <p:txBody>
          <a:bodyPr/>
          <a:lstStyle/>
          <a:p>
            <a:r>
              <a:rPr lang="ar-LB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أهداف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LB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الجلسة الثانية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8007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4">
            <a:extLst>
              <a:ext uri="{FF2B5EF4-FFF2-40B4-BE49-F238E27FC236}">
                <a16:creationId xmlns:a16="http://schemas.microsoft.com/office/drawing/2014/main" id="{59E1FD8E-3843-023B-E015-1AA417CDF88D}"/>
              </a:ext>
            </a:extLst>
          </p:cNvPr>
          <p:cNvSpPr txBox="1">
            <a:spLocks/>
          </p:cNvSpPr>
          <p:nvPr/>
        </p:nvSpPr>
        <p:spPr>
          <a:xfrm>
            <a:off x="0" y="546339"/>
            <a:ext cx="11793894" cy="457201"/>
          </a:xfrm>
          <a:prstGeom prst="rect">
            <a:avLst/>
          </a:prstGeom>
        </p:spPr>
        <p:txBody>
          <a:bodyPr vert="horz" lIns="60960" tIns="30480" rIns="60960" bIns="30480" rtlCol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5400" b="0" i="0" kern="1200" spc="12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L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الدروس المستفادة والتحديات التي واجهت الاستعراضات الوطنية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5B71EC-FCBA-E819-2BD4-2C99E185DD5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1576871"/>
            <a:ext cx="12192000" cy="49172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9220FD-48C6-C082-0F54-14B12A1878CB}"/>
              </a:ext>
            </a:extLst>
          </p:cNvPr>
          <p:cNvSpPr txBox="1"/>
          <p:nvPr/>
        </p:nvSpPr>
        <p:spPr>
          <a:xfrm>
            <a:off x="771180" y="1767848"/>
            <a:ext cx="11127875" cy="4261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just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ar-LB" sz="2800" b="1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ما هي ال</a:t>
            </a:r>
            <a:r>
              <a:rPr lang="ar-SA" sz="2800" b="1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تحديات  التي واجهتها الآليات الوطنية لتطوير الاستعراضات الوطنية المختلفة؟</a:t>
            </a:r>
            <a:endParaRPr lang="en-US" sz="2800" b="1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R="0" lvl="0" algn="just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(هل ترتبط هذه التحديات بمسار جمع المعلومات؟ ه</a:t>
            </a:r>
            <a:r>
              <a:rPr lang="ar-L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ل كان هناك</a:t>
            </a: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تحديات مرتبطة بالمذكرات التوجيهية الخاصة بالاستعراضات؟ ام هي تحديات مرتبطة بضعف توافر الموارد المساعدة في تطوير الاستعراضات </a:t>
            </a:r>
            <a:r>
              <a:rPr lang="ar-L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(موارد بشرية، موارد مالية، الوقت..)</a:t>
            </a:r>
            <a:r>
              <a:rPr lang="en-CA" sz="2800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؟</a:t>
            </a:r>
            <a:endParaRPr lang="en-US" sz="2800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457200" marR="0" lvl="0" indent="-4572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ar-LB" sz="2800" b="1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هل اعتمدت الدولة المقاربة التشاركية في تطوير التقارير، كيف؟</a:t>
            </a:r>
            <a:endParaRPr lang="en-US" sz="2800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457200" marR="0" lvl="0" indent="-4572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ar-SA" sz="2800" b="1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ما العامل/العوامل التي ساهمت في إنجاح الاستعراضات الوطنية؟ </a:t>
            </a:r>
            <a:endParaRPr lang="en-US" sz="2800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457200" marR="0" lvl="0" indent="-4572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ar-LB" sz="2800" b="1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ك</a:t>
            </a:r>
            <a:r>
              <a:rPr lang="ar-SA" sz="2800" b="1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يف تعاملت الأجهزة الوطنية الإحصائية مع تحديات توفر البيانات المفصلة حسب الجنس؟ وهل من مسارات راهنة لتخطيها؟ وكيف برأيكم يمكن تجاوزه في الاستعراضات القادمة؟</a:t>
            </a:r>
            <a:r>
              <a:rPr lang="ar-LB" sz="28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8289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7D57AF5A1748429E07D92295EA2187" ma:contentTypeVersion="13" ma:contentTypeDescription="Create a new document." ma:contentTypeScope="" ma:versionID="b2f543e1ad0eb83d55757cebf504de42">
  <xsd:schema xmlns:xsd="http://www.w3.org/2001/XMLSchema" xmlns:xs="http://www.w3.org/2001/XMLSchema" xmlns:p="http://schemas.microsoft.com/office/2006/metadata/properties" xmlns:ns2="28a3442c-84ad-4dd1-83de-f1edd70cf35d" xmlns:ns3="70fef31c-8a19-437b-ac68-a32e636be2a7" targetNamespace="http://schemas.microsoft.com/office/2006/metadata/properties" ma:root="true" ma:fieldsID="c3cb741bf352c19b27a6fdce62545803" ns2:_="" ns3:_="">
    <xsd:import namespace="28a3442c-84ad-4dd1-83de-f1edd70cf35d"/>
    <xsd:import namespace="70fef31c-8a19-437b-ac68-a32e636be2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a3442c-84ad-4dd1-83de-f1edd70cf3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fef31c-8a19-437b-ac68-a32e636be2a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D55E8C-BBC2-429F-A44A-F488255BEE9C}">
  <ds:schemaRefs>
    <ds:schemaRef ds:uri="http://purl.org/dc/dcmitype/"/>
    <ds:schemaRef ds:uri="http://purl.org/dc/terms/"/>
    <ds:schemaRef ds:uri="http://purl.org/dc/elements/1.1/"/>
    <ds:schemaRef ds:uri="28a3442c-84ad-4dd1-83de-f1edd70cf35d"/>
    <ds:schemaRef ds:uri="http://schemas.microsoft.com/office/2006/documentManagement/types"/>
    <ds:schemaRef ds:uri="70fef31c-8a19-437b-ac68-a32e636be2a7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DA868C0-16A6-48E0-8C88-E5036C39AD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a3442c-84ad-4dd1-83de-f1edd70cf35d"/>
    <ds:schemaRef ds:uri="70fef31c-8a19-437b-ac68-a32e636be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AC909A-6CDC-4C48-A0D7-CEC875DE4A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12231</TotalTime>
  <Words>224</Words>
  <Application>Microsoft Office PowerPoint</Application>
  <PresentationFormat>Widescreen</PresentationFormat>
  <Paragraphs>17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Simplified Arabic</vt:lpstr>
      <vt:lpstr>Wingdings</vt:lpstr>
      <vt:lpstr>Office Theme</vt:lpstr>
      <vt:lpstr>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KHALIFE.NADYA</dc:creator>
  <cp:lastModifiedBy>Ghya Baccar</cp:lastModifiedBy>
  <cp:revision>342</cp:revision>
  <cp:lastPrinted>2022-05-30T12:03:06Z</cp:lastPrinted>
  <dcterms:created xsi:type="dcterms:W3CDTF">2022-05-16T17:29:50Z</dcterms:created>
  <dcterms:modified xsi:type="dcterms:W3CDTF">2023-07-11T07:15:35Z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0x010100E97D57AF5A1748429E07D92295EA2187</vt:lpwstr>
  </property>
</Properties>
</file>