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1"/>
  </p:sldMasterIdLst>
  <p:notesMasterIdLst>
    <p:notesMasterId r:id="rId41"/>
  </p:notesMasterIdLst>
  <p:handoutMasterIdLst>
    <p:handoutMasterId r:id="rId42"/>
  </p:handoutMasterIdLst>
  <p:sldIdLst>
    <p:sldId id="257" r:id="rId2"/>
    <p:sldId id="270" r:id="rId3"/>
    <p:sldId id="278" r:id="rId4"/>
    <p:sldId id="296" r:id="rId5"/>
    <p:sldId id="2034" r:id="rId6"/>
    <p:sldId id="2225" r:id="rId7"/>
    <p:sldId id="2280" r:id="rId8"/>
    <p:sldId id="2282" r:id="rId9"/>
    <p:sldId id="2226" r:id="rId10"/>
    <p:sldId id="2227" r:id="rId11"/>
    <p:sldId id="2228" r:id="rId12"/>
    <p:sldId id="1416" r:id="rId13"/>
    <p:sldId id="1417" r:id="rId14"/>
    <p:sldId id="1418" r:id="rId15"/>
    <p:sldId id="1419" r:id="rId16"/>
    <p:sldId id="1420" r:id="rId17"/>
    <p:sldId id="1421" r:id="rId18"/>
    <p:sldId id="1422" r:id="rId19"/>
    <p:sldId id="2259" r:id="rId20"/>
    <p:sldId id="2265" r:id="rId21"/>
    <p:sldId id="2284" r:id="rId22"/>
    <p:sldId id="2266" r:id="rId23"/>
    <p:sldId id="2267" r:id="rId24"/>
    <p:sldId id="2268" r:id="rId25"/>
    <p:sldId id="2269" r:id="rId26"/>
    <p:sldId id="2270" r:id="rId27"/>
    <p:sldId id="2285" r:id="rId28"/>
    <p:sldId id="2271" r:id="rId29"/>
    <p:sldId id="2272" r:id="rId30"/>
    <p:sldId id="2273" r:id="rId31"/>
    <p:sldId id="2286" r:id="rId32"/>
    <p:sldId id="2275" r:id="rId33"/>
    <p:sldId id="2257" r:id="rId34"/>
    <p:sldId id="2260" r:id="rId35"/>
    <p:sldId id="2261" r:id="rId36"/>
    <p:sldId id="2287" r:id="rId37"/>
    <p:sldId id="2277" r:id="rId38"/>
    <p:sldId id="2278" r:id="rId39"/>
    <p:sldId id="226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8CA"/>
    <a:srgbClr val="1349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94"/>
  </p:normalViewPr>
  <p:slideViewPr>
    <p:cSldViewPr snapToGrid="0" snapToObjects="1">
      <p:cViewPr varScale="1">
        <p:scale>
          <a:sx n="125" d="100"/>
          <a:sy n="125" d="100"/>
        </p:scale>
        <p:origin x="37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2" d="100"/>
          <a:sy n="142" d="100"/>
        </p:scale>
        <p:origin x="583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 El Hage Sleiman" userId="40317084-930d-4020-bc31-8214b710b05b" providerId="ADAL" clId="{5621D3D4-BAF0-4454-A75A-3D827F7F8720}"/>
    <pc:docChg chg="undo custSel modSld">
      <pc:chgData name="Sama El Hage Sleiman" userId="40317084-930d-4020-bc31-8214b710b05b" providerId="ADAL" clId="{5621D3D4-BAF0-4454-A75A-3D827F7F8720}" dt="2022-09-15T10:32:54.431" v="1" actId="22"/>
      <pc:docMkLst>
        <pc:docMk/>
      </pc:docMkLst>
      <pc:sldChg chg="addSp delSp mod">
        <pc:chgData name="Sama El Hage Sleiman" userId="40317084-930d-4020-bc31-8214b710b05b" providerId="ADAL" clId="{5621D3D4-BAF0-4454-A75A-3D827F7F8720}" dt="2022-09-15T10:32:54.431" v="1" actId="22"/>
        <pc:sldMkLst>
          <pc:docMk/>
          <pc:sldMk cId="4209668979" sldId="257"/>
        </pc:sldMkLst>
        <pc:spChg chg="add del">
          <ac:chgData name="Sama El Hage Sleiman" userId="40317084-930d-4020-bc31-8214b710b05b" providerId="ADAL" clId="{5621D3D4-BAF0-4454-A75A-3D827F7F8720}" dt="2022-09-15T10:32:54.431" v="1" actId="22"/>
          <ac:spMkLst>
            <pc:docMk/>
            <pc:sldMk cId="4209668979" sldId="257"/>
            <ac:spMk id="5" creationId="{956678F4-DB80-43EE-9815-A56EDFC4877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D0EE08-931B-D948-96B0-8010222DAC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9FD28E-33B0-614A-9DFC-E9C4C88E28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432A5-9D1D-E844-A4AD-82CF61F20C4A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B5A14-726C-084B-A324-EE7A676949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9B2441-7075-244D-A099-1DB0E67E98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89CE1-10AC-1940-BC63-371D5DC47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5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51B7D-5F64-5949-A811-97A405C7F271}" type="datetimeFigureOut">
              <a:rPr lang="en-US" smtClean="0"/>
              <a:t>15/09/2022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F49A-4A76-8648-9A37-132247F59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3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364381-9B92-DA43-9584-EA55DC6092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9103" y="1297305"/>
            <a:ext cx="8933796" cy="2367383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5400" b="0" i="0" kern="1200" cap="none" spc="-1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3756510"/>
            <a:ext cx="8936846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200" spc="8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10D66FA-8C0F-D54D-91B7-17CC665EC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33" y="4862104"/>
            <a:ext cx="4992389" cy="161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90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gular-Slide-photo-Char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B76C77A-CF0D-6B49-8F42-BA0614C47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342" y="756536"/>
            <a:ext cx="11053314" cy="4572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200" b="0" i="0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D2BC8A-87D2-3B4B-8E07-948CDAD1C0FF}"/>
              </a:ext>
            </a:extLst>
          </p:cNvPr>
          <p:cNvSpPr/>
          <p:nvPr/>
        </p:nvSpPr>
        <p:spPr>
          <a:xfrm>
            <a:off x="0" y="292608"/>
            <a:ext cx="12192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966C2B8-14B1-D844-8BCE-CFFC3E09E791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914399" y="2932981"/>
            <a:ext cx="4986069" cy="33901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 or chart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2203630-8FEC-264E-AB2E-768E00B03D1F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6291531" y="2932981"/>
            <a:ext cx="4986070" cy="33901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 or chart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9638F89-8167-1C48-8ABE-8B575A26F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399" y="1647645"/>
            <a:ext cx="4993485" cy="1130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20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DAAA585-2378-CB4D-81AD-4912C9F269FF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277308" y="1647645"/>
            <a:ext cx="4993485" cy="1130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20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F6785F-B54A-1840-AB01-17308E8C5591}"/>
              </a:ext>
            </a:extLst>
          </p:cNvPr>
          <p:cNvSpPr/>
          <p:nvPr/>
        </p:nvSpPr>
        <p:spPr>
          <a:xfrm>
            <a:off x="3217654" y="2648311"/>
            <a:ext cx="37956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5ACCBD-F044-6E41-A7DE-DC956B809ECB}"/>
              </a:ext>
            </a:extLst>
          </p:cNvPr>
          <p:cNvSpPr/>
          <p:nvPr/>
        </p:nvSpPr>
        <p:spPr>
          <a:xfrm>
            <a:off x="8594785" y="2648311"/>
            <a:ext cx="37956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7225EE-8608-7B41-9502-BFC60C14F400}"/>
              </a:ext>
            </a:extLst>
          </p:cNvPr>
          <p:cNvSpPr txBox="1"/>
          <p:nvPr/>
        </p:nvSpPr>
        <p:spPr>
          <a:xfrm>
            <a:off x="2359550" y="6480289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50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</p:spTree>
    <p:extLst>
      <p:ext uri="{BB962C8B-B14F-4D97-AF65-F5344CB8AC3E}">
        <p14:creationId xmlns:p14="http://schemas.microsoft.com/office/powerpoint/2010/main" val="2442434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-Slide-photo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799" y="2103120"/>
            <a:ext cx="10015095" cy="3749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20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0" lvl="1" indent="0">
              <a:buNone/>
            </a:pPr>
            <a:r>
              <a:rPr lang="en-US"/>
              <a:t>Second level</a:t>
            </a:r>
          </a:p>
          <a:p>
            <a:pPr marL="0" lvl="2" indent="0">
              <a:buNone/>
            </a:pPr>
            <a:r>
              <a:rPr lang="en-US"/>
              <a:t>Third level</a:t>
            </a:r>
          </a:p>
          <a:p>
            <a:pPr marL="0" lvl="3" indent="0">
              <a:buNone/>
            </a:pPr>
            <a:r>
              <a:rPr lang="en-US"/>
              <a:t>Fourth level</a:t>
            </a:r>
          </a:p>
          <a:p>
            <a:pPr marL="0" lvl="4" indent="0"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781009D-B024-5E41-99BD-96A39FFAC7CB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569342" y="756536"/>
            <a:ext cx="11053314" cy="4572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200" b="0" i="0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16A37-68B5-474C-B721-36189B64B389}"/>
              </a:ext>
            </a:extLst>
          </p:cNvPr>
          <p:cNvSpPr/>
          <p:nvPr/>
        </p:nvSpPr>
        <p:spPr>
          <a:xfrm>
            <a:off x="0" y="292608"/>
            <a:ext cx="12192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5A31AF3-D4CE-C241-81DC-11DB4C8DE510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1066798" y="1900069"/>
            <a:ext cx="10015095" cy="44439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 or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A68568-7956-9C49-80BD-06F9D685E261}"/>
              </a:ext>
            </a:extLst>
          </p:cNvPr>
          <p:cNvSpPr txBox="1"/>
          <p:nvPr/>
        </p:nvSpPr>
        <p:spPr>
          <a:xfrm>
            <a:off x="2359550" y="6480289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50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</p:spTree>
    <p:extLst>
      <p:ext uri="{BB962C8B-B14F-4D97-AF65-F5344CB8AC3E}">
        <p14:creationId xmlns:p14="http://schemas.microsoft.com/office/powerpoint/2010/main" val="3475994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clusion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0D9A51-250E-4249-A28F-8BCB6AF9B0EA}"/>
              </a:ext>
            </a:extLst>
          </p:cNvPr>
          <p:cNvSpPr/>
          <p:nvPr/>
        </p:nvSpPr>
        <p:spPr>
          <a:xfrm>
            <a:off x="1" y="2381250"/>
            <a:ext cx="3425824" cy="326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lvl="0" indent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364381-9B92-DA43-9584-EA55DC6092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28102" y="3034907"/>
            <a:ext cx="8025181" cy="1956585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l">
              <a:lnSpc>
                <a:spcPct val="83000"/>
              </a:lnSpc>
              <a:defRPr lang="en-US" sz="4400" b="0" i="0" kern="1200" cap="none" spc="-1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0394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905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23978-D3DA-4547-91BD-3892573A94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31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D712B4-46EA-F945-815F-208955F2242B}"/>
              </a:ext>
            </a:extLst>
          </p:cNvPr>
          <p:cNvSpPr/>
          <p:nvPr/>
        </p:nvSpPr>
        <p:spPr>
          <a:xfrm>
            <a:off x="0" y="1564301"/>
            <a:ext cx="12192000" cy="4353419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33527" y="2218793"/>
            <a:ext cx="8933796" cy="2367383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5400" b="0" i="0" kern="1200" cap="none" spc="-1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3525" y="4677998"/>
            <a:ext cx="8936846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200" spc="8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E833D7-E954-364B-AC62-83CB091FE16C}"/>
              </a:ext>
            </a:extLst>
          </p:cNvPr>
          <p:cNvSpPr txBox="1"/>
          <p:nvPr/>
        </p:nvSpPr>
        <p:spPr>
          <a:xfrm>
            <a:off x="2459506" y="6476168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50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73E871-7A5B-7042-8C3D-C461CF406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57" y="324610"/>
            <a:ext cx="3127271" cy="101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01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4BF7176-84F6-D44C-9D31-8AC3C2AB082D}"/>
              </a:ext>
            </a:extLst>
          </p:cNvPr>
          <p:cNvSpPr/>
          <p:nvPr/>
        </p:nvSpPr>
        <p:spPr>
          <a:xfrm>
            <a:off x="3428474" y="2409691"/>
            <a:ext cx="8763526" cy="3256498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0D9A51-250E-4249-A28F-8BCB6AF9B0EA}"/>
              </a:ext>
            </a:extLst>
          </p:cNvPr>
          <p:cNvSpPr/>
          <p:nvPr/>
        </p:nvSpPr>
        <p:spPr>
          <a:xfrm>
            <a:off x="1" y="2409691"/>
            <a:ext cx="3425824" cy="326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lvl="0" indent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28102" y="2792624"/>
            <a:ext cx="8025181" cy="1956585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l">
              <a:lnSpc>
                <a:spcPct val="83000"/>
              </a:lnSpc>
              <a:defRPr lang="en-US" sz="4400" b="0" i="0" kern="1200" cap="none" spc="-1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8102" y="4846405"/>
            <a:ext cx="8025181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 spc="8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E19219-F76D-7748-8FC4-0CB9534DA2C7}"/>
              </a:ext>
            </a:extLst>
          </p:cNvPr>
          <p:cNvSpPr txBox="1"/>
          <p:nvPr/>
        </p:nvSpPr>
        <p:spPr>
          <a:xfrm>
            <a:off x="3628102" y="648891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50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069C77A-49F4-CB45-9E39-CA32E2A13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57" y="454648"/>
            <a:ext cx="2725617" cy="88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8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-Subtitle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3E7C4C2-67F5-B94E-81E7-00528ABC2B76}"/>
              </a:ext>
            </a:extLst>
          </p:cNvPr>
          <p:cNvSpPr/>
          <p:nvPr/>
        </p:nvSpPr>
        <p:spPr>
          <a:xfrm>
            <a:off x="3428474" y="2409691"/>
            <a:ext cx="8763526" cy="3256498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8474" y="1719747"/>
            <a:ext cx="8267940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600" b="0" i="0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53B761F-AC01-FC44-8276-E78878FB5F4D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-1" y="2409691"/>
            <a:ext cx="3428475" cy="32564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0C7FB0A-A388-BB43-9634-7DEE2E8D6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28103" y="2644988"/>
            <a:ext cx="8025180" cy="3021201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265113">
              <a:buClr>
                <a:schemeClr val="bg1"/>
              </a:buClr>
              <a:buSzPct val="120000"/>
              <a:buFont typeface="Wingdings" pitchFamily="2" charset="2"/>
              <a:buChar char="§"/>
              <a:tabLst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-182880">
              <a:buClr>
                <a:schemeClr val="bg1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1DCF44-512A-5E47-A08D-1C491F205666}"/>
              </a:ext>
            </a:extLst>
          </p:cNvPr>
          <p:cNvSpPr txBox="1"/>
          <p:nvPr/>
        </p:nvSpPr>
        <p:spPr>
          <a:xfrm>
            <a:off x="3628103" y="648891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50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A12733E-1B53-A842-B212-11139951B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57" y="454648"/>
            <a:ext cx="2725617" cy="88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5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gular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D343C2-E4F1-7F46-A2F1-08FBA3E6E026}"/>
              </a:ext>
            </a:extLst>
          </p:cNvPr>
          <p:cNvSpPr/>
          <p:nvPr/>
        </p:nvSpPr>
        <p:spPr>
          <a:xfrm>
            <a:off x="0" y="292608"/>
            <a:ext cx="12192000" cy="1078992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7" y="557783"/>
            <a:ext cx="10309115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600" b="0" i="0" spc="8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096051-E13F-F44E-BDF1-B2B2CF790B82}"/>
              </a:ext>
            </a:extLst>
          </p:cNvPr>
          <p:cNvSpPr/>
          <p:nvPr/>
        </p:nvSpPr>
        <p:spPr>
          <a:xfrm>
            <a:off x="0" y="1900069"/>
            <a:ext cx="12192000" cy="444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algn="r" defTabSz="914400" rtl="1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0C7FB0A-A388-BB43-9634-7DEE2E8D6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176948"/>
            <a:ext cx="10309115" cy="3489241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265113">
              <a:buClr>
                <a:srgbClr val="0298CA"/>
              </a:buClr>
              <a:buSzPct val="120000"/>
              <a:buFont typeface="Wingdings" pitchFamily="2" charset="2"/>
              <a:buChar char="§"/>
              <a:tabLst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-182880">
              <a:buClr>
                <a:srgbClr val="0298CA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D740F2-35F7-2345-83C9-E1237EDFAFE6}"/>
              </a:ext>
            </a:extLst>
          </p:cNvPr>
          <p:cNvSpPr txBox="1"/>
          <p:nvPr/>
        </p:nvSpPr>
        <p:spPr>
          <a:xfrm>
            <a:off x="2359550" y="6480289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50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</p:spTree>
    <p:extLst>
      <p:ext uri="{BB962C8B-B14F-4D97-AF65-F5344CB8AC3E}">
        <p14:creationId xmlns:p14="http://schemas.microsoft.com/office/powerpoint/2010/main" val="3676440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-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799" y="2103120"/>
            <a:ext cx="4807789" cy="3749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0" lvl="1" indent="0">
              <a:buNone/>
            </a:pPr>
            <a:r>
              <a:rPr lang="en-US"/>
              <a:t>Second level</a:t>
            </a:r>
          </a:p>
          <a:p>
            <a:pPr marL="0" lvl="2" indent="0">
              <a:buNone/>
            </a:pPr>
            <a:r>
              <a:rPr lang="en-US"/>
              <a:t>Third level</a:t>
            </a:r>
          </a:p>
          <a:p>
            <a:pPr marL="0" lvl="3" indent="0">
              <a:buNone/>
            </a:pPr>
            <a:r>
              <a:rPr lang="en-US"/>
              <a:t>Fourth level</a:t>
            </a:r>
          </a:p>
          <a:p>
            <a:pPr marL="0" lvl="4" indent="0"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7411" y="2103120"/>
            <a:ext cx="4807789" cy="3749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0" lvl="1" indent="0">
              <a:buNone/>
            </a:pPr>
            <a:r>
              <a:rPr lang="en-US"/>
              <a:t>Second level</a:t>
            </a:r>
          </a:p>
          <a:p>
            <a:pPr marL="0" lvl="2" indent="0">
              <a:buNone/>
            </a:pPr>
            <a:r>
              <a:rPr lang="en-US"/>
              <a:t>Third level</a:t>
            </a:r>
          </a:p>
          <a:p>
            <a:pPr marL="0" lvl="3" indent="0">
              <a:buNone/>
            </a:pPr>
            <a:r>
              <a:rPr lang="en-US"/>
              <a:t>Fourth level</a:t>
            </a:r>
          </a:p>
          <a:p>
            <a:pPr marL="0" lvl="4" indent="0"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781009D-B024-5E41-99BD-96A39FFAC7CB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569344" y="756536"/>
            <a:ext cx="11053314" cy="4572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200" b="0" i="0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16A37-68B5-474C-B721-36189B64B389}"/>
              </a:ext>
            </a:extLst>
          </p:cNvPr>
          <p:cNvSpPr/>
          <p:nvPr/>
        </p:nvSpPr>
        <p:spPr>
          <a:xfrm>
            <a:off x="0" y="292608"/>
            <a:ext cx="12192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EB9502-0651-374E-AE6C-8865823D87FA}"/>
              </a:ext>
            </a:extLst>
          </p:cNvPr>
          <p:cNvSpPr txBox="1"/>
          <p:nvPr/>
        </p:nvSpPr>
        <p:spPr>
          <a:xfrm>
            <a:off x="2359550" y="6480289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50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</p:spTree>
    <p:extLst>
      <p:ext uri="{BB962C8B-B14F-4D97-AF65-F5344CB8AC3E}">
        <p14:creationId xmlns:p14="http://schemas.microsoft.com/office/powerpoint/2010/main" val="1190785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gular-Slide-photo-Chart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EA9544-5AC3-334B-B48C-C891D0AE5BB6}"/>
              </a:ext>
            </a:extLst>
          </p:cNvPr>
          <p:cNvSpPr/>
          <p:nvPr/>
        </p:nvSpPr>
        <p:spPr>
          <a:xfrm>
            <a:off x="0" y="292608"/>
            <a:ext cx="12192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127E1FB-DE01-1749-A883-9DE1FAA1FD6D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569343" y="1667820"/>
            <a:ext cx="4740891" cy="46467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880C0A46-5366-724C-B982-852FEE357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15798" y="2520177"/>
            <a:ext cx="6006859" cy="379436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265113">
              <a:buClr>
                <a:srgbClr val="0298CA"/>
              </a:buClr>
              <a:buSzPct val="120000"/>
              <a:buFont typeface="Wingdings" pitchFamily="2" charset="2"/>
              <a:buChar char="§"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-182880">
              <a:buClr>
                <a:srgbClr val="0298CA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9941A9-FCC8-BA4F-8619-10817DC1E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5798" y="1667820"/>
            <a:ext cx="6006859" cy="523220"/>
          </a:xfrm>
          <a:prstGeom prst="rect">
            <a:avLst/>
          </a:prstGeom>
          <a:solidFill>
            <a:srgbClr val="0298CA"/>
          </a:solidFill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b="0" i="0" spc="8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11D41-A025-8F48-B8C6-F006B03E71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343" y="755180"/>
            <a:ext cx="11053314" cy="457247"/>
          </a:xfrm>
          <a:prstGeom prst="rect">
            <a:avLst/>
          </a:prstGeom>
        </p:spPr>
        <p:txBody>
          <a:bodyPr/>
          <a:lstStyle>
            <a:lvl1pPr algn="ctr">
              <a:defRPr sz="32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824BFB-9B54-6C4C-88F1-178D3CEDC342}"/>
              </a:ext>
            </a:extLst>
          </p:cNvPr>
          <p:cNvSpPr txBox="1"/>
          <p:nvPr/>
        </p:nvSpPr>
        <p:spPr>
          <a:xfrm>
            <a:off x="2359550" y="6480289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50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</p:spTree>
    <p:extLst>
      <p:ext uri="{BB962C8B-B14F-4D97-AF65-F5344CB8AC3E}">
        <p14:creationId xmlns:p14="http://schemas.microsoft.com/office/powerpoint/2010/main" val="2223757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gular-Slide-photo-Char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F491C28-1C81-1C4B-9AB0-2D9AF3487468}"/>
              </a:ext>
            </a:extLst>
          </p:cNvPr>
          <p:cNvSpPr/>
          <p:nvPr/>
        </p:nvSpPr>
        <p:spPr>
          <a:xfrm>
            <a:off x="0" y="1647645"/>
            <a:ext cx="7272069" cy="4696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lvl="0" indent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8DECF708-1018-C14B-B4FB-738EA23F2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176948"/>
            <a:ext cx="5926175" cy="3489241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265113">
              <a:buClr>
                <a:srgbClr val="0298CA"/>
              </a:buClr>
              <a:buSzPct val="120000"/>
              <a:buFont typeface="Wingdings" pitchFamily="2" charset="2"/>
              <a:buChar char="§"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-182880">
              <a:buClr>
                <a:srgbClr val="0298CA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41BD8A75-37CC-DB42-B7DE-45550037B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342" y="760146"/>
            <a:ext cx="11053314" cy="44521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200" b="0" i="0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E4188F-9D81-A643-9345-14A4F431EF04}"/>
              </a:ext>
            </a:extLst>
          </p:cNvPr>
          <p:cNvSpPr/>
          <p:nvPr/>
        </p:nvSpPr>
        <p:spPr>
          <a:xfrm>
            <a:off x="0" y="292608"/>
            <a:ext cx="12192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1E7D02E7-91C4-7B41-A3D5-A424AC8F98F1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7272069" y="1647645"/>
            <a:ext cx="4919932" cy="467551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DC2DEF-3FD0-7646-8C5D-4BC29625845B}"/>
              </a:ext>
            </a:extLst>
          </p:cNvPr>
          <p:cNvSpPr txBox="1"/>
          <p:nvPr/>
        </p:nvSpPr>
        <p:spPr>
          <a:xfrm>
            <a:off x="2359550" y="6480289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50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</p:spTree>
    <p:extLst>
      <p:ext uri="{BB962C8B-B14F-4D97-AF65-F5344CB8AC3E}">
        <p14:creationId xmlns:p14="http://schemas.microsoft.com/office/powerpoint/2010/main" val="67955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gular-Slide-photo-Char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B76C77A-CF0D-6B49-8F42-BA0614C47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342" y="770082"/>
            <a:ext cx="11053314" cy="4355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200" b="0" i="0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D2BC8A-87D2-3B4B-8E07-948CDAD1C0FF}"/>
              </a:ext>
            </a:extLst>
          </p:cNvPr>
          <p:cNvSpPr/>
          <p:nvPr/>
        </p:nvSpPr>
        <p:spPr>
          <a:xfrm>
            <a:off x="0" y="292608"/>
            <a:ext cx="12192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966C2B8-14B1-D844-8BCE-CFFC3E09E791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914400" y="1647645"/>
            <a:ext cx="3157267" cy="29157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23023EC-B05C-C24A-B73E-45D4DC9F81B5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4502989" y="1647645"/>
            <a:ext cx="3157267" cy="29157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2203630-8FEC-264E-AB2E-768E00B03D1F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8117457" y="1647645"/>
            <a:ext cx="3157267" cy="29157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9638F89-8167-1C48-8ABE-8B575A26F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400" y="4692770"/>
            <a:ext cx="3161963" cy="1630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20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0FB25C7-ABFD-C644-BC4A-54D5562E4FDF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511615" y="4692770"/>
            <a:ext cx="3161963" cy="1630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20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DAAA585-2378-CB4D-81AD-4912C9F269FF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08830" y="4692770"/>
            <a:ext cx="3161963" cy="1630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20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B0F16E-0593-1844-A6B9-FB4ADD448393}"/>
              </a:ext>
            </a:extLst>
          </p:cNvPr>
          <p:cNvSpPr txBox="1"/>
          <p:nvPr/>
        </p:nvSpPr>
        <p:spPr>
          <a:xfrm>
            <a:off x="2359550" y="6480289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50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F6785F-B54A-1840-AB01-17308E8C5591}"/>
              </a:ext>
            </a:extLst>
          </p:cNvPr>
          <p:cNvSpPr/>
          <p:nvPr/>
        </p:nvSpPr>
        <p:spPr>
          <a:xfrm>
            <a:off x="2303254" y="4390847"/>
            <a:ext cx="37956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3E7992-0396-1E46-9F28-525A57944B35}"/>
              </a:ext>
            </a:extLst>
          </p:cNvPr>
          <p:cNvSpPr/>
          <p:nvPr/>
        </p:nvSpPr>
        <p:spPr>
          <a:xfrm>
            <a:off x="5900469" y="4390847"/>
            <a:ext cx="37956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5ACCBD-F044-6E41-A7DE-DC956B809ECB}"/>
              </a:ext>
            </a:extLst>
          </p:cNvPr>
          <p:cNvSpPr/>
          <p:nvPr/>
        </p:nvSpPr>
        <p:spPr>
          <a:xfrm>
            <a:off x="9497684" y="4390847"/>
            <a:ext cx="37956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8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60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8" r:id="rId2"/>
    <p:sldLayoutId id="2147483739" r:id="rId3"/>
    <p:sldLayoutId id="2147483740" r:id="rId4"/>
    <p:sldLayoutId id="2147483741" r:id="rId5"/>
    <p:sldLayoutId id="2147483735" r:id="rId6"/>
    <p:sldLayoutId id="2147483733" r:id="rId7"/>
    <p:sldLayoutId id="2147483734" r:id="rId8"/>
    <p:sldLayoutId id="2147483742" r:id="rId9"/>
    <p:sldLayoutId id="2147483745" r:id="rId10"/>
    <p:sldLayoutId id="2147483744" r:id="rId11"/>
    <p:sldLayoutId id="2147483746" r:id="rId12"/>
    <p:sldLayoutId id="2147483743" r:id="rId13"/>
    <p:sldLayoutId id="2147483750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B9D65-16D0-6746-BC56-1B9F5DDC12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Multidimensional Poverty Index (MPI)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32A8F-E599-8642-BB18-C86782F0B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101" y="3562184"/>
            <a:ext cx="8936846" cy="651527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Christian Oldiges, PhD</a:t>
            </a:r>
          </a:p>
          <a:p>
            <a:r>
              <a:rPr lang="en-US" dirty="0"/>
              <a:t>Senior Economic Affairs Officer</a:t>
            </a:r>
          </a:p>
          <a:p>
            <a:r>
              <a:rPr lang="en-US" dirty="0"/>
              <a:t>christian.oldiges@un.org</a:t>
            </a:r>
          </a:p>
        </p:txBody>
      </p:sp>
    </p:spTree>
    <p:extLst>
      <p:ext uri="{BB962C8B-B14F-4D97-AF65-F5344CB8AC3E}">
        <p14:creationId xmlns:p14="http://schemas.microsoft.com/office/powerpoint/2010/main" val="4209668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58A0E1-1938-4674-AD5F-14147ED4E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1814512"/>
            <a:ext cx="9124950" cy="4905375"/>
          </a:xfrm>
          <a:prstGeom prst="rect">
            <a:avLst/>
          </a:prstGeom>
        </p:spPr>
      </p:pic>
      <p:sp>
        <p:nvSpPr>
          <p:cNvPr id="6" name="Subtitle 1">
            <a:extLst>
              <a:ext uri="{FF2B5EF4-FFF2-40B4-BE49-F238E27FC236}">
                <a16:creationId xmlns:a16="http://schemas.microsoft.com/office/drawing/2014/main" id="{9796B91F-1CF0-48B9-8B22-72CD69731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7" y="557783"/>
            <a:ext cx="10309115" cy="457201"/>
          </a:xfrm>
        </p:spPr>
        <p:txBody>
          <a:bodyPr/>
          <a:lstStyle/>
          <a:p>
            <a:r>
              <a:rPr lang="en-US" dirty="0"/>
              <a:t>Aggregate </a:t>
            </a:r>
            <a:r>
              <a:rPr lang="en-US" dirty="0" err="1"/>
              <a:t>horizontolly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241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C8981E-AB87-41D3-A36F-DA0EBF0E822E}"/>
              </a:ext>
            </a:extLst>
          </p:cNvPr>
          <p:cNvSpPr txBox="1">
            <a:spLocks/>
          </p:cNvSpPr>
          <p:nvPr/>
        </p:nvSpPr>
        <p:spPr>
          <a:xfrm>
            <a:off x="1066799" y="2103120"/>
            <a:ext cx="4807789" cy="3749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3600" b="0" i="0" kern="1200" spc="8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</a:rPr>
              <a:t>Applied for:</a:t>
            </a: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Global MPI (UNDP &amp; OPHI)</a:t>
            </a:r>
          </a:p>
          <a:p>
            <a:pPr marL="285750" indent="-28575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Arab MPI (UN ESCWA)</a:t>
            </a:r>
          </a:p>
          <a:p>
            <a:pPr marL="285750" indent="-28575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National MPIs in 50+ countries &amp; several Arab Member States (Palestine, Iraq, Egypt, …)</a:t>
            </a:r>
          </a:p>
          <a:p>
            <a:pPr marL="285750" indent="-28575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 to inform policy!</a:t>
            </a:r>
          </a:p>
          <a:p>
            <a:pPr marL="285750" indent="-28575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Bhutan Gross National Happiness Index</a:t>
            </a:r>
          </a:p>
          <a:p>
            <a:pPr marL="285750" indent="-28575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Women Empowerment in Agriculture Index</a:t>
            </a:r>
          </a:p>
          <a:p>
            <a:pPr marL="285750" indent="-28575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Business MPI</a:t>
            </a: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endParaRPr lang="en-US" sz="1600" dirty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endParaRPr lang="en-US" sz="1600" dirty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7" name="Picture Placeholder 6" descr="Diagram&#10;&#10;Description automatically generated">
            <a:extLst>
              <a:ext uri="{FF2B5EF4-FFF2-40B4-BE49-F238E27FC236}">
                <a16:creationId xmlns:a16="http://schemas.microsoft.com/office/drawing/2014/main" id="{AEBBDAEA-7C91-4600-82CD-498B840A8D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27135" y="1977630"/>
            <a:ext cx="4121840" cy="3874530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B2BCF63-A3B6-44E0-ADEC-052532468B5A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569344" y="756536"/>
            <a:ext cx="11053314" cy="457201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200" b="0" i="0" kern="1200" spc="80" baseline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Simple Counting Method: Alkire Foster Methodology</a:t>
            </a:r>
          </a:p>
        </p:txBody>
      </p:sp>
    </p:spTree>
    <p:extLst>
      <p:ext uri="{BB962C8B-B14F-4D97-AF65-F5344CB8AC3E}">
        <p14:creationId xmlns:p14="http://schemas.microsoft.com/office/powerpoint/2010/main" val="125546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149183" y="1004022"/>
            <a:ext cx="6101004" cy="857250"/>
          </a:xfrm>
        </p:spPr>
        <p:txBody>
          <a:bodyPr/>
          <a:lstStyle/>
          <a:p>
            <a:pPr eaLnBrk="1" hangingPunct="1"/>
            <a:r>
              <a:rPr lang="en-GB" sz="3000" b="1" dirty="0">
                <a:solidFill>
                  <a:srgbClr val="800000"/>
                </a:solidFill>
                <a:latin typeface="Garamond" pitchFamily="18" charset="0"/>
              </a:rPr>
              <a:t>A F: Intuitive explanation!</a:t>
            </a:r>
            <a:br>
              <a:rPr lang="en-GB" sz="3000" b="1" dirty="0">
                <a:solidFill>
                  <a:srgbClr val="800000"/>
                </a:solidFill>
                <a:latin typeface="Garamond" pitchFamily="18" charset="0"/>
              </a:rPr>
            </a:br>
            <a:r>
              <a:rPr lang="en-GB" sz="1500" b="1" i="1" dirty="0">
                <a:solidFill>
                  <a:srgbClr val="800000"/>
                </a:solidFill>
                <a:latin typeface="Garamond" pitchFamily="18" charset="0"/>
              </a:rPr>
              <a:t>(to simplify we assume equal weights in this example)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149183" y="1789704"/>
            <a:ext cx="5943600" cy="37804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marL="257175" indent="-25717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200" dirty="0">
                <a:solidFill>
                  <a:srgbClr val="000000"/>
                </a:solidFill>
                <a:latin typeface="Garamond" pitchFamily="18" charset="0"/>
                <a:ea typeface="ＭＳ Ｐゴシック" panose="020B0600070205080204" pitchFamily="34" charset="-128"/>
              </a:rPr>
              <a:t>Matrix of deprivation scores for 4 persons in 4 dimensions </a:t>
            </a:r>
          </a:p>
          <a:p>
            <a:pPr marL="257175" indent="-25717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200" dirty="0">
              <a:solidFill>
                <a:srgbClr val="000000"/>
              </a:solidFill>
              <a:latin typeface="Garamond" pitchFamily="18" charset="0"/>
              <a:ea typeface="ＭＳ Ｐゴシック" panose="020B0600070205080204" pitchFamily="34" charset="-128"/>
            </a:endParaRPr>
          </a:p>
          <a:p>
            <a:pPr marL="257175" indent="-25717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200" dirty="0">
                <a:solidFill>
                  <a:srgbClr val="000000"/>
                </a:solidFill>
                <a:latin typeface="Garamond" pitchFamily="18" charset="0"/>
                <a:ea typeface="ＭＳ Ｐゴシック" panose="020B0600070205080204" pitchFamily="34" charset="-128"/>
              </a:rPr>
              <a:t>			</a:t>
            </a:r>
            <a:r>
              <a:rPr lang="en-US" sz="2200" dirty="0">
                <a:solidFill>
                  <a:srgbClr val="808080"/>
                </a:solidFill>
                <a:latin typeface="Garamond" pitchFamily="18" charset="0"/>
                <a:ea typeface="ＭＳ Ｐゴシック" panose="020B0600070205080204" pitchFamily="34" charset="-128"/>
              </a:rPr>
              <a:t>	</a:t>
            </a:r>
            <a:endParaRPr lang="en-US" sz="2200" dirty="0">
              <a:solidFill>
                <a:srgbClr val="000000"/>
              </a:solidFill>
              <a:latin typeface="Garamond" pitchFamily="18" charset="0"/>
              <a:ea typeface="ＭＳ Ｐゴシック" panose="020B0600070205080204" pitchFamily="34" charset="-128"/>
            </a:endParaRPr>
          </a:p>
          <a:p>
            <a:pPr marL="257175" indent="-25717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200" dirty="0">
                <a:solidFill>
                  <a:srgbClr val="000000"/>
                </a:solidFill>
                <a:latin typeface="Garamond" pitchFamily="18" charset="0"/>
                <a:ea typeface="ＭＳ Ｐゴシック" panose="020B0600070205080204" pitchFamily="34" charset="-128"/>
              </a:rPr>
              <a:t> </a:t>
            </a:r>
          </a:p>
          <a:p>
            <a:pPr marL="257175" indent="-25717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200" dirty="0">
              <a:solidFill>
                <a:srgbClr val="000000"/>
              </a:solidFill>
              <a:latin typeface="Garamond" pitchFamily="18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897551"/>
              </p:ext>
            </p:extLst>
          </p:nvPr>
        </p:nvGraphicFramePr>
        <p:xfrm>
          <a:off x="2783633" y="2552628"/>
          <a:ext cx="6984775" cy="3540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73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42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39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64515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800000"/>
                          </a:solidFill>
                          <a:latin typeface="Garamond" pitchFamily="18" charset="0"/>
                        </a:rPr>
                        <a:t>Schooling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800000"/>
                          </a:solidFill>
                          <a:latin typeface="Garamond" pitchFamily="18" charset="0"/>
                        </a:rPr>
                        <a:t>Food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800000"/>
                          </a:solidFill>
                          <a:latin typeface="Garamond" pitchFamily="18" charset="0"/>
                        </a:rPr>
                        <a:t>Water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800000"/>
                          </a:solidFill>
                          <a:latin typeface="Garamond" pitchFamily="18" charset="0"/>
                        </a:rPr>
                        <a:t>Housing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443">
                <a:tc rowSpan="4"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800000"/>
                          </a:solidFill>
                          <a:latin typeface="Garamond" pitchFamily="18" charset="0"/>
                        </a:rPr>
                        <a:t>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 = 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Nadif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44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D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Alaa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4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D</a:t>
                      </a:r>
                    </a:p>
                  </a:txBody>
                  <a:tcPr marL="68580" marR="68580" marT="34290" marB="3429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D</a:t>
                      </a:r>
                    </a:p>
                  </a:txBody>
                  <a:tcPr marL="68580" marR="68580" marT="34290" marB="3429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D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Chris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412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D</a:t>
                      </a:r>
                    </a:p>
                  </a:txBody>
                  <a:tcPr marL="68580" marR="68580" marT="34290" marB="3429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Said</a:t>
                      </a:r>
                    </a:p>
                    <a:p>
                      <a:pPr algn="ctr"/>
                      <a:endParaRPr lang="en-US" sz="1800" b="1" i="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701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522426" y="2446931"/>
            <a:ext cx="5197115" cy="400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800000"/>
                </a:solidFill>
                <a:latin typeface="Garamond" pitchFamily="18" charset="0"/>
                <a:ea typeface="ＭＳ Ｐゴシック" panose="020B0600070205080204" pitchFamily="34" charset="-128"/>
              </a:rPr>
              <a:t>Who is deprived in what?</a:t>
            </a:r>
          </a:p>
        </p:txBody>
      </p:sp>
    </p:spTree>
    <p:extLst>
      <p:ext uri="{BB962C8B-B14F-4D97-AF65-F5344CB8AC3E}">
        <p14:creationId xmlns:p14="http://schemas.microsoft.com/office/powerpoint/2010/main" val="149675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181350" y="890718"/>
            <a:ext cx="6101004" cy="857250"/>
          </a:xfrm>
        </p:spPr>
        <p:txBody>
          <a:bodyPr/>
          <a:lstStyle/>
          <a:p>
            <a:pPr eaLnBrk="1" hangingPunct="1"/>
            <a:r>
              <a:rPr lang="en-GB" sz="3000" b="1" dirty="0">
                <a:solidFill>
                  <a:srgbClr val="800000"/>
                </a:solidFill>
                <a:latin typeface="Garamond" pitchFamily="18" charset="0"/>
              </a:rPr>
              <a:t>How poor? How many deprivations?</a:t>
            </a:r>
            <a:endParaRPr lang="en-GB" sz="1500" b="1" i="1" dirty="0">
              <a:solidFill>
                <a:srgbClr val="800000"/>
              </a:solidFill>
              <a:latin typeface="Garamond" pitchFamily="18" charset="0"/>
            </a:endParaRPr>
          </a:p>
        </p:txBody>
      </p:sp>
      <p:graphicFrame>
        <p:nvGraphicFramePr>
          <p:cNvPr id="8" name="Table 13"/>
          <p:cNvGraphicFramePr>
            <a:graphicFrameLocks noGrp="1"/>
          </p:cNvGraphicFramePr>
          <p:nvPr/>
        </p:nvGraphicFramePr>
        <p:xfrm>
          <a:off x="3149182" y="2552628"/>
          <a:ext cx="4987160" cy="3540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5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4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64515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800000"/>
                          </a:solidFill>
                          <a:latin typeface="Garamond" pitchFamily="18" charset="0"/>
                        </a:rPr>
                        <a:t>Schooling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800000"/>
                          </a:solidFill>
                          <a:latin typeface="Garamond" pitchFamily="18" charset="0"/>
                        </a:rPr>
                        <a:t>Food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800000"/>
                          </a:solidFill>
                          <a:latin typeface="Garamond" pitchFamily="18" charset="0"/>
                        </a:rPr>
                        <a:t>Water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800000"/>
                          </a:solidFill>
                          <a:latin typeface="Garamond" pitchFamily="18" charset="0"/>
                        </a:rPr>
                        <a:t>Housing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443">
                <a:tc rowSpan="4"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800000"/>
                          </a:solidFill>
                          <a:latin typeface="Garamond" pitchFamily="18" charset="0"/>
                        </a:rPr>
                        <a:t>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 = 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44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D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4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D</a:t>
                      </a:r>
                    </a:p>
                  </a:txBody>
                  <a:tcPr marL="68580" marR="68580" marT="34290" marB="3429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D</a:t>
                      </a:r>
                    </a:p>
                  </a:txBody>
                  <a:tcPr marL="68580" marR="68580" marT="34290" marB="3429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D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412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D</a:t>
                      </a:r>
                    </a:p>
                  </a:txBody>
                  <a:tcPr marL="68580" marR="68580" marT="34290" marB="3429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701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8297073" y="2564904"/>
          <a:ext cx="956441" cy="3540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4515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443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 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44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2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43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4123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1</a:t>
                      </a:r>
                    </a:p>
                    <a:p>
                      <a:pPr algn="ctr"/>
                      <a:endParaRPr lang="en-US" sz="1800" b="1" i="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701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08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181350" y="890718"/>
            <a:ext cx="6101004" cy="857250"/>
          </a:xfrm>
        </p:spPr>
        <p:txBody>
          <a:bodyPr/>
          <a:lstStyle/>
          <a:p>
            <a:pPr eaLnBrk="1" hangingPunct="1"/>
            <a:r>
              <a:rPr lang="en-GB" sz="3000" b="1" dirty="0">
                <a:solidFill>
                  <a:srgbClr val="800000"/>
                </a:solidFill>
                <a:latin typeface="Garamond" pitchFamily="18" charset="0"/>
              </a:rPr>
              <a:t>Who is Poor?</a:t>
            </a:r>
            <a:endParaRPr lang="en-GB" sz="1500" b="1" i="1" dirty="0">
              <a:solidFill>
                <a:srgbClr val="800000"/>
              </a:solidFill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1350" y="1556793"/>
            <a:ext cx="5642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dirty="0">
                <a:solidFill>
                  <a:srgbClr val="800000"/>
                </a:solidFill>
                <a:latin typeface="Garamond" pitchFamily="18" charset="0"/>
                <a:ea typeface="ＭＳ Ｐゴシック" panose="020B0600070205080204" pitchFamily="34" charset="-128"/>
              </a:rPr>
              <a:t>Fix poverty </a:t>
            </a:r>
            <a:r>
              <a:rPr lang="en-GB" sz="2400" b="1" dirty="0">
                <a:solidFill>
                  <a:srgbClr val="800000"/>
                </a:solidFill>
                <a:latin typeface="Garamond" pitchFamily="18" charset="0"/>
                <a:ea typeface="ＭＳ Ｐゴシック" panose="020B0600070205080204" pitchFamily="34" charset="-128"/>
              </a:rPr>
              <a:t>cut-off</a:t>
            </a:r>
            <a:r>
              <a:rPr lang="en-GB" sz="2000" b="1" dirty="0">
                <a:solidFill>
                  <a:srgbClr val="800000"/>
                </a:solidFill>
                <a:latin typeface="Garamond" pitchFamily="18" charset="0"/>
                <a:ea typeface="ＭＳ Ｐゴシック" panose="020B0600070205080204" pitchFamily="34" charset="-128"/>
              </a:rPr>
              <a:t> k, identify as poor if ci &gt;= 2 </a:t>
            </a:r>
            <a:endParaRPr lang="en-US" sz="1600" b="1" dirty="0">
              <a:solidFill>
                <a:srgbClr val="800000"/>
              </a:solidFill>
              <a:latin typeface="Garamond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9536" y="5537640"/>
            <a:ext cx="7740860" cy="132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à"/>
              <a:defRPr/>
            </a:pPr>
            <a:r>
              <a:rPr lang="en-GB" sz="3150" kern="0" dirty="0">
                <a:solidFill>
                  <a:srgbClr val="000000"/>
                </a:solidFill>
                <a:latin typeface="Garamond" panose="02020404030301010803" pitchFamily="18" charset="0"/>
                <a:ea typeface="ＭＳ Ｐゴシック" pitchFamily="16" charset="-128"/>
                <a:cs typeface="ＭＳ Ｐゴシック" pitchFamily="16" charset="-128"/>
              </a:rPr>
              <a:t>Multidimensional Poverty Headcount (H)=  			2/4  = ½ = 50%</a:t>
            </a:r>
          </a:p>
          <a:p>
            <a:pPr marL="257175" indent="-257175" algn="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100" kern="0" dirty="0">
                <a:solidFill>
                  <a:srgbClr val="000000"/>
                </a:solidFill>
                <a:latin typeface="Garamond" panose="02020404030301010803" pitchFamily="18" charset="0"/>
                <a:ea typeface="ＭＳ Ｐゴシック" pitchFamily="16" charset="-128"/>
                <a:cs typeface="ＭＳ Ｐゴシック" pitchFamily="16" charset="-128"/>
              </a:rPr>
              <a:t>	</a:t>
            </a:r>
            <a:r>
              <a:rPr lang="en-GB" sz="1500" kern="0" dirty="0">
                <a:solidFill>
                  <a:srgbClr val="000000"/>
                </a:solidFill>
                <a:latin typeface="Garamond" panose="02020404030301010803" pitchFamily="18" charset="0"/>
                <a:ea typeface="ＭＳ Ｐゴシック" pitchFamily="16" charset="-128"/>
                <a:cs typeface="ＭＳ Ｐゴシック" pitchFamily="16" charset="-128"/>
              </a:rPr>
              <a:t>[50% of the population are poor]</a:t>
            </a:r>
            <a:endParaRPr lang="en-GB" sz="2100" kern="0" dirty="0">
              <a:solidFill>
                <a:srgbClr val="000000"/>
              </a:solidFill>
              <a:latin typeface="Garamond" panose="02020404030301010803" pitchFamily="18" charset="0"/>
              <a:ea typeface="ＭＳ Ｐゴシック" pitchFamily="16" charset="-128"/>
              <a:cs typeface="ＭＳ Ｐゴシック" pitchFamily="16" charset="-128"/>
            </a:endParaRPr>
          </a:p>
        </p:txBody>
      </p:sp>
      <p:graphicFrame>
        <p:nvGraphicFramePr>
          <p:cNvPr id="7" name="Table 13"/>
          <p:cNvGraphicFramePr>
            <a:graphicFrameLocks noGrp="1"/>
          </p:cNvGraphicFramePr>
          <p:nvPr/>
        </p:nvGraphicFramePr>
        <p:xfrm>
          <a:off x="3181350" y="1990578"/>
          <a:ext cx="4987160" cy="3540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5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4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64515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800000"/>
                          </a:solidFill>
                          <a:latin typeface="Garamond" pitchFamily="18" charset="0"/>
                        </a:rPr>
                        <a:t>Schooling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800000"/>
                          </a:solidFill>
                          <a:latin typeface="Garamond" pitchFamily="18" charset="0"/>
                        </a:rPr>
                        <a:t>Food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800000"/>
                          </a:solidFill>
                          <a:latin typeface="Garamond" pitchFamily="18" charset="0"/>
                        </a:rPr>
                        <a:t>Water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800000"/>
                          </a:solidFill>
                          <a:latin typeface="Garamond" pitchFamily="18" charset="0"/>
                        </a:rPr>
                        <a:t>Housing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443">
                <a:tc rowSpan="4"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800000"/>
                          </a:solidFill>
                          <a:latin typeface="Garamond" pitchFamily="18" charset="0"/>
                        </a:rPr>
                        <a:t>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 = 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44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D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4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D</a:t>
                      </a:r>
                    </a:p>
                  </a:txBody>
                  <a:tcPr marL="68580" marR="68580" marT="34290" marB="3429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D</a:t>
                      </a:r>
                    </a:p>
                  </a:txBody>
                  <a:tcPr marL="68580" marR="68580" marT="34290" marB="3429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D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412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D</a:t>
                      </a:r>
                    </a:p>
                  </a:txBody>
                  <a:tcPr marL="68580" marR="68580" marT="34290" marB="3429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701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8850897" y="1937625"/>
          <a:ext cx="956441" cy="3540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4515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443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 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44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2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4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4123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1</a:t>
                      </a:r>
                    </a:p>
                    <a:p>
                      <a:pPr algn="ctr"/>
                      <a:endParaRPr lang="en-US" sz="1800" b="1" i="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701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999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181350" y="890718"/>
            <a:ext cx="6101004" cy="857250"/>
          </a:xfrm>
        </p:spPr>
        <p:txBody>
          <a:bodyPr/>
          <a:lstStyle/>
          <a:p>
            <a:pPr eaLnBrk="1" hangingPunct="1"/>
            <a:r>
              <a:rPr lang="en-GB" sz="3000" b="1" dirty="0">
                <a:solidFill>
                  <a:srgbClr val="800000"/>
                </a:solidFill>
                <a:latin typeface="Garamond" pitchFamily="18" charset="0"/>
              </a:rPr>
              <a:t>How poor are the poor?</a:t>
            </a:r>
            <a:endParaRPr lang="en-GB" sz="1500" b="1" i="1" dirty="0">
              <a:solidFill>
                <a:srgbClr val="800000"/>
              </a:solidFill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7648" y="1563303"/>
            <a:ext cx="6354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800000"/>
                </a:solidFill>
                <a:latin typeface="Garamond" pitchFamily="18" charset="0"/>
                <a:ea typeface="ＭＳ Ｐゴシック" panose="020B0600070205080204" pitchFamily="34" charset="-128"/>
              </a:rPr>
              <a:t>Fix poverty cut-off k, identify as poor if ci &gt;= 2 </a:t>
            </a:r>
            <a:endParaRPr lang="en-US" b="1" dirty="0">
              <a:solidFill>
                <a:srgbClr val="800000"/>
              </a:solidFill>
              <a:latin typeface="Garamond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7528" y="5085185"/>
            <a:ext cx="7776864" cy="1574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à"/>
              <a:defRPr/>
            </a:pPr>
            <a:r>
              <a:rPr lang="en-GB" sz="3150" kern="0" dirty="0">
                <a:solidFill>
                  <a:srgbClr val="000000"/>
                </a:solidFill>
                <a:latin typeface="Garamond" panose="02020404030301010803" pitchFamily="18" charset="0"/>
                <a:ea typeface="ＭＳ Ｐゴシック" pitchFamily="16" charset="-128"/>
                <a:cs typeface="ＭＳ Ｐゴシック" pitchFamily="16" charset="-128"/>
              </a:rPr>
              <a:t> Intensity of deprivation among the poor 	A=</a:t>
            </a:r>
            <a:r>
              <a:rPr lang="en-GB" sz="3150" b="1" dirty="0">
                <a:solidFill>
                  <a:srgbClr val="000000"/>
                </a:solidFill>
                <a:latin typeface="Garamond" pitchFamily="18" charset="0"/>
                <a:ea typeface="ＭＳ Ｐゴシック" panose="020B0600070205080204" pitchFamily="34" charset="-128"/>
              </a:rPr>
              <a:t>(2/4+4/4)/2= </a:t>
            </a:r>
            <a:r>
              <a:rPr lang="en-GB" sz="3150" b="1" dirty="0">
                <a:solidFill>
                  <a:srgbClr val="FF0000"/>
                </a:solidFill>
                <a:latin typeface="Garamond" pitchFamily="18" charset="0"/>
                <a:ea typeface="ＭＳ Ｐゴシック" panose="020B0600070205080204" pitchFamily="34" charset="-128"/>
              </a:rPr>
              <a:t>6/8</a:t>
            </a:r>
            <a:r>
              <a:rPr lang="en-GB" sz="3150" b="1" dirty="0">
                <a:solidFill>
                  <a:srgbClr val="000000"/>
                </a:solidFill>
                <a:latin typeface="Garamond" pitchFamily="18" charset="0"/>
                <a:ea typeface="ＭＳ Ｐゴシック" panose="020B0600070205080204" pitchFamily="34" charset="-128"/>
              </a:rPr>
              <a:t>=¾</a:t>
            </a:r>
            <a:r>
              <a:rPr lang="en-GB" sz="3150" b="1" dirty="0">
                <a:solidFill>
                  <a:srgbClr val="A50021"/>
                </a:solidFill>
                <a:latin typeface="Garamond" pitchFamily="18" charset="0"/>
                <a:ea typeface="ＭＳ Ｐゴシック" panose="020B0600070205080204" pitchFamily="34" charset="-128"/>
              </a:rPr>
              <a:t> = 75%</a:t>
            </a:r>
            <a:r>
              <a:rPr lang="en-GB" sz="2100" kern="0" dirty="0">
                <a:solidFill>
                  <a:srgbClr val="000000"/>
                </a:solidFill>
                <a:latin typeface="Garamond" panose="02020404030301010803" pitchFamily="18" charset="0"/>
                <a:ea typeface="ＭＳ Ｐゴシック" pitchFamily="16" charset="-128"/>
                <a:cs typeface="ＭＳ Ｐゴシック" pitchFamily="16" charset="-128"/>
              </a:rPr>
              <a:t>	</a:t>
            </a:r>
          </a:p>
          <a:p>
            <a:pPr marL="1628775" lvl="3" indent="-25717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à"/>
              <a:defRPr/>
            </a:pPr>
            <a:r>
              <a:rPr lang="en-GB" sz="1500" kern="0" dirty="0">
                <a:solidFill>
                  <a:srgbClr val="000000"/>
                </a:solidFill>
                <a:latin typeface="Garamond" panose="02020404030301010803" pitchFamily="18" charset="0"/>
                <a:ea typeface="ＭＳ Ｐゴシック" pitchFamily="16" charset="-128"/>
                <a:cs typeface="ＭＳ Ｐゴシック" pitchFamily="16" charset="-128"/>
              </a:rPr>
              <a:t>[on average the poor are deprived in 75% of the dimensions]</a:t>
            </a:r>
          </a:p>
          <a:p>
            <a:pPr marL="257175" indent="-25717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à"/>
              <a:defRPr/>
            </a:pPr>
            <a:endParaRPr lang="en-GB" sz="2100" kern="0" dirty="0">
              <a:solidFill>
                <a:srgbClr val="000000"/>
              </a:solidFill>
              <a:latin typeface="Garamond" panose="02020404030301010803" pitchFamily="18" charset="0"/>
              <a:ea typeface="ＭＳ Ｐゴシック" pitchFamily="16" charset="-128"/>
              <a:cs typeface="ＭＳ Ｐゴシック" pitchFamily="16" charset="-128"/>
            </a:endParaRPr>
          </a:p>
        </p:txBody>
      </p:sp>
      <p:graphicFrame>
        <p:nvGraphicFramePr>
          <p:cNvPr id="10" name="Table 13"/>
          <p:cNvGraphicFramePr>
            <a:graphicFrameLocks noGrp="1"/>
          </p:cNvGraphicFramePr>
          <p:nvPr/>
        </p:nvGraphicFramePr>
        <p:xfrm>
          <a:off x="3181351" y="1990578"/>
          <a:ext cx="5943601" cy="3540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5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4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64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64515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800000"/>
                          </a:solidFill>
                          <a:latin typeface="Garamond" pitchFamily="18" charset="0"/>
                        </a:rPr>
                        <a:t>Schooling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800000"/>
                          </a:solidFill>
                          <a:latin typeface="Garamond" pitchFamily="18" charset="0"/>
                        </a:rPr>
                        <a:t>Food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800000"/>
                          </a:solidFill>
                          <a:latin typeface="Garamond" pitchFamily="18" charset="0"/>
                        </a:rPr>
                        <a:t>Water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800000"/>
                          </a:solidFill>
                          <a:latin typeface="Garamond" pitchFamily="18" charset="0"/>
                        </a:rPr>
                        <a:t>Housing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443">
                <a:tc rowSpan="4"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800000"/>
                          </a:solidFill>
                          <a:latin typeface="Garamond" pitchFamily="18" charset="0"/>
                        </a:rPr>
                        <a:t>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 = 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 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44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D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2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4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D</a:t>
                      </a:r>
                    </a:p>
                  </a:txBody>
                  <a:tcPr marL="68580" marR="68580" marT="34290" marB="3429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D</a:t>
                      </a:r>
                    </a:p>
                  </a:txBody>
                  <a:tcPr marL="68580" marR="68580" marT="34290" marB="3429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D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412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D</a:t>
                      </a:r>
                    </a:p>
                  </a:txBody>
                  <a:tcPr marL="68580" marR="68580" marT="34290" marB="3429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1</a:t>
                      </a:r>
                    </a:p>
                    <a:p>
                      <a:pPr algn="ctr"/>
                      <a:endParaRPr lang="en-US" sz="1800" b="1" i="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701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9250957" y="2941066"/>
          <a:ext cx="956441" cy="2109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8443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.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44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2/4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44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4/4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123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.</a:t>
                      </a:r>
                    </a:p>
                    <a:p>
                      <a:pPr algn="ctr"/>
                      <a:endParaRPr lang="en-US" sz="1800" b="1" i="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946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181350" y="890718"/>
            <a:ext cx="6101004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3000" b="1" dirty="0">
                <a:solidFill>
                  <a:srgbClr val="800000"/>
                </a:solidFill>
                <a:latin typeface="Garamond" pitchFamily="18" charset="0"/>
              </a:rPr>
              <a:t>The Multidimensional Poverty Index</a:t>
            </a:r>
            <a:endParaRPr lang="en-GB" sz="1500" b="1" i="1" dirty="0">
              <a:solidFill>
                <a:srgbClr val="800000"/>
              </a:solidFill>
              <a:latin typeface="Garamond" pitchFamily="18" charset="0"/>
            </a:endParaRPr>
          </a:p>
        </p:txBody>
      </p:sp>
      <p:graphicFrame>
        <p:nvGraphicFramePr>
          <p:cNvPr id="10" name="Table 13"/>
          <p:cNvGraphicFramePr>
            <a:graphicFrameLocks noGrp="1"/>
          </p:cNvGraphicFramePr>
          <p:nvPr/>
        </p:nvGraphicFramePr>
        <p:xfrm>
          <a:off x="3181351" y="1546811"/>
          <a:ext cx="5943601" cy="3540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5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4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64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64515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800000"/>
                          </a:solidFill>
                          <a:latin typeface="Garamond" pitchFamily="18" charset="0"/>
                        </a:rPr>
                        <a:t>Schooling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800000"/>
                          </a:solidFill>
                          <a:latin typeface="Garamond" pitchFamily="18" charset="0"/>
                        </a:rPr>
                        <a:t>Food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800000"/>
                          </a:solidFill>
                          <a:latin typeface="Garamond" pitchFamily="18" charset="0"/>
                        </a:rPr>
                        <a:t>Water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800000"/>
                          </a:solidFill>
                          <a:latin typeface="Garamond" pitchFamily="18" charset="0"/>
                        </a:rPr>
                        <a:t>Housing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443">
                <a:tc rowSpan="4"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800000"/>
                          </a:solidFill>
                          <a:latin typeface="Garamond" pitchFamily="18" charset="0"/>
                        </a:rPr>
                        <a:t>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 = 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 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44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D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2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4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D</a:t>
                      </a:r>
                    </a:p>
                  </a:txBody>
                  <a:tcPr marL="68580" marR="68580" marT="34290" marB="3429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D</a:t>
                      </a:r>
                    </a:p>
                  </a:txBody>
                  <a:tcPr marL="68580" marR="68580" marT="34290" marB="3429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D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412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D</a:t>
                      </a:r>
                    </a:p>
                  </a:txBody>
                  <a:tcPr marL="68580" marR="68580" marT="34290" marB="3429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1</a:t>
                      </a:r>
                    </a:p>
                    <a:p>
                      <a:pPr algn="ctr"/>
                      <a:endParaRPr lang="en-US" sz="1800" b="1" i="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701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9261070" y="2492896"/>
          <a:ext cx="956441" cy="2109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8443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.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44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2/4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44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4/4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123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.</a:t>
                      </a:r>
                    </a:p>
                    <a:p>
                      <a:pPr algn="ctr"/>
                      <a:endParaRPr lang="en-US" sz="1800" b="1" i="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9"/>
          <p:cNvSpPr/>
          <p:nvPr/>
        </p:nvSpPr>
        <p:spPr>
          <a:xfrm>
            <a:off x="2063553" y="4725145"/>
            <a:ext cx="7901563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b="1" kern="0" dirty="0">
                <a:solidFill>
                  <a:srgbClr val="000000"/>
                </a:solidFill>
                <a:latin typeface="Garamond" panose="02020404030301010803" pitchFamily="18" charset="0"/>
                <a:ea typeface="ＭＳ Ｐゴシック" pitchFamily="16" charset="-128"/>
                <a:cs typeface="ＭＳ Ｐゴシック" pitchFamily="16" charset="-128"/>
              </a:rPr>
              <a:t>Headcount Ratio (H) =  2/4 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b="1" kern="0" dirty="0">
                <a:solidFill>
                  <a:srgbClr val="000000"/>
                </a:solidFill>
                <a:latin typeface="Garamond" panose="02020404030301010803" pitchFamily="18" charset="0"/>
                <a:ea typeface="ＭＳ Ｐゴシック" pitchFamily="16" charset="-128"/>
                <a:cs typeface="ＭＳ Ｐゴシック" pitchFamily="16" charset="-128"/>
              </a:rPr>
              <a:t>Average Intensity of Poverty (A)= 6/8 = </a:t>
            </a:r>
            <a:r>
              <a:rPr lang="en-GB" sz="2400" b="1" dirty="0">
                <a:solidFill>
                  <a:srgbClr val="000000"/>
                </a:solidFill>
                <a:latin typeface="Garamond" panose="02020404030301010803" pitchFamily="18" charset="0"/>
                <a:ea typeface="ＭＳ Ｐゴシック" pitchFamily="16" charset="-128"/>
                <a:cs typeface="ＭＳ Ｐゴシック" pitchFamily="16" charset="-128"/>
              </a:rPr>
              <a:t>3 / 4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b="1" kern="0" dirty="0">
                <a:solidFill>
                  <a:srgbClr val="800000"/>
                </a:solidFill>
                <a:latin typeface="Garamond" panose="02020404030301010803" pitchFamily="18" charset="0"/>
                <a:ea typeface="ＭＳ Ｐゴシック" pitchFamily="16" charset="-128"/>
                <a:cs typeface="ＭＳ Ｐゴシック" pitchFamily="16" charset="-128"/>
              </a:rPr>
              <a:t>MPI = H x A 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b="1" kern="0" dirty="0">
                <a:solidFill>
                  <a:srgbClr val="800000"/>
                </a:solidFill>
                <a:latin typeface="Garamond" panose="02020404030301010803" pitchFamily="18" charset="0"/>
                <a:ea typeface="ＭＳ Ｐゴシック" pitchFamily="16" charset="-128"/>
                <a:cs typeface="ＭＳ Ｐゴシック" pitchFamily="16" charset="-128"/>
              </a:rPr>
              <a:t>		          =</a:t>
            </a:r>
            <a:r>
              <a:rPr lang="en-GB" sz="2400" b="1" dirty="0">
                <a:solidFill>
                  <a:srgbClr val="800000"/>
                </a:solidFill>
                <a:latin typeface="Garamond" panose="02020404030301010803" pitchFamily="18" charset="0"/>
                <a:ea typeface="ＭＳ Ｐゴシック" panose="020B0600070205080204" pitchFamily="34" charset="-128"/>
              </a:rPr>
              <a:t> (2/4)x(3/4) = 6/16</a:t>
            </a:r>
            <a:r>
              <a:rPr lang="en-GB" sz="2400" b="1" kern="0" dirty="0">
                <a:solidFill>
                  <a:srgbClr val="800000"/>
                </a:solidFill>
                <a:latin typeface="Garamond" panose="02020404030301010803" pitchFamily="18" charset="0"/>
                <a:ea typeface="ＭＳ Ｐゴシック" pitchFamily="16" charset="-128"/>
                <a:cs typeface="ＭＳ Ｐゴシック" pitchFamily="16" charset="-128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5373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672" y="476672"/>
            <a:ext cx="6101004" cy="857250"/>
          </a:xfrm>
        </p:spPr>
        <p:txBody>
          <a:bodyPr/>
          <a:lstStyle/>
          <a:p>
            <a:pPr eaLnBrk="1" hangingPunct="1"/>
            <a:r>
              <a:rPr lang="en-GB" sz="3000" b="1" dirty="0">
                <a:solidFill>
                  <a:srgbClr val="800000"/>
                </a:solidFill>
                <a:latin typeface="Garamond" pitchFamily="18" charset="0"/>
              </a:rPr>
              <a:t>Public Policy Intervention</a:t>
            </a:r>
            <a:endParaRPr lang="en-GB" sz="1500" b="1" i="1" dirty="0">
              <a:solidFill>
                <a:srgbClr val="800000"/>
              </a:solidFill>
              <a:latin typeface="Garamond" pitchFamily="18" charset="0"/>
            </a:endParaRPr>
          </a:p>
        </p:txBody>
      </p:sp>
      <p:graphicFrame>
        <p:nvGraphicFramePr>
          <p:cNvPr id="10" name="Table 13"/>
          <p:cNvGraphicFramePr>
            <a:graphicFrameLocks noGrp="1"/>
          </p:cNvGraphicFramePr>
          <p:nvPr/>
        </p:nvGraphicFramePr>
        <p:xfrm>
          <a:off x="3181351" y="1546811"/>
          <a:ext cx="5943601" cy="3540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5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4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64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64515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800000"/>
                          </a:solidFill>
                          <a:latin typeface="Garamond" pitchFamily="18" charset="0"/>
                        </a:rPr>
                        <a:t>Schooling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800000"/>
                          </a:solidFill>
                          <a:latin typeface="Garamond" pitchFamily="18" charset="0"/>
                        </a:rPr>
                        <a:t>Food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800000"/>
                          </a:solidFill>
                          <a:latin typeface="Garamond" pitchFamily="18" charset="0"/>
                        </a:rPr>
                        <a:t>Water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800000"/>
                          </a:solidFill>
                          <a:latin typeface="Garamond" pitchFamily="18" charset="0"/>
                        </a:rPr>
                        <a:t>Housing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443">
                <a:tc rowSpan="4"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800000"/>
                          </a:solidFill>
                          <a:latin typeface="Garamond" pitchFamily="18" charset="0"/>
                        </a:rPr>
                        <a:t>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 = 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 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44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D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2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4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D</a:t>
                      </a:r>
                    </a:p>
                  </a:txBody>
                  <a:tcPr marL="68580" marR="68580" marT="34290" marB="3429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D</a:t>
                      </a:r>
                    </a:p>
                  </a:txBody>
                  <a:tcPr marL="68580" marR="68580" marT="34290" marB="3429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D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412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D</a:t>
                      </a:r>
                    </a:p>
                  </a:txBody>
                  <a:tcPr marL="68580" marR="68580" marT="34290" marB="3429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1</a:t>
                      </a:r>
                    </a:p>
                    <a:p>
                      <a:pPr algn="ctr"/>
                      <a:endParaRPr lang="en-US" sz="1800" b="1" i="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701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9261070" y="2492896"/>
          <a:ext cx="956441" cy="2109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8443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.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44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2/4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44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4/4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123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.</a:t>
                      </a:r>
                    </a:p>
                    <a:p>
                      <a:pPr algn="ctr"/>
                      <a:endParaRPr lang="en-US" sz="1800" b="1" i="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9"/>
          <p:cNvSpPr/>
          <p:nvPr/>
        </p:nvSpPr>
        <p:spPr>
          <a:xfrm>
            <a:off x="2063553" y="4725145"/>
            <a:ext cx="7901563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b="1" kern="0" dirty="0">
                <a:solidFill>
                  <a:srgbClr val="000000"/>
                </a:solidFill>
                <a:latin typeface="Garamond" panose="02020404030301010803" pitchFamily="18" charset="0"/>
                <a:ea typeface="ＭＳ Ｐゴシック" pitchFamily="16" charset="-128"/>
                <a:cs typeface="ＭＳ Ｐゴシック" pitchFamily="16" charset="-128"/>
              </a:rPr>
              <a:t>Headcount Ratio (H) =  2/4 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b="1" kern="0" dirty="0">
                <a:solidFill>
                  <a:srgbClr val="000000"/>
                </a:solidFill>
                <a:latin typeface="Garamond" panose="02020404030301010803" pitchFamily="18" charset="0"/>
                <a:ea typeface="ＭＳ Ｐゴシック" pitchFamily="16" charset="-128"/>
                <a:cs typeface="ＭＳ Ｐゴシック" pitchFamily="16" charset="-128"/>
              </a:rPr>
              <a:t>Average Intensity of Poverty (A)= </a:t>
            </a:r>
            <a:r>
              <a:rPr lang="en-GB" sz="2400" b="1" dirty="0">
                <a:solidFill>
                  <a:srgbClr val="000000"/>
                </a:solidFill>
                <a:latin typeface="Garamond" panose="02020404030301010803" pitchFamily="18" charset="0"/>
                <a:ea typeface="ＭＳ Ｐゴシック" pitchFamily="16" charset="-128"/>
                <a:cs typeface="ＭＳ Ｐゴシック" pitchFamily="16" charset="-128"/>
              </a:rPr>
              <a:t>6 / 8 = 3/4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b="1" kern="0" dirty="0">
                <a:solidFill>
                  <a:srgbClr val="800000"/>
                </a:solidFill>
                <a:latin typeface="Garamond" panose="02020404030301010803" pitchFamily="18" charset="0"/>
                <a:ea typeface="ＭＳ Ｐゴシック" pitchFamily="16" charset="-128"/>
                <a:cs typeface="ＭＳ Ｐゴシック" pitchFamily="16" charset="-128"/>
              </a:rPr>
              <a:t>MPI = H x A 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b="1" kern="0" dirty="0">
                <a:solidFill>
                  <a:srgbClr val="800000"/>
                </a:solidFill>
                <a:latin typeface="Garamond" panose="02020404030301010803" pitchFamily="18" charset="0"/>
                <a:ea typeface="ＭＳ Ｐゴシック" pitchFamily="16" charset="-128"/>
                <a:cs typeface="ＭＳ Ｐゴシック" pitchFamily="16" charset="-128"/>
              </a:rPr>
              <a:t>		          =</a:t>
            </a:r>
            <a:r>
              <a:rPr lang="en-GB" sz="2400" b="1" dirty="0">
                <a:solidFill>
                  <a:srgbClr val="800000"/>
                </a:solidFill>
                <a:latin typeface="Garamond" panose="02020404030301010803" pitchFamily="18" charset="0"/>
                <a:ea typeface="ＭＳ Ｐゴシック" panose="020B0600070205080204" pitchFamily="34" charset="-128"/>
              </a:rPr>
              <a:t> (2/4)x(3/4) = 6/16</a:t>
            </a:r>
            <a:r>
              <a:rPr lang="en-GB" sz="2400" b="1" kern="0" dirty="0">
                <a:solidFill>
                  <a:srgbClr val="800000"/>
                </a:solidFill>
                <a:latin typeface="Garamond" panose="02020404030301010803" pitchFamily="18" charset="0"/>
                <a:ea typeface="ＭＳ Ｐゴシック" pitchFamily="16" charset="-128"/>
                <a:cs typeface="ＭＳ Ｐゴシック" pitchFamily="16" charset="-128"/>
              </a:rPr>
              <a:t>	</a:t>
            </a:r>
          </a:p>
        </p:txBody>
      </p:sp>
      <p:sp>
        <p:nvSpPr>
          <p:cNvPr id="8" name="Rounded Rectangle 2"/>
          <p:cNvSpPr/>
          <p:nvPr/>
        </p:nvSpPr>
        <p:spPr bwMode="auto">
          <a:xfrm>
            <a:off x="2594611" y="1463358"/>
            <a:ext cx="1674186" cy="3780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solidFill>
                  <a:srgbClr val="FFFFFF"/>
                </a:solidFill>
                <a:latin typeface="Times" charset="0"/>
                <a:ea typeface="ＭＳ Ｐゴシック" panose="020B0600070205080204" pitchFamily="34" charset="-128"/>
              </a:rPr>
              <a:t>INTERVENTION</a:t>
            </a:r>
          </a:p>
        </p:txBody>
      </p:sp>
      <p:cxnSp>
        <p:nvCxnSpPr>
          <p:cNvPr id="9" name="Elbow Connector 6"/>
          <p:cNvCxnSpPr/>
          <p:nvPr/>
        </p:nvCxnSpPr>
        <p:spPr bwMode="auto">
          <a:xfrm rot="16200000" flipH="1">
            <a:off x="2918647" y="2483895"/>
            <a:ext cx="1818202" cy="792088"/>
          </a:xfrm>
          <a:prstGeom prst="bentConnector3">
            <a:avLst>
              <a:gd name="adj1" fmla="val 9191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7652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3"/>
          <p:cNvGraphicFramePr>
            <a:graphicFrameLocks noGrp="1"/>
          </p:cNvGraphicFramePr>
          <p:nvPr/>
        </p:nvGraphicFramePr>
        <p:xfrm>
          <a:off x="3181350" y="1546811"/>
          <a:ext cx="4987160" cy="3540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5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4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64515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800000"/>
                          </a:solidFill>
                          <a:latin typeface="Garamond" pitchFamily="18" charset="0"/>
                        </a:rPr>
                        <a:t>Schooling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800000"/>
                          </a:solidFill>
                          <a:latin typeface="Garamond" pitchFamily="18" charset="0"/>
                        </a:rPr>
                        <a:t>Food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800000"/>
                          </a:solidFill>
                          <a:latin typeface="Garamond" pitchFamily="18" charset="0"/>
                        </a:rPr>
                        <a:t>Water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800000"/>
                          </a:solidFill>
                          <a:latin typeface="Garamond" pitchFamily="18" charset="0"/>
                        </a:rPr>
                        <a:t>Housing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443">
                <a:tc rowSpan="4"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800000"/>
                          </a:solidFill>
                          <a:latin typeface="Garamond" pitchFamily="18" charset="0"/>
                        </a:rPr>
                        <a:t>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 = 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44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D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4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D</a:t>
                      </a:r>
                    </a:p>
                  </a:txBody>
                  <a:tcPr marL="68580" marR="68580" marT="34290" marB="3429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D</a:t>
                      </a:r>
                    </a:p>
                  </a:txBody>
                  <a:tcPr marL="68580" marR="68580" marT="34290" marB="3429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D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412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D</a:t>
                      </a:r>
                    </a:p>
                  </a:txBody>
                  <a:tcPr marL="68580" marR="68580" marT="34290" marB="3429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ND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701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9278988" y="2636912"/>
          <a:ext cx="1011395" cy="208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2760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.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15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2/4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1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3/4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166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.</a:t>
                      </a:r>
                    </a:p>
                    <a:p>
                      <a:pPr algn="ctr"/>
                      <a:endParaRPr lang="en-US" sz="1800" b="1" i="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9"/>
          <p:cNvSpPr/>
          <p:nvPr/>
        </p:nvSpPr>
        <p:spPr>
          <a:xfrm>
            <a:off x="2063553" y="4725145"/>
            <a:ext cx="7901563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b="1" kern="0" dirty="0">
                <a:solidFill>
                  <a:srgbClr val="000000"/>
                </a:solidFill>
                <a:latin typeface="Garamond" panose="02020404030301010803" pitchFamily="18" charset="0"/>
                <a:ea typeface="ＭＳ Ｐゴシック" pitchFamily="16" charset="-128"/>
                <a:cs typeface="ＭＳ Ｐゴシック" pitchFamily="16" charset="-128"/>
              </a:rPr>
              <a:t>Headcount Ratio (H) =  2/4 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b="1" kern="0" dirty="0">
                <a:solidFill>
                  <a:srgbClr val="000000"/>
                </a:solidFill>
                <a:latin typeface="Garamond" panose="02020404030301010803" pitchFamily="18" charset="0"/>
                <a:ea typeface="ＭＳ Ｐゴシック" pitchFamily="16" charset="-128"/>
                <a:cs typeface="ＭＳ Ｐゴシック" pitchFamily="16" charset="-128"/>
              </a:rPr>
              <a:t>Average Intensity of Poverty (A)= </a:t>
            </a:r>
            <a:r>
              <a:rPr lang="en-GB" sz="2400" b="1" dirty="0">
                <a:solidFill>
                  <a:srgbClr val="FF0000"/>
                </a:solidFill>
                <a:latin typeface="Garamond" panose="02020404030301010803" pitchFamily="18" charset="0"/>
                <a:ea typeface="ＭＳ Ｐゴシック" pitchFamily="16" charset="-128"/>
                <a:cs typeface="ＭＳ Ｐゴシック" pitchFamily="16" charset="-128"/>
              </a:rPr>
              <a:t>5 </a:t>
            </a:r>
            <a:r>
              <a:rPr lang="en-GB" sz="2400" b="1" dirty="0">
                <a:solidFill>
                  <a:srgbClr val="000000"/>
                </a:solidFill>
                <a:latin typeface="Garamond" panose="02020404030301010803" pitchFamily="18" charset="0"/>
                <a:ea typeface="ＭＳ Ｐゴシック" pitchFamily="16" charset="-128"/>
                <a:cs typeface="ＭＳ Ｐゴシック" pitchFamily="16" charset="-128"/>
              </a:rPr>
              <a:t>/ 8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b="1" kern="0" dirty="0">
                <a:solidFill>
                  <a:srgbClr val="800000"/>
                </a:solidFill>
                <a:latin typeface="Garamond" panose="02020404030301010803" pitchFamily="18" charset="0"/>
                <a:ea typeface="ＭＳ Ｐゴシック" pitchFamily="16" charset="-128"/>
                <a:cs typeface="ＭＳ Ｐゴシック" pitchFamily="16" charset="-128"/>
              </a:rPr>
              <a:t>MPI = H x A 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b="1" kern="0" dirty="0">
                <a:solidFill>
                  <a:srgbClr val="800000"/>
                </a:solidFill>
                <a:latin typeface="Garamond" panose="02020404030301010803" pitchFamily="18" charset="0"/>
                <a:ea typeface="ＭＳ Ｐゴシック" pitchFamily="16" charset="-128"/>
                <a:cs typeface="ＭＳ Ｐゴシック" pitchFamily="16" charset="-128"/>
              </a:rPr>
              <a:t>		          =</a:t>
            </a:r>
            <a:r>
              <a:rPr lang="en-GB" sz="2400" b="1" dirty="0">
                <a:solidFill>
                  <a:srgbClr val="800000"/>
                </a:solidFill>
                <a:latin typeface="Garamond" panose="02020404030301010803" pitchFamily="18" charset="0"/>
                <a:ea typeface="ＭＳ Ｐゴシック" panose="020B0600070205080204" pitchFamily="34" charset="-128"/>
              </a:rPr>
              <a:t> (2/4)x(5/8) = </a:t>
            </a:r>
            <a:r>
              <a:rPr lang="en-GB" sz="2400" b="1" dirty="0">
                <a:solidFill>
                  <a:srgbClr val="FF0000"/>
                </a:solidFill>
                <a:latin typeface="Garamond" panose="02020404030301010803" pitchFamily="18" charset="0"/>
                <a:ea typeface="ＭＳ Ｐゴシック" panose="020B0600070205080204" pitchFamily="34" charset="-128"/>
              </a:rPr>
              <a:t>5</a:t>
            </a:r>
            <a:r>
              <a:rPr lang="en-GB" sz="2400" b="1" dirty="0">
                <a:solidFill>
                  <a:srgbClr val="800000"/>
                </a:solidFill>
                <a:latin typeface="Garamond" panose="02020404030301010803" pitchFamily="18" charset="0"/>
                <a:ea typeface="ＭＳ Ｐゴシック" panose="020B0600070205080204" pitchFamily="34" charset="-128"/>
              </a:rPr>
              <a:t>/16</a:t>
            </a:r>
            <a:r>
              <a:rPr lang="en-GB" sz="2400" b="1" kern="0" dirty="0">
                <a:solidFill>
                  <a:srgbClr val="800000"/>
                </a:solidFill>
                <a:latin typeface="Garamond" panose="02020404030301010803" pitchFamily="18" charset="0"/>
                <a:ea typeface="ＭＳ Ｐゴシック" pitchFamily="16" charset="-128"/>
                <a:cs typeface="ＭＳ Ｐゴシック" pitchFamily="16" charset="-128"/>
              </a:rPr>
              <a:t>	</a:t>
            </a:r>
          </a:p>
        </p:txBody>
      </p:sp>
      <p:sp>
        <p:nvSpPr>
          <p:cNvPr id="8" name="Rounded Rectangle 2"/>
          <p:cNvSpPr/>
          <p:nvPr/>
        </p:nvSpPr>
        <p:spPr bwMode="auto">
          <a:xfrm>
            <a:off x="2801634" y="1592796"/>
            <a:ext cx="1674186" cy="3780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solidFill>
                  <a:srgbClr val="FFFFFF"/>
                </a:solidFill>
                <a:latin typeface="Times" charset="0"/>
                <a:ea typeface="ＭＳ Ｐゴシック" panose="020B0600070205080204" pitchFamily="34" charset="-128"/>
              </a:rPr>
              <a:t>INTERVENTION</a:t>
            </a:r>
          </a:p>
        </p:txBody>
      </p:sp>
      <p:cxnSp>
        <p:nvCxnSpPr>
          <p:cNvPr id="9" name="Elbow Connector 6"/>
          <p:cNvCxnSpPr/>
          <p:nvPr/>
        </p:nvCxnSpPr>
        <p:spPr bwMode="auto">
          <a:xfrm rot="16200000" flipH="1">
            <a:off x="3269209" y="2502379"/>
            <a:ext cx="1440159" cy="701116"/>
          </a:xfrm>
          <a:prstGeom prst="bentConnector3">
            <a:avLst>
              <a:gd name="adj1" fmla="val 9425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672" y="476672"/>
            <a:ext cx="6101004" cy="857250"/>
          </a:xfrm>
        </p:spPr>
        <p:txBody>
          <a:bodyPr/>
          <a:lstStyle/>
          <a:p>
            <a:pPr eaLnBrk="1" hangingPunct="1"/>
            <a:r>
              <a:rPr lang="en-GB" sz="3000" b="1">
                <a:solidFill>
                  <a:srgbClr val="800000"/>
                </a:solidFill>
                <a:latin typeface="Garamond" pitchFamily="18" charset="0"/>
              </a:rPr>
              <a:t>Public Policy Intervention</a:t>
            </a:r>
            <a:endParaRPr lang="en-GB" sz="1500" b="1" i="1" dirty="0">
              <a:solidFill>
                <a:srgbClr val="800000"/>
              </a:solidFill>
              <a:latin typeface="Garamond" pitchFamily="18" charset="0"/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8287283" y="1564521"/>
          <a:ext cx="956441" cy="3540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4515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443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 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44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2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4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4123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1</a:t>
                      </a:r>
                    </a:p>
                    <a:p>
                      <a:pPr algn="ctr"/>
                      <a:endParaRPr lang="en-US" sz="1800" b="1" i="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701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49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C82B87F-50AA-4885-8912-82C5F59BD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3889" y="940519"/>
            <a:ext cx="8267940" cy="457201"/>
          </a:xfrm>
        </p:spPr>
        <p:txBody>
          <a:bodyPr/>
          <a:lstStyle/>
          <a:p>
            <a:r>
              <a:rPr lang="en-US" dirty="0"/>
              <a:t>Individual </a:t>
            </a:r>
            <a:r>
              <a:rPr lang="en-US"/>
              <a:t>deprivation profiles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457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B88B116-8834-A445-94B9-4EC7C642F4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Human Development </a:t>
            </a:r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79AAF6E-21A3-40E8-80C0-CE65EBD44AE6}"/>
              </a:ext>
            </a:extLst>
          </p:cNvPr>
          <p:cNvSpPr txBox="1">
            <a:spLocks/>
          </p:cNvSpPr>
          <p:nvPr/>
        </p:nvSpPr>
        <p:spPr>
          <a:xfrm>
            <a:off x="1803400" y="2296159"/>
            <a:ext cx="8803640" cy="3653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dirty="0">
              <a:latin typeface="Garamond"/>
              <a:cs typeface="Garamond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i="1" dirty="0">
                <a:latin typeface="Garamond"/>
                <a:cs typeface="Garamond"/>
              </a:rPr>
              <a:t>				</a:t>
            </a:r>
            <a:r>
              <a:rPr lang="en-US" sz="2400" b="1" dirty="0">
                <a:latin typeface="Garamond"/>
                <a:cs typeface="Garamond"/>
              </a:rPr>
              <a:t>Human lives are battered and diminished in 			all kinds of different ways, </a:t>
            </a:r>
            <a:r>
              <a:rPr lang="en-US" sz="2400" dirty="0">
                <a:latin typeface="Garamond"/>
                <a:cs typeface="Garamond"/>
              </a:rPr>
              <a:t>and the first 				task… is to acknowledge that deprivations 				of very different kinds have to be accommodated 			within a general overarching framework </a:t>
            </a:r>
          </a:p>
          <a:p>
            <a:pPr>
              <a:buFont typeface="Arial" panose="020B0604020202020204" pitchFamily="34" charset="0"/>
              <a:buNone/>
            </a:pPr>
            <a:endParaRPr lang="en-US" sz="2400" dirty="0">
              <a:latin typeface="Garamond"/>
              <a:cs typeface="Garamond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2400" dirty="0">
                <a:latin typeface="Garamond"/>
                <a:cs typeface="Garamond"/>
              </a:rPr>
              <a:t>				</a:t>
            </a:r>
            <a:r>
              <a:rPr lang="en-US" sz="2400" b="1" dirty="0">
                <a:latin typeface="Garamond"/>
                <a:cs typeface="Garamond"/>
              </a:rPr>
              <a:t>Nobel Laureate Amartya Sen (2000)</a:t>
            </a:r>
          </a:p>
          <a:p>
            <a:pPr>
              <a:buFont typeface="Arial" panose="020B0604020202020204" pitchFamily="34" charset="0"/>
              <a:buNone/>
            </a:pPr>
            <a:endParaRPr lang="en-US" dirty="0">
              <a:latin typeface="Garamond"/>
              <a:cs typeface="Garamond"/>
            </a:endParaRPr>
          </a:p>
          <a:p>
            <a:pPr>
              <a:buFont typeface="Arial" panose="020B0604020202020204" pitchFamily="34" charset="0"/>
              <a:buNone/>
            </a:pPr>
            <a:endParaRPr lang="en-GB" dirty="0">
              <a:latin typeface="Garamond"/>
              <a:cs typeface="Garamond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DF682924-950F-4E9D-BBDB-5DA9A38185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933022"/>
            <a:ext cx="3025008" cy="417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419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DF503CC2-E19C-4EC4-BA1F-7D3D30A0D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451" y="2899044"/>
            <a:ext cx="7831503" cy="334796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C249995-EC95-D650-28DC-54402E366C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18038" y="1958940"/>
            <a:ext cx="6006859" cy="3794360"/>
          </a:xfrm>
        </p:spPr>
        <p:txBody>
          <a:bodyPr>
            <a:normAutofit/>
          </a:bodyPr>
          <a:lstStyle/>
          <a:p>
            <a:r>
              <a:rPr lang="en-US" dirty="0"/>
              <a:t>Design an index with dimensions and indicators. Indicators include cut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263FF73-E1A5-45A3-B99D-CABB7C78A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638" y="1406210"/>
            <a:ext cx="6006859" cy="5232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b="0" i="0" kern="1200" spc="80" baseline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 steps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A4A57B-0598-4DD9-AFC9-4A5BD8D9647E}"/>
              </a:ext>
            </a:extLst>
          </p:cNvPr>
          <p:cNvSpPr txBox="1"/>
          <p:nvPr/>
        </p:nvSpPr>
        <p:spPr>
          <a:xfrm>
            <a:off x="569343" y="755180"/>
            <a:ext cx="11053314" cy="45724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b="0" i="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 of graphics: OPHI</a:t>
            </a:r>
          </a:p>
        </p:txBody>
      </p:sp>
    </p:spTree>
    <p:extLst>
      <p:ext uri="{BB962C8B-B14F-4D97-AF65-F5344CB8AC3E}">
        <p14:creationId xmlns:p14="http://schemas.microsoft.com/office/powerpoint/2010/main" val="3796714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263FF73-E1A5-45A3-B99D-CABB7C78A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344" y="756536"/>
            <a:ext cx="11053314" cy="457201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200" dirty="0"/>
              <a:t>Key steps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B09A6786-E6D8-359B-CFFC-F9AAF46D79AB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3599257" y="1353005"/>
            <a:ext cx="4993485" cy="1130060"/>
          </a:xfrm>
        </p:spPr>
        <p:txBody>
          <a:bodyPr/>
          <a:lstStyle/>
          <a:p>
            <a:r>
              <a:rPr lang="en-US" dirty="0"/>
              <a:t>Create individual deprivation profiles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3C37503-E9EF-4A7A-B37D-283A1492B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499" y="2795632"/>
            <a:ext cx="7239000" cy="308547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5A4A57B-0598-4DD9-AFC9-4A5BD8D9647E}"/>
              </a:ext>
            </a:extLst>
          </p:cNvPr>
          <p:cNvSpPr txBox="1"/>
          <p:nvPr/>
        </p:nvSpPr>
        <p:spPr>
          <a:xfrm>
            <a:off x="1625600" y="5913120"/>
            <a:ext cx="297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 of graphics: OPHI</a:t>
            </a:r>
          </a:p>
        </p:txBody>
      </p:sp>
    </p:spTree>
    <p:extLst>
      <p:ext uri="{BB962C8B-B14F-4D97-AF65-F5344CB8AC3E}">
        <p14:creationId xmlns:p14="http://schemas.microsoft.com/office/powerpoint/2010/main" val="618904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9C4557-7C5A-49A3-B42E-273697989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19" y="1497481"/>
            <a:ext cx="6833606" cy="29042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27C75B-E86F-47BD-A926-D7043C265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78291" y="1483360"/>
            <a:ext cx="3466669" cy="3200400"/>
          </a:xfrm>
        </p:spPr>
        <p:txBody>
          <a:bodyPr wrap="square" anchor="t">
            <a:normAutofit/>
          </a:bodyPr>
          <a:lstStyle/>
          <a:p>
            <a:endParaRPr lang="en-US" dirty="0"/>
          </a:p>
          <a:p>
            <a:r>
              <a:rPr lang="en-US" dirty="0"/>
              <a:t>Set poverty cut-off</a:t>
            </a:r>
          </a:p>
          <a:p>
            <a:r>
              <a:rPr lang="en-US" dirty="0"/>
              <a:t>Example: 1/3 or 33.33%</a:t>
            </a:r>
          </a:p>
          <a:p>
            <a:r>
              <a:rPr lang="en-US" dirty="0"/>
              <a:t>Determine who is poor</a:t>
            </a:r>
          </a:p>
          <a:p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ADFD1750-0E98-4743-AF5D-3C8C99854325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569344" y="756536"/>
            <a:ext cx="11053314" cy="457201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200"/>
              <a:t>Key steps II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69AC0C-02EC-42C2-9A71-F569CFC88FA6}"/>
              </a:ext>
            </a:extLst>
          </p:cNvPr>
          <p:cNvSpPr txBox="1"/>
          <p:nvPr/>
        </p:nvSpPr>
        <p:spPr>
          <a:xfrm>
            <a:off x="2488499" y="4683760"/>
            <a:ext cx="5133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                1/6+1/6       +5*(1/18) = 0.61 = 61%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B95944-AF5E-4681-B945-CD57BFEAA1F0}"/>
              </a:ext>
            </a:extLst>
          </p:cNvPr>
          <p:cNvSpPr txBox="1"/>
          <p:nvPr/>
        </p:nvSpPr>
        <p:spPr>
          <a:xfrm>
            <a:off x="1625600" y="5913120"/>
            <a:ext cx="297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 of graphics: OPHI</a:t>
            </a:r>
          </a:p>
        </p:txBody>
      </p:sp>
    </p:spTree>
    <p:extLst>
      <p:ext uri="{BB962C8B-B14F-4D97-AF65-F5344CB8AC3E}">
        <p14:creationId xmlns:p14="http://schemas.microsoft.com/office/powerpoint/2010/main" val="2866110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8E1497-9E31-4D54-B8D7-128D773B7F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 so for all population</a:t>
            </a:r>
          </a:p>
          <a:p>
            <a:endParaRPr lang="en-US" dirty="0"/>
          </a:p>
          <a:p>
            <a:r>
              <a:rPr lang="en-US" dirty="0"/>
              <a:t>Calculate H: headcount ratio or incidence of poverty. Percentage of people who are multidimensional poor. (How many poor?)</a:t>
            </a:r>
          </a:p>
          <a:p>
            <a:endParaRPr lang="en-US" dirty="0"/>
          </a:p>
          <a:p>
            <a:r>
              <a:rPr lang="en-US" dirty="0"/>
              <a:t>Calculate A: intensity of poverty. Average number of deprivations among the poor. (How poor are the poor?)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08005-8D0A-4114-AA7E-7A97F87ABC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Calculate MPI: </a:t>
            </a:r>
          </a:p>
          <a:p>
            <a:r>
              <a:rPr lang="en-US" dirty="0"/>
              <a:t>H * A = MPI</a:t>
            </a:r>
          </a:p>
          <a:p>
            <a:endParaRPr lang="en-US" dirty="0"/>
          </a:p>
          <a:p>
            <a:r>
              <a:rPr lang="en-US" dirty="0"/>
              <a:t>Calculate headcount ratios for each indicator</a:t>
            </a:r>
          </a:p>
          <a:p>
            <a:endParaRPr lang="en-US" dirty="0"/>
          </a:p>
          <a:p>
            <a:r>
              <a:rPr lang="en-US" dirty="0"/>
              <a:t>Calculate contributions to MPI for each indicator</a:t>
            </a:r>
          </a:p>
          <a:p>
            <a:endParaRPr lang="en-US" dirty="0"/>
          </a:p>
          <a:p>
            <a:r>
              <a:rPr lang="en-US" dirty="0"/>
              <a:t>Calculate H, A, MPI for all regions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A715EB7-C79A-4E97-86CE-A7AFA8D41B76}"/>
              </a:ext>
            </a:extLst>
          </p:cNvPr>
          <p:cNvSpPr>
            <a:spLocks noGrp="1"/>
          </p:cNvSpPr>
          <p:nvPr>
            <p:ph type="subTitle" idx="12"/>
          </p:nvPr>
        </p:nvSpPr>
        <p:spPr/>
        <p:txBody>
          <a:bodyPr/>
          <a:lstStyle/>
          <a:p>
            <a:r>
              <a:rPr lang="en-US" dirty="0"/>
              <a:t>Aggregation</a:t>
            </a:r>
          </a:p>
        </p:txBody>
      </p:sp>
    </p:spTree>
    <p:extLst>
      <p:ext uri="{BB962C8B-B14F-4D97-AF65-F5344CB8AC3E}">
        <p14:creationId xmlns:p14="http://schemas.microsoft.com/office/powerpoint/2010/main" val="2529935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E3FD106-CE5F-4174-89D9-911A729B67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66" r="5" b="11314"/>
          <a:stretch/>
        </p:blipFill>
        <p:spPr>
          <a:xfrm>
            <a:off x="214738" y="59792"/>
            <a:ext cx="7094275" cy="6738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86AA5D-F173-432E-B241-CF481450D0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90" b="2848"/>
          <a:stretch/>
        </p:blipFill>
        <p:spPr>
          <a:xfrm>
            <a:off x="7491894" y="380579"/>
            <a:ext cx="4562074" cy="17174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509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3A868AE-14A5-4DD0-A847-1CC4F03D57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32080" y="1301988"/>
            <a:ext cx="4413329" cy="4406423"/>
          </a:xfrm>
        </p:spPr>
      </p:pic>
      <p:sp>
        <p:nvSpPr>
          <p:cNvPr id="13" name="Subtitle 3">
            <a:extLst>
              <a:ext uri="{FF2B5EF4-FFF2-40B4-BE49-F238E27FC236}">
                <a16:creationId xmlns:a16="http://schemas.microsoft.com/office/drawing/2014/main" id="{F7CE37A3-5495-E3AF-C77B-982866B4F212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569344" y="756536"/>
            <a:ext cx="11053314" cy="457201"/>
          </a:xfrm>
        </p:spPr>
        <p:txBody>
          <a:bodyPr/>
          <a:lstStyle/>
          <a:p>
            <a:r>
              <a:rPr lang="en-US" dirty="0"/>
              <a:t>Global MPI 2018: 1.3 billion people MPI poor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A75445-0316-4FD6-A7CF-EFF40B683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714" y="3505200"/>
            <a:ext cx="7750944" cy="29057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2D7BCE-7CA6-4381-9DAA-F46E8619D6E3}"/>
              </a:ext>
            </a:extLst>
          </p:cNvPr>
          <p:cNvSpPr txBox="1"/>
          <p:nvPr/>
        </p:nvSpPr>
        <p:spPr>
          <a:xfrm>
            <a:off x="381377" y="6097786"/>
            <a:ext cx="297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 of graphics: OPHI 2018</a:t>
            </a:r>
          </a:p>
        </p:txBody>
      </p:sp>
    </p:spTree>
    <p:extLst>
      <p:ext uri="{BB962C8B-B14F-4D97-AF65-F5344CB8AC3E}">
        <p14:creationId xmlns:p14="http://schemas.microsoft.com/office/powerpoint/2010/main" val="889397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9456860-2F99-4245-B21B-564B2DC81414}"/>
              </a:ext>
            </a:extLst>
          </p:cNvPr>
          <p:cNvSpPr txBox="1"/>
          <p:nvPr/>
        </p:nvSpPr>
        <p:spPr>
          <a:xfrm flipH="1">
            <a:off x="137885" y="5760720"/>
            <a:ext cx="2264229" cy="1107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000" dirty="0"/>
              <a:t>Source of graphics: OPHI 2018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9B753E8-69B7-44B7-8D8C-AF977D79E1F0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569342" y="756536"/>
            <a:ext cx="11053314" cy="457201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200" b="0" i="0" kern="1200" spc="80" baseline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Global MPI 2018: Somalia in comparison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7D5ED0-40BA-4E31-9E8F-C2B7AC2B24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48" r="6228" b="-1"/>
          <a:stretch/>
        </p:blipFill>
        <p:spPr>
          <a:xfrm>
            <a:off x="2300513" y="1900069"/>
            <a:ext cx="7547665" cy="4443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7243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F14503-1CB3-4C6A-B3B4-117DA80759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3908226" y="577850"/>
            <a:ext cx="4375547" cy="5834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26150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C84B27-717C-4C48-95F7-4E50964B6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43" y="2041487"/>
            <a:ext cx="4740891" cy="3899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765D23-C432-418C-83F5-64E59C720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798" y="3861723"/>
            <a:ext cx="6006859" cy="11112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F9D529F-9414-49FD-A0EA-312B13AA2C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5798" y="1667820"/>
            <a:ext cx="6006859" cy="5232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b="0" i="0" kern="1200" spc="80" baseline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Global MPI 2018: Somalia profile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158A17-565B-43E6-A2A8-E8A4188AECC9}"/>
              </a:ext>
            </a:extLst>
          </p:cNvPr>
          <p:cNvSpPr txBox="1"/>
          <p:nvPr/>
        </p:nvSpPr>
        <p:spPr>
          <a:xfrm>
            <a:off x="838199" y="6092231"/>
            <a:ext cx="7781027" cy="45724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b="0" i="0" kern="1200" cap="none" spc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 of graphics: OPHI 2018</a:t>
            </a:r>
          </a:p>
        </p:txBody>
      </p:sp>
    </p:spTree>
    <p:extLst>
      <p:ext uri="{BB962C8B-B14F-4D97-AF65-F5344CB8AC3E}">
        <p14:creationId xmlns:p14="http://schemas.microsoft.com/office/powerpoint/2010/main" val="2750092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D165961-FB3E-4B5B-B6B4-0389AD54A2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2797" r="-2" b="-2"/>
          <a:stretch/>
        </p:blipFill>
        <p:spPr>
          <a:xfrm>
            <a:off x="1066799" y="2103120"/>
            <a:ext cx="4807789" cy="3749040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FB8F8F-D529-409E-9151-5D40B6DA67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49" r="2408" b="3"/>
          <a:stretch/>
        </p:blipFill>
        <p:spPr>
          <a:xfrm>
            <a:off x="6317411" y="2103120"/>
            <a:ext cx="4807789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ubtitle 3">
            <a:extLst>
              <a:ext uri="{FF2B5EF4-FFF2-40B4-BE49-F238E27FC236}">
                <a16:creationId xmlns:a16="http://schemas.microsoft.com/office/drawing/2014/main" id="{CA46DB1E-2873-A1EC-8EDB-A1FEF3C9AA87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569344" y="756536"/>
            <a:ext cx="11053314" cy="457201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200"/>
              <a:t>Global MPI 2018: Somalia profile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8F04D4-5453-4446-8B49-9EB17D605D7E}"/>
              </a:ext>
            </a:extLst>
          </p:cNvPr>
          <p:cNvSpPr txBox="1"/>
          <p:nvPr/>
        </p:nvSpPr>
        <p:spPr>
          <a:xfrm>
            <a:off x="381377" y="6097786"/>
            <a:ext cx="297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 of graphics: OPHI 2018</a:t>
            </a:r>
          </a:p>
        </p:txBody>
      </p:sp>
    </p:spTree>
    <p:extLst>
      <p:ext uri="{BB962C8B-B14F-4D97-AF65-F5344CB8AC3E}">
        <p14:creationId xmlns:p14="http://schemas.microsoft.com/office/powerpoint/2010/main" val="3267341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84FC200-44D6-484D-BDD2-B9FB8F0D08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Why measure? The link to policy</a:t>
            </a:r>
          </a:p>
        </p:txBody>
      </p:sp>
      <p:pic>
        <p:nvPicPr>
          <p:cNvPr id="4" name="Picture 2" descr="https://press.princeton.edu/sites/default/files/styles/large/public/covers/9780691191225.png?itok=LpDWLXkG">
            <a:extLst>
              <a:ext uri="{FF2B5EF4-FFF2-40B4-BE49-F238E27FC236}">
                <a16:creationId xmlns:a16="http://schemas.microsoft.com/office/drawing/2014/main" id="{8F291180-36AB-411E-8410-A7B6C8219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" y="2133600"/>
            <a:ext cx="2644080" cy="406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687FA5-66A5-486E-A30E-4A54A7D2719B}"/>
              </a:ext>
            </a:extLst>
          </p:cNvPr>
          <p:cNvSpPr txBox="1">
            <a:spLocks/>
          </p:cNvSpPr>
          <p:nvPr/>
        </p:nvSpPr>
        <p:spPr>
          <a:xfrm>
            <a:off x="3632200" y="1981200"/>
            <a:ext cx="8138160" cy="2781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GB" sz="10400" dirty="0">
                <a:solidFill>
                  <a:srgbClr val="000000"/>
                </a:solidFill>
                <a:cs typeface="Calibri" panose="020F0502020204030204" pitchFamily="34" charset="0"/>
              </a:rPr>
              <a:t>“Learning about the extent of poverty is important… but it is the link with action that marks out this issue from many other subjects of study in the social sciences. </a:t>
            </a:r>
            <a:r>
              <a:rPr lang="en-GB" sz="10400" b="1" dirty="0">
                <a:solidFill>
                  <a:srgbClr val="000000"/>
                </a:solidFill>
                <a:cs typeface="Calibri" panose="020F0502020204030204" pitchFamily="34" charset="0"/>
              </a:rPr>
              <a:t>Poverty statistics matter because they motivate </a:t>
            </a:r>
            <a:r>
              <a:rPr lang="en-GB" sz="10400" dirty="0">
                <a:solidFill>
                  <a:srgbClr val="000000"/>
                </a:solidFill>
                <a:cs typeface="Calibri" panose="020F0502020204030204" pitchFamily="34" charset="0"/>
              </a:rPr>
              <a:t>people to tackle a key challenge.”   </a:t>
            </a:r>
            <a:r>
              <a:rPr lang="en-GB" sz="10400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(2019, p. 1)</a:t>
            </a:r>
          </a:p>
          <a:p>
            <a:pPr>
              <a:lnSpc>
                <a:spcPct val="170000"/>
              </a:lnSpc>
            </a:pPr>
            <a:r>
              <a:rPr lang="en-GB" sz="11200" dirty="0" err="1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Behavior</a:t>
            </a:r>
            <a:r>
              <a:rPr lang="en-GB" sz="11200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 and measurement</a:t>
            </a:r>
          </a:p>
          <a:p>
            <a:endParaRPr lang="en-GB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205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C7A6500D-EF19-4E28-9D2F-300353431BD8}"/>
              </a:ext>
            </a:extLst>
          </p:cNvPr>
          <p:cNvSpPr txBox="1"/>
          <p:nvPr/>
        </p:nvSpPr>
        <p:spPr>
          <a:xfrm>
            <a:off x="711202" y="5090478"/>
            <a:ext cx="3982718" cy="1035686"/>
          </a:xfr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200" b="1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Source of graphics: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200" b="1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rPr>
              <a:t>UN ESCWA 2020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E3FD395-6684-470B-A0E3-FB79CC18BFA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b="0" i="0" spc="80" baseline="0" dirty="0"/>
              <a:t>Example: Revised Arab MPI 2020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AE709D9-B248-4304-80B1-1A53CFB32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46" y="365681"/>
            <a:ext cx="6273754" cy="6484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43048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7D939D-3859-4B13-BB3B-A9518C585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83" y="577850"/>
            <a:ext cx="11059833" cy="5834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9678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26593DC-EEBC-446F-BE83-C3F0DD467EAB}"/>
              </a:ext>
            </a:extLst>
          </p:cNvPr>
          <p:cNvSpPr txBox="1"/>
          <p:nvPr/>
        </p:nvSpPr>
        <p:spPr>
          <a:xfrm>
            <a:off x="274321" y="6014384"/>
            <a:ext cx="5821680" cy="4676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55000" lnSpcReduction="20000"/>
          </a:bodyPr>
          <a:lstStyle/>
          <a:p>
            <a:pPr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000"/>
              <a:t>Source of graphics: </a:t>
            </a:r>
          </a:p>
          <a:p>
            <a:pPr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000"/>
              <a:t>UN ESCWA 2017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E3FD395-6684-470B-A0E3-FB79CC18BFAE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569342" y="756536"/>
            <a:ext cx="11053314" cy="457201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200" b="0" i="0" kern="1200" spc="80" baseline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Example: Revised Arab MPI 2020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5B6096-88D2-4E3C-B256-95674D943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619" y="1392069"/>
            <a:ext cx="8464732" cy="4443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2445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C82B87F-50AA-4885-8912-82C5F59BD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3889" y="940519"/>
            <a:ext cx="8267940" cy="457201"/>
          </a:xfrm>
        </p:spPr>
        <p:txBody>
          <a:bodyPr/>
          <a:lstStyle/>
          <a:p>
            <a:r>
              <a:rPr lang="en-US" dirty="0"/>
              <a:t>Who is Using MPIs and the Counting Approach?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DBF847-4995-48CD-B802-9A7B916E5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28474" y="2409691"/>
            <a:ext cx="8744127" cy="2676053"/>
          </a:xfrm>
        </p:spPr>
        <p:txBody>
          <a:bodyPr/>
          <a:lstStyle/>
          <a:p>
            <a:pPr marL="17145" indent="0">
              <a:buFont typeface="Arial" panose="020B0604020202020204" pitchFamily="34" charset="0"/>
              <a:buNone/>
            </a:pPr>
            <a:r>
              <a:rPr lang="en-US" sz="1600" dirty="0">
                <a:ea typeface="ＭＳ Ｐゴシック"/>
                <a:cs typeface="ＭＳ Ｐゴシック" charset="0"/>
              </a:rPr>
              <a:t>Governments</a:t>
            </a:r>
          </a:p>
          <a:p>
            <a:pPr marL="318770" lvl="1" indent="0">
              <a:buFont typeface="Arial" panose="020B0604020202020204" pitchFamily="34" charset="0"/>
              <a:buNone/>
            </a:pPr>
            <a:r>
              <a:rPr lang="en-US" sz="1400" dirty="0">
                <a:ea typeface="ＭＳ Ｐゴシック"/>
                <a:cs typeface="ＭＳ Ｐゴシック" charset="0"/>
              </a:rPr>
              <a:t>Many national measures; MPPN 60 countries</a:t>
            </a:r>
          </a:p>
          <a:p>
            <a:pPr marL="0" indent="-7620">
              <a:buFont typeface="Arial" panose="020B0604020202020204" pitchFamily="34" charset="0"/>
              <a:buNone/>
            </a:pPr>
            <a:r>
              <a:rPr lang="en-US" sz="1600" dirty="0">
                <a:ea typeface="ＭＳ Ｐゴシック"/>
                <a:cs typeface="ＭＳ Ｐゴシック" charset="0"/>
              </a:rPr>
              <a:t>United Nations</a:t>
            </a:r>
          </a:p>
          <a:p>
            <a:pPr marL="327025" lvl="1" indent="-7620">
              <a:buNone/>
            </a:pPr>
            <a:r>
              <a:rPr lang="en-US" sz="1400" dirty="0">
                <a:ea typeface="ＭＳ Ｐゴシック"/>
                <a:cs typeface="ＭＳ Ｐゴシック" charset="0"/>
              </a:rPr>
              <a:t>2010 Global MPI  </a:t>
            </a:r>
            <a:r>
              <a:rPr lang="en-US" sz="1400" b="1" i="1" dirty="0">
                <a:ea typeface="ＭＳ Ｐゴシック"/>
                <a:cs typeface="ＭＳ Ｐゴシック" charset="0"/>
              </a:rPr>
              <a:t>(</a:t>
            </a:r>
            <a:r>
              <a:rPr lang="en-GB" sz="1400" b="1" i="1" dirty="0">
                <a:ea typeface="ＭＳ Ｐゴシック"/>
                <a:cs typeface="ＭＳ Ｐゴシック" charset="0"/>
              </a:rPr>
              <a:t>2016 Arab MPI</a:t>
            </a:r>
            <a:r>
              <a:rPr lang="en-US" sz="1400" b="1" i="1" dirty="0">
                <a:ea typeface="ＭＳ Ｐゴシック"/>
                <a:cs typeface="ＭＳ Ｐゴシック" charset="0"/>
              </a:rPr>
              <a:t> by UN ESCWA &amp; Revised Arab MPI 2022)</a:t>
            </a:r>
          </a:p>
          <a:p>
            <a:pPr marL="327025" lvl="1" indent="-7620">
              <a:buFont typeface="Arial" panose="020B0604020202020204" pitchFamily="34" charset="0"/>
              <a:buNone/>
            </a:pPr>
            <a:r>
              <a:rPr lang="en-US" sz="1400" dirty="0">
                <a:ea typeface="ＭＳ Ｐゴシック"/>
                <a:cs typeface="ＭＳ Ｐゴシック" charset="0"/>
              </a:rPr>
              <a:t>2015 Sustainable Development Goals (</a:t>
            </a:r>
            <a:r>
              <a:rPr lang="en-US" sz="1400" b="1" dirty="0">
                <a:ea typeface="ＭＳ Ｐゴシック"/>
                <a:cs typeface="ＭＳ Ｐゴシック" charset="0"/>
              </a:rPr>
              <a:t>SDGs</a:t>
            </a:r>
            <a:r>
              <a:rPr lang="en-US" sz="1400" dirty="0">
                <a:ea typeface="ＭＳ Ｐゴシック"/>
                <a:cs typeface="ＭＳ Ｐゴシック" charset="0"/>
              </a:rPr>
              <a:t>) </a:t>
            </a:r>
          </a:p>
          <a:p>
            <a:pPr marL="706120" lvl="2" indent="0">
              <a:buClr>
                <a:srgbClr val="CC9900"/>
              </a:buClr>
              <a:buFont typeface="Arial" panose="020B0604020202020204" pitchFamily="34" charset="0"/>
              <a:buNone/>
            </a:pPr>
            <a:r>
              <a:rPr lang="en-US" sz="1100" b="1" dirty="0">
                <a:ea typeface="ＭＳ Ｐゴシック"/>
                <a:cs typeface="ＭＳ Ｐゴシック" charset="0"/>
              </a:rPr>
              <a:t>Target 1.2: by 2030, reduce at least by half the proportion of men, women and children of all ages living in poverty in all its dimensions according to national definitions</a:t>
            </a:r>
          </a:p>
          <a:p>
            <a:pPr marL="706120" lvl="2" indent="0">
              <a:buFont typeface="Arial" panose="020B0604020202020204" pitchFamily="34" charset="0"/>
              <a:buNone/>
            </a:pPr>
            <a:r>
              <a:rPr lang="en-US" sz="1100" dirty="0">
                <a:ea typeface="ＭＳ Ｐゴシック"/>
                <a:cs typeface="ＭＳ Ｐゴシック" charset="0"/>
              </a:rPr>
              <a:t>Indicator 1.2.2: </a:t>
            </a:r>
            <a:r>
              <a:rPr lang="en-GB" sz="1100" dirty="0"/>
              <a:t>Global MPI and national MPI’s are reported in Voluntary National Reviews by governments.</a:t>
            </a:r>
          </a:p>
          <a:p>
            <a:pPr marL="26670" indent="0">
              <a:buFont typeface="Arial" panose="020B0604020202020204" pitchFamily="34" charset="0"/>
              <a:buNone/>
            </a:pPr>
            <a:r>
              <a:rPr lang="en-US" sz="1600" dirty="0">
                <a:ea typeface="ＭＳ Ｐゴシック"/>
                <a:cs typeface="ＭＳ Ｐゴシック" charset="0"/>
              </a:rPr>
              <a:t>World Bank </a:t>
            </a:r>
            <a:endParaRPr lang="en-US" sz="1600" dirty="0">
              <a:ea typeface="ＭＳ Ｐゴシック" charset="0"/>
              <a:cs typeface="ＭＳ Ｐゴシック" charset="0"/>
            </a:endParaRPr>
          </a:p>
          <a:p>
            <a:pPr marL="353695" lvl="1" indent="0">
              <a:buFont typeface="Arial" panose="020B0604020202020204" pitchFamily="34" charset="0"/>
              <a:buNone/>
            </a:pPr>
            <a:r>
              <a:rPr lang="en-US" sz="1400" dirty="0">
                <a:ea typeface="ＭＳ Ｐゴシック"/>
                <a:cs typeface="ＭＳ Ｐゴシック" charset="0"/>
              </a:rPr>
              <a:t>2016 Poverty Commission (</a:t>
            </a:r>
            <a:r>
              <a:rPr lang="en-US" sz="1400" b="1" dirty="0">
                <a:ea typeface="ＭＳ Ｐゴシック"/>
                <a:cs typeface="ＭＳ Ｐゴシック" charset="0"/>
              </a:rPr>
              <a:t>Atkinson Report</a:t>
            </a:r>
            <a:r>
              <a:rPr lang="en-US" sz="1400" dirty="0">
                <a:ea typeface="ＭＳ Ｐゴシック"/>
                <a:cs typeface="ＭＳ Ｐゴシック" charset="0"/>
              </a:rPr>
              <a:t>) </a:t>
            </a:r>
            <a:endParaRPr lang="en-US" sz="1400" dirty="0">
              <a:ea typeface="ＭＳ Ｐゴシック" charset="0"/>
              <a:cs typeface="ＭＳ Ｐゴシック" charset="0"/>
            </a:endParaRPr>
          </a:p>
          <a:p>
            <a:pPr marL="706120" lvl="2" indent="0">
              <a:buFont typeface="Arial" panose="020B0604020202020204" pitchFamily="34" charset="0"/>
              <a:buNone/>
            </a:pPr>
            <a:r>
              <a:rPr lang="en-US" sz="1100" dirty="0">
                <a:ea typeface="ＭＳ Ｐゴシック"/>
                <a:cs typeface="ＭＳ Ｐゴシック" charset="0"/>
              </a:rPr>
              <a:t>Recommendation 19: The Complementary Indicators should include a multidimensional poverty indicator based on </a:t>
            </a:r>
            <a:r>
              <a:rPr lang="en-US" sz="1100" b="1" dirty="0">
                <a:ea typeface="ＭＳ Ｐゴシック"/>
                <a:cs typeface="ＭＳ Ｐゴシック" charset="0"/>
              </a:rPr>
              <a:t>the counting approach</a:t>
            </a:r>
            <a:r>
              <a:rPr lang="en-US" sz="1100" dirty="0">
                <a:ea typeface="ＭＳ Ｐゴシック"/>
                <a:cs typeface="ＭＳ Ｐゴシック" charset="0"/>
              </a:rPr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630741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7CD6B91-BA5D-45D1-8CEB-6369B8F80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8474" y="1719747"/>
            <a:ext cx="8267940" cy="4572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300"/>
              <a:t>National MPI: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60BD14-287C-4FC7-A924-BF7898DE5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63" y="2409691"/>
            <a:ext cx="2002746" cy="32564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22626C-F770-4802-B1B5-9B69894F9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28103" y="2644988"/>
            <a:ext cx="8025180" cy="3021201"/>
          </a:xfrm>
        </p:spPr>
        <p:txBody>
          <a:bodyPr>
            <a:normAutofit/>
          </a:bodyPr>
          <a:lstStyle/>
          <a:p>
            <a:r>
              <a:rPr lang="en-US" dirty="0"/>
              <a:t>Example Palestine</a:t>
            </a:r>
          </a:p>
          <a:p>
            <a:endParaRPr lang="en-US" dirty="0"/>
          </a:p>
          <a:p>
            <a:r>
              <a:rPr lang="en-US" dirty="0"/>
              <a:t>Launched in 2020</a:t>
            </a:r>
          </a:p>
          <a:p>
            <a:r>
              <a:rPr lang="en-US" dirty="0"/>
              <a:t>Data from 2017</a:t>
            </a:r>
          </a:p>
        </p:txBody>
      </p:sp>
    </p:spTree>
    <p:extLst>
      <p:ext uri="{BB962C8B-B14F-4D97-AF65-F5344CB8AC3E}">
        <p14:creationId xmlns:p14="http://schemas.microsoft.com/office/powerpoint/2010/main" val="14000616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3">
            <a:extLst>
              <a:ext uri="{FF2B5EF4-FFF2-40B4-BE49-F238E27FC236}">
                <a16:creationId xmlns:a16="http://schemas.microsoft.com/office/drawing/2014/main" id="{5CE8C8F5-C8FA-ECEA-65FA-C12E5DD370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863218" y="760146"/>
            <a:ext cx="11053314" cy="445211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200"/>
              <a:t>The Palestine MPI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FD5DD8-A33E-4B5C-A940-D985032B0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920" y="938743"/>
            <a:ext cx="5506719" cy="5921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10242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8377B1BA-34BD-4951-B3BB-F89FC8367935}"/>
              </a:ext>
            </a:extLst>
          </p:cNvPr>
          <p:cNvSpPr>
            <a:spLocks noGrp="1"/>
          </p:cNvSpPr>
          <p:nvPr>
            <p:ph type="subTitle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BB686-9946-479C-A86F-48174E1A1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344" y="596014"/>
            <a:ext cx="5616575" cy="598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532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Table&#10;&#10;Description automatically generated">
            <a:extLst>
              <a:ext uri="{FF2B5EF4-FFF2-40B4-BE49-F238E27FC236}">
                <a16:creationId xmlns:a16="http://schemas.microsoft.com/office/drawing/2014/main" id="{E2235371-977F-4397-90BD-E9C41BBD993E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 rotWithShape="1">
          <a:blip r:embed="rId2"/>
          <a:stretch/>
        </p:blipFill>
        <p:spPr>
          <a:xfrm>
            <a:off x="569343" y="2877069"/>
            <a:ext cx="4740891" cy="2228218"/>
          </a:xfrm>
          <a:prstGeom prst="rect">
            <a:avLst/>
          </a:prstGeom>
          <a:noFill/>
        </p:spPr>
      </p:pic>
      <p:pic>
        <p:nvPicPr>
          <p:cNvPr id="6" name="Content Placeholder 5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DECD4DEB-0F6B-410C-980A-1D606E798D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15798" y="3328614"/>
            <a:ext cx="6006859" cy="2177486"/>
          </a:xfrm>
          <a:noFill/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E77B65A2-4436-4A77-88C8-5905358F1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5798" y="1667820"/>
            <a:ext cx="6006859" cy="5232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b="0" i="0" kern="1200" spc="80" baseline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Palestine MPI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54767B4-EA20-4D4F-86C4-1425B2AE4312}"/>
              </a:ext>
            </a:extLst>
          </p:cNvPr>
          <p:cNvSpPr txBox="1">
            <a:spLocks/>
          </p:cNvSpPr>
          <p:nvPr/>
        </p:nvSpPr>
        <p:spPr>
          <a:xfrm>
            <a:off x="569343" y="755180"/>
            <a:ext cx="11053314" cy="45724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lang="en-US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lang="en-US"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lang="en-US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lang="en-US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lang="en-US" sz="11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500" b="0" i="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Palestine MPI: Disaggregations by regions / subgroup</a:t>
            </a:r>
          </a:p>
        </p:txBody>
      </p:sp>
    </p:spTree>
    <p:extLst>
      <p:ext uri="{BB962C8B-B14F-4D97-AF65-F5344CB8AC3E}">
        <p14:creationId xmlns:p14="http://schemas.microsoft.com/office/powerpoint/2010/main" val="24501589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771AF59-E452-4C93-BE15-A8B205636A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69848" y="2832634"/>
            <a:ext cx="5926175" cy="2177868"/>
          </a:xfrm>
          <a:prstGeom prst="rect">
            <a:avLst/>
          </a:prstGeom>
          <a:noFill/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7FE7AF36-884B-4CB8-1887-C7B9852C75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342" y="760146"/>
            <a:ext cx="11053314" cy="445211"/>
          </a:xfrm>
        </p:spPr>
        <p:txBody>
          <a:bodyPr/>
          <a:lstStyle/>
          <a:p>
            <a:r>
              <a:rPr lang="en-US" dirty="0"/>
              <a:t>Palestine MPI: Contributions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FEE70FD-B330-4FBB-A2A8-6FAC62E6B3D1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 rotWithShape="1">
          <a:blip r:embed="rId3"/>
          <a:stretch/>
        </p:blipFill>
        <p:spPr>
          <a:xfrm>
            <a:off x="7277696" y="1647645"/>
            <a:ext cx="4908678" cy="4675517"/>
          </a:xfrm>
          <a:noFill/>
        </p:spPr>
      </p:pic>
    </p:spTree>
    <p:extLst>
      <p:ext uri="{BB962C8B-B14F-4D97-AF65-F5344CB8AC3E}">
        <p14:creationId xmlns:p14="http://schemas.microsoft.com/office/powerpoint/2010/main" val="31277829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F60B91F-98DA-40E4-A0A4-EB41E08551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Going forward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3EE95C-AD4D-4B83-9453-BB2582BA0162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80C56-9501-4C11-A363-2A33FBAEAE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Think of ideal indicators for Somalia …</a:t>
            </a:r>
          </a:p>
        </p:txBody>
      </p:sp>
    </p:spTree>
    <p:extLst>
      <p:ext uri="{BB962C8B-B14F-4D97-AF65-F5344CB8AC3E}">
        <p14:creationId xmlns:p14="http://schemas.microsoft.com/office/powerpoint/2010/main" val="1780760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B385895-F794-4712-A431-A32DF6BB91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Why Measure?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C85F49-67D6-409A-B64C-22C34D5C6A67}"/>
              </a:ext>
            </a:extLst>
          </p:cNvPr>
          <p:cNvSpPr txBox="1"/>
          <p:nvPr/>
        </p:nvSpPr>
        <p:spPr>
          <a:xfrm>
            <a:off x="8502044" y="2011681"/>
            <a:ext cx="2876918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sym typeface="Gill Sans" charset="0"/>
              </a:rPr>
              <a:t>“Measures are like eyes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i="1" dirty="0">
              <a:solidFill>
                <a:srgbClr val="000000"/>
              </a:solidFill>
              <a:latin typeface="Calibri" panose="020F0502020204030204" pitchFamily="34" charset="0"/>
              <a:sym typeface="Gill San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sym typeface="Gill Sans" charset="0"/>
              </a:rPr>
              <a:t>They help us to see things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i="1" dirty="0">
              <a:solidFill>
                <a:srgbClr val="000000"/>
              </a:solidFill>
              <a:latin typeface="Calibri" panose="020F0502020204030204" pitchFamily="34" charset="0"/>
              <a:sym typeface="Gill San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sym typeface="Gill Sans" charset="0"/>
              </a:rPr>
              <a:t>They bring matters into focus.”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D65908-7114-4E26-93C6-1977D14BB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90" y="1981201"/>
            <a:ext cx="7025424" cy="356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00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F7A370-6E16-46C4-8497-A3B9960C22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103" y="1297305"/>
            <a:ext cx="8933796" cy="1232535"/>
          </a:xfrm>
        </p:spPr>
        <p:txBody>
          <a:bodyPr>
            <a:normAutofit fontScale="90000"/>
          </a:bodyPr>
          <a:lstStyle/>
          <a:p>
            <a:r>
              <a:rPr lang="en-GB" dirty="0"/>
              <a:t>SDG 1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0A33C2-E19A-4F6D-B110-BD1BC9226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990" y="2529840"/>
            <a:ext cx="96393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4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>
            <a:extLst>
              <a:ext uri="{FF2B5EF4-FFF2-40B4-BE49-F238E27FC236}">
                <a16:creationId xmlns:a16="http://schemas.microsoft.com/office/drawing/2014/main" id="{45BC74BE-5528-4D9D-A5F0-361E1E464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5" y="2409691"/>
            <a:ext cx="2924703" cy="32564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0B48A76-300F-1A03-DBDB-24C238318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28103" y="2644988"/>
            <a:ext cx="8025180" cy="3021201"/>
          </a:xfrm>
        </p:spPr>
        <p:txBody>
          <a:bodyPr/>
          <a:lstStyle/>
          <a:p>
            <a:r>
              <a:rPr lang="en-US" altLang="es-MX" sz="2800" b="1" dirty="0">
                <a:latin typeface="Helvetica" panose="020B0504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 and National Planning as a bowling strategy: Priorities and interlinkages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935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ECF47F3A-77E2-8311-49AB-FFC86F9A3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7" y="557783"/>
            <a:ext cx="10309115" cy="4572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300" b="0" i="0" kern="1200" spc="80" baseline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simple question 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0A501D-54DF-4351-AF07-BF942BB25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848" y="2176948"/>
            <a:ext cx="10309115" cy="348924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0" marR="0" lvl="0" indent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Dashboard: </a:t>
            </a:r>
            <a:r>
              <a:rPr kumimoji="0" lang="en-US" sz="18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Across 101 countries and 5.2 billion people: </a:t>
            </a:r>
          </a:p>
          <a:p>
            <a:pPr marL="342900" marR="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53%</a:t>
            </a:r>
            <a:r>
              <a:rPr kumimoji="0" lang="en-US" sz="18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the considered population lack </a:t>
            </a:r>
            <a:r>
              <a:rPr kumimoji="0" lang="en-US" sz="18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clean cooking fuel</a:t>
            </a:r>
            <a:r>
              <a:rPr kumimoji="0" lang="en-US" sz="18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342900" marR="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40.2%</a:t>
            </a:r>
            <a:r>
              <a:rPr kumimoji="0" lang="en-US" sz="18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lack adequate </a:t>
            </a:r>
            <a:r>
              <a:rPr kumimoji="0" lang="en-US" sz="18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sanitation</a:t>
            </a:r>
            <a:r>
              <a:rPr kumimoji="0" lang="en-US" sz="18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by MDG definitions</a:t>
            </a:r>
          </a:p>
          <a:p>
            <a:pPr marL="342900" marR="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26.5%</a:t>
            </a:r>
            <a:r>
              <a:rPr kumimoji="0" lang="en-US" sz="18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live in houses where </a:t>
            </a:r>
            <a:r>
              <a:rPr kumimoji="0" lang="en-US" sz="18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floors are dirt</a:t>
            </a:r>
            <a:r>
              <a:rPr kumimoji="0" lang="en-US" sz="18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sand, or natural</a:t>
            </a:r>
          </a:p>
          <a:p>
            <a:pPr marL="342900" marR="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26.8%</a:t>
            </a:r>
            <a:r>
              <a:rPr kumimoji="0" lang="en-US" sz="18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have someone in their household who is </a:t>
            </a:r>
            <a:r>
              <a:rPr kumimoji="0" lang="en-US" sz="18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undernourished</a:t>
            </a:r>
            <a:endPara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21.8%</a:t>
            </a:r>
            <a:r>
              <a:rPr kumimoji="0" lang="en-US" sz="18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lack </a:t>
            </a:r>
            <a:r>
              <a:rPr kumimoji="0" lang="en-US" sz="18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electricity</a:t>
            </a:r>
            <a:endPara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16.9%</a:t>
            </a:r>
            <a:r>
              <a:rPr kumimoji="0" lang="en-US" sz="18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people live in houses where </a:t>
            </a:r>
            <a:r>
              <a:rPr kumimoji="0" lang="en-US" sz="18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child has died</a:t>
            </a:r>
            <a:endPara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25.1%</a:t>
            </a:r>
            <a:r>
              <a:rPr kumimoji="0" lang="en-US" sz="18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lack safe </a:t>
            </a:r>
            <a:r>
              <a:rPr kumimoji="0" lang="en-US" sz="18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water</a:t>
            </a:r>
            <a:r>
              <a:rPr kumimoji="0" lang="en-US" sz="18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by MDG definitions</a:t>
            </a:r>
          </a:p>
          <a:p>
            <a:pPr marL="342900" marR="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13.6%</a:t>
            </a:r>
            <a:r>
              <a:rPr kumimoji="0" lang="en-US" sz="18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live in a household where </a:t>
            </a:r>
            <a:r>
              <a:rPr kumimoji="0" lang="en-US" sz="18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child is not attending school</a:t>
            </a:r>
            <a:r>
              <a:rPr kumimoji="0" lang="en-US" sz="18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up to class 8. </a:t>
            </a:r>
          </a:p>
          <a:p>
            <a:pPr marL="342900" marR="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13.6%</a:t>
            </a:r>
            <a:r>
              <a:rPr kumimoji="0" lang="en-US" sz="18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live in a household in which </a:t>
            </a:r>
            <a:r>
              <a:rPr kumimoji="0" lang="en-US" sz="18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member has completed five years of schooling</a:t>
            </a:r>
            <a:r>
              <a:rPr kumimoji="0" lang="en-US" sz="18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238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ECF47F3A-77E2-8311-49AB-FFC86F9A3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7" y="557783"/>
            <a:ext cx="10309115" cy="4572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300" b="0" i="0" kern="1200" spc="80" baseline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simple question 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0A501D-54DF-4351-AF07-BF942BB25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848" y="2176948"/>
            <a:ext cx="10309115" cy="348924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0" marR="0" lvl="0" indent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Dashboard: </a:t>
            </a:r>
            <a:r>
              <a:rPr kumimoji="0" lang="en-US" sz="18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Across 101 countries and 5.2 billion people: </a:t>
            </a:r>
          </a:p>
          <a:p>
            <a:pPr marL="342900" marR="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53%</a:t>
            </a:r>
            <a:r>
              <a:rPr kumimoji="0" lang="en-US" sz="18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the considered population lack </a:t>
            </a:r>
            <a:r>
              <a:rPr kumimoji="0" lang="en-US" sz="18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clean cooking fuel</a:t>
            </a:r>
            <a:r>
              <a:rPr kumimoji="0" lang="en-US" sz="18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342900" marR="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40.2%</a:t>
            </a:r>
            <a:r>
              <a:rPr kumimoji="0" lang="en-US" sz="18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lack adequate </a:t>
            </a:r>
            <a:r>
              <a:rPr kumimoji="0" lang="en-US" sz="18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sanitation</a:t>
            </a:r>
            <a:r>
              <a:rPr kumimoji="0" lang="en-US" sz="18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by MDG definitions</a:t>
            </a:r>
          </a:p>
          <a:p>
            <a:pPr marL="342900" marR="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26.5%</a:t>
            </a:r>
            <a:r>
              <a:rPr kumimoji="0" lang="en-US" sz="18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live in houses where </a:t>
            </a:r>
            <a:r>
              <a:rPr kumimoji="0" lang="en-US" sz="18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floors are dirt</a:t>
            </a:r>
            <a:r>
              <a:rPr kumimoji="0" lang="en-US" sz="18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sand, or natural</a:t>
            </a:r>
          </a:p>
          <a:p>
            <a:pPr marL="342900" marR="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26.8%</a:t>
            </a:r>
            <a:r>
              <a:rPr kumimoji="0" lang="en-US" sz="18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have someone in their household who is </a:t>
            </a:r>
            <a:r>
              <a:rPr kumimoji="0" lang="en-US" sz="18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undernourished</a:t>
            </a:r>
            <a:endPara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21.8%</a:t>
            </a:r>
            <a:r>
              <a:rPr kumimoji="0" lang="en-US" sz="18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lack </a:t>
            </a:r>
            <a:r>
              <a:rPr kumimoji="0" lang="en-US" sz="18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electricity</a:t>
            </a:r>
            <a:endPara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16.9%</a:t>
            </a:r>
            <a:r>
              <a:rPr kumimoji="0" lang="en-US" sz="18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people live in houses where </a:t>
            </a:r>
            <a:r>
              <a:rPr kumimoji="0" lang="en-US" sz="18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child has died</a:t>
            </a:r>
            <a:endPara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25.1%</a:t>
            </a:r>
            <a:r>
              <a:rPr kumimoji="0" lang="en-US" sz="18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lack safe </a:t>
            </a:r>
            <a:r>
              <a:rPr kumimoji="0" lang="en-US" sz="18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water</a:t>
            </a:r>
            <a:r>
              <a:rPr kumimoji="0" lang="en-US" sz="18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by MDG definitions</a:t>
            </a:r>
          </a:p>
          <a:p>
            <a:pPr marL="342900" marR="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13.6%</a:t>
            </a:r>
            <a:r>
              <a:rPr kumimoji="0" lang="en-US" sz="18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live in a household where </a:t>
            </a:r>
            <a:r>
              <a:rPr kumimoji="0" lang="en-US" sz="18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child is not attending school</a:t>
            </a:r>
            <a:r>
              <a:rPr kumimoji="0" lang="en-US" sz="18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up to class 8. </a:t>
            </a:r>
          </a:p>
          <a:p>
            <a:pPr marL="342900" marR="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13.6%</a:t>
            </a:r>
            <a:r>
              <a:rPr kumimoji="0" lang="en-US" sz="18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live in a household in which </a:t>
            </a:r>
            <a:r>
              <a:rPr kumimoji="0" lang="en-US" sz="18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member has completed five years of schooling</a:t>
            </a:r>
            <a:r>
              <a:rPr kumimoji="0" lang="en-US" sz="18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4F97205A-F633-4852-905C-FC5BDE60D968}"/>
              </a:ext>
            </a:extLst>
          </p:cNvPr>
          <p:cNvSpPr/>
          <p:nvPr/>
        </p:nvSpPr>
        <p:spPr>
          <a:xfrm>
            <a:off x="5415280" y="2176948"/>
            <a:ext cx="6898640" cy="436609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many people have more than 1 deprivation?</a:t>
            </a:r>
          </a:p>
        </p:txBody>
      </p:sp>
    </p:spTree>
    <p:extLst>
      <p:ext uri="{BB962C8B-B14F-4D97-AF65-F5344CB8AC3E}">
        <p14:creationId xmlns:p14="http://schemas.microsoft.com/office/powerpoint/2010/main" val="1408576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1">
            <a:extLst>
              <a:ext uri="{FF2B5EF4-FFF2-40B4-BE49-F238E27FC236}">
                <a16:creationId xmlns:a16="http://schemas.microsoft.com/office/drawing/2014/main" id="{7B0AF2E7-7F6C-33E9-9DFA-202C41484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7" y="557783"/>
            <a:ext cx="10309115" cy="457201"/>
          </a:xfrm>
        </p:spPr>
        <p:txBody>
          <a:bodyPr/>
          <a:lstStyle/>
          <a:p>
            <a:r>
              <a:rPr lang="en-US"/>
              <a:t>Measurement using a dashboard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75D420-3DFD-4D3F-A580-6AB7F7D55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899" y="1753702"/>
            <a:ext cx="8867775" cy="46555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88406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ESCWA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Savon">
      <a:majorFont>
        <a:latin typeface="Speak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elawik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36BE022-93E6-407D-B0D1-F46F348EAA72}" vid="{EB036F34-2C94-4D46-B503-7DCDF9CA47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WA">
    <a:dk1>
      <a:srgbClr val="000000"/>
    </a:dk1>
    <a:lt1>
      <a:srgbClr val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ppt/theme/themeOverride2.xml><?xml version="1.0" encoding="utf-8"?>
<a:themeOverride xmlns:a="http://schemas.openxmlformats.org/drawingml/2006/main">
  <a:clrScheme name="ESCWA">
    <a:dk1>
      <a:srgbClr val="000000"/>
    </a:dk1>
    <a:lt1>
      <a:srgbClr val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2047</TotalTime>
  <Words>1342</Words>
  <Application>Microsoft Office PowerPoint</Application>
  <PresentationFormat>Widescreen</PresentationFormat>
  <Paragraphs>344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Garamond</vt:lpstr>
      <vt:lpstr>Helvetica</vt:lpstr>
      <vt:lpstr>Selawik Light</vt:lpstr>
      <vt:lpstr>Speak Pro</vt:lpstr>
      <vt:lpstr>Times</vt:lpstr>
      <vt:lpstr>Wingdings</vt:lpstr>
      <vt:lpstr>SavonVTI</vt:lpstr>
      <vt:lpstr>A Multidimensional Poverty Index (MPI)</vt:lpstr>
      <vt:lpstr>PowerPoint Presentation</vt:lpstr>
      <vt:lpstr>PowerPoint Presentation</vt:lpstr>
      <vt:lpstr>PowerPoint Presentation</vt:lpstr>
      <vt:lpstr>SDG 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F: Intuitive explanation! (to simplify we assume equal weights in this example)</vt:lpstr>
      <vt:lpstr>How poor? How many deprivations?</vt:lpstr>
      <vt:lpstr>Who is Poor?</vt:lpstr>
      <vt:lpstr>How poor are the poor?</vt:lpstr>
      <vt:lpstr>The Multidimensional Poverty Index</vt:lpstr>
      <vt:lpstr>Public Policy Intervention</vt:lpstr>
      <vt:lpstr>Public Policy Intervention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Multidimensional Measures to Guide Policies for Improving Human Development</dc:title>
  <dc:creator>Christian Oldiges</dc:creator>
  <cp:lastModifiedBy>Sama El Hage Sleiman</cp:lastModifiedBy>
  <cp:revision>9</cp:revision>
  <dcterms:created xsi:type="dcterms:W3CDTF">2022-07-26T07:33:52Z</dcterms:created>
  <dcterms:modified xsi:type="dcterms:W3CDTF">2022-09-15T10:33:01Z</dcterms:modified>
</cp:coreProperties>
</file>