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94" r:id="rId2"/>
    <p:sldId id="334" r:id="rId3"/>
    <p:sldId id="309" r:id="rId4"/>
    <p:sldId id="350" r:id="rId5"/>
    <p:sldId id="311" r:id="rId6"/>
    <p:sldId id="353" r:id="rId7"/>
    <p:sldId id="339" r:id="rId8"/>
    <p:sldId id="340" r:id="rId9"/>
    <p:sldId id="312" r:id="rId10"/>
    <p:sldId id="313" r:id="rId11"/>
    <p:sldId id="348" r:id="rId12"/>
    <p:sldId id="355" r:id="rId13"/>
    <p:sldId id="356" r:id="rId14"/>
    <p:sldId id="357" r:id="rId15"/>
    <p:sldId id="358" r:id="rId16"/>
    <p:sldId id="359" r:id="rId17"/>
    <p:sldId id="364" r:id="rId18"/>
    <p:sldId id="391" r:id="rId19"/>
    <p:sldId id="392" r:id="rId20"/>
    <p:sldId id="388" r:id="rId21"/>
  </p:sldIdLst>
  <p:sldSz cx="9144000" cy="6858000" type="screen4x3"/>
  <p:notesSz cx="7010400" cy="92964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3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94FB2F-9468-4BE4-9C96-C118F717B126}" v="4" dt="2022-02-18T13:23:54.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4380"/>
    <p:restoredTop sz="94660"/>
  </p:normalViewPr>
  <p:slideViewPr>
    <p:cSldViewPr>
      <p:cViewPr varScale="1">
        <p:scale>
          <a:sx n="59" d="100"/>
          <a:sy n="59" d="100"/>
        </p:scale>
        <p:origin x="7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Y"/>
          </a:p>
        </p:txBody>
      </p:sp>
      <p:sp>
        <p:nvSpPr>
          <p:cNvPr id="4" name="Date Placeholder 3"/>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4" name="Date Placeholder 3"/>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S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4" name="Date Placeholder 3"/>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484188" y="3194050"/>
            <a:ext cx="3302000" cy="369888"/>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auto" hangingPunct="1">
              <a:spcBef>
                <a:spcPts val="0"/>
              </a:spcBef>
              <a:spcAft>
                <a:spcPts val="0"/>
              </a:spcAft>
              <a:defRPr/>
            </a:pPr>
            <a:endParaRPr lang="en-US" sz="1800"/>
          </a:p>
        </p:txBody>
      </p:sp>
      <p:sp>
        <p:nvSpPr>
          <p:cNvPr id="7" name="TextBox 6"/>
          <p:cNvSpPr txBox="1">
            <a:spLocks noChangeArrowheads="1"/>
          </p:cNvSpPr>
          <p:nvPr userDrawn="1"/>
        </p:nvSpPr>
        <p:spPr bwMode="auto">
          <a:xfrm>
            <a:off x="1003300" y="2582863"/>
            <a:ext cx="6489700" cy="277812"/>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auto" hangingPunct="1">
              <a:spcBef>
                <a:spcPts val="0"/>
              </a:spcBef>
              <a:spcAft>
                <a:spcPts val="0"/>
              </a:spcAft>
              <a:defRPr/>
            </a:pPr>
            <a:r>
              <a:rPr lang="en-US" sz="1200" dirty="0">
                <a:solidFill>
                  <a:schemeClr val="bg1"/>
                </a:solidFill>
              </a:rPr>
              <a:t>Economic And Social Commission For Western Asia</a:t>
            </a:r>
          </a:p>
        </p:txBody>
      </p:sp>
      <p:sp>
        <p:nvSpPr>
          <p:cNvPr id="10" name="Text Placeholder 9"/>
          <p:cNvSpPr>
            <a:spLocks noGrp="1"/>
          </p:cNvSpPr>
          <p:nvPr>
            <p:ph type="body" sz="quarter" idx="12"/>
          </p:nvPr>
        </p:nvSpPr>
        <p:spPr>
          <a:xfrm>
            <a:off x="1085849" y="1376418"/>
            <a:ext cx="7145337" cy="269875"/>
          </a:xfrm>
          <a:prstGeom prst="rect">
            <a:avLst/>
          </a:prstGeom>
        </p:spPr>
        <p:txBody>
          <a:bodyPr lIns="0" tIns="0" rIns="0" bIns="0"/>
          <a:lstStyle>
            <a:lvl1pPr marL="0" indent="0">
              <a:spcBef>
                <a:spcPts val="0"/>
              </a:spcBef>
              <a:buNone/>
              <a:defRPr sz="1800" b="0" i="0">
                <a:solidFill>
                  <a:srgbClr val="595959"/>
                </a:solidFill>
                <a:latin typeface="Arial"/>
                <a:cs typeface="Arial"/>
              </a:defRPr>
            </a:lvl1pPr>
          </a:lstStyle>
          <a:p>
            <a:pPr lvl="0"/>
            <a:r>
              <a:rPr lang="en-US" dirty="0"/>
              <a:t>Click to edit Master text styles</a:t>
            </a:r>
          </a:p>
        </p:txBody>
      </p:sp>
      <p:sp>
        <p:nvSpPr>
          <p:cNvPr id="6" name="Text Placeholder 5"/>
          <p:cNvSpPr>
            <a:spLocks noGrp="1"/>
          </p:cNvSpPr>
          <p:nvPr>
            <p:ph type="body" sz="quarter" idx="10"/>
          </p:nvPr>
        </p:nvSpPr>
        <p:spPr>
          <a:xfrm>
            <a:off x="1096818" y="803017"/>
            <a:ext cx="7134369" cy="328159"/>
          </a:xfrm>
          <a:prstGeom prst="rect">
            <a:avLst/>
          </a:prstGeom>
        </p:spPr>
        <p:txBody>
          <a:bodyPr lIns="0" tIns="0" rIns="0" bIns="0"/>
          <a:lstStyle>
            <a:lvl1pPr algn="l">
              <a:lnSpc>
                <a:spcPts val="2700"/>
              </a:lnSpc>
              <a:spcBef>
                <a:spcPts val="0"/>
              </a:spcBef>
              <a:buNone/>
              <a:defRPr sz="2700" b="1" cap="all" baseline="0">
                <a:solidFill>
                  <a:srgbClr val="595959"/>
                </a:solidFill>
                <a:latin typeface="Arial"/>
                <a:cs typeface="Arial"/>
              </a:defRPr>
            </a:lvl1pPr>
          </a:lstStyle>
          <a:p>
            <a:pPr lvl="0"/>
            <a:r>
              <a:rPr lang="en-US" dirty="0"/>
              <a:t>Click to edit Master text styles</a:t>
            </a:r>
          </a:p>
        </p:txBody>
      </p:sp>
      <p:sp>
        <p:nvSpPr>
          <p:cNvPr id="8" name="Text Placeholder 7"/>
          <p:cNvSpPr>
            <a:spLocks noGrp="1"/>
          </p:cNvSpPr>
          <p:nvPr>
            <p:ph type="body" sz="quarter" idx="11"/>
          </p:nvPr>
        </p:nvSpPr>
        <p:spPr>
          <a:xfrm>
            <a:off x="1085275" y="1149318"/>
            <a:ext cx="7145912" cy="256485"/>
          </a:xfrm>
          <a:prstGeom prst="rect">
            <a:avLst/>
          </a:prstGeom>
        </p:spPr>
        <p:txBody>
          <a:bodyPr lIns="0" tIns="0" rIns="0" bIns="0"/>
          <a:lstStyle>
            <a:lvl1pPr algn="l">
              <a:lnSpc>
                <a:spcPts val="1800"/>
              </a:lnSpc>
              <a:spcBef>
                <a:spcPts val="0"/>
              </a:spcBef>
              <a:buNone/>
              <a:defRPr sz="1800" b="0" cap="none" baseline="0">
                <a:solidFill>
                  <a:srgbClr val="595959"/>
                </a:solidFill>
                <a:latin typeface="Arial"/>
                <a:cs typeface="Arial"/>
              </a:defRPr>
            </a:lvl1pPr>
          </a:lstStyle>
          <a:p>
            <a:pPr lvl="0"/>
            <a:r>
              <a:rPr lang="en-US" dirty="0"/>
              <a:t>Click to edit Master text styles</a:t>
            </a: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4" name="Date Placeholder 3"/>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5" name="Date Placeholder 4"/>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S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7" name="Date Placeholder 6"/>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8" name="Footer Placeholder 7"/>
          <p:cNvSpPr>
            <a:spLocks noGrp="1"/>
          </p:cNvSpPr>
          <p:nvPr>
            <p:ph type="ftr" sz="quarter" idx="11"/>
          </p:nvPr>
        </p:nvSpPr>
        <p:spPr/>
        <p:txBody>
          <a:bodyPr/>
          <a:lstStyle/>
          <a:p>
            <a:endParaRPr lang="ar-SY"/>
          </a:p>
        </p:txBody>
      </p:sp>
      <p:sp>
        <p:nvSpPr>
          <p:cNvPr id="9" name="Slide Number Placeholder 8"/>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Y"/>
          </a:p>
        </p:txBody>
      </p:sp>
      <p:sp>
        <p:nvSpPr>
          <p:cNvPr id="3" name="Date Placeholder 2"/>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3" name="Footer Placeholder 2"/>
          <p:cNvSpPr>
            <a:spLocks noGrp="1"/>
          </p:cNvSpPr>
          <p:nvPr>
            <p:ph type="ftr" sz="quarter" idx="11"/>
          </p:nvPr>
        </p:nvSpPr>
        <p:spPr/>
        <p:txBody>
          <a:bodyPr/>
          <a:lstStyle/>
          <a:p>
            <a:endParaRPr lang="ar-SY"/>
          </a:p>
        </p:txBody>
      </p:sp>
      <p:sp>
        <p:nvSpPr>
          <p:cNvPr id="4" name="Slide Number Placeholder 3"/>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892FDC-FC7A-4457-A18D-0939DF75D078}" type="datetimeFigureOut">
              <a:rPr lang="ar-SY" smtClean="0"/>
              <a:pPr/>
              <a:t>10/08/1443</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FCED362F-A873-4646-BF9F-F86E493EF9BC}" type="slidenum">
              <a:rPr lang="ar-SY" smtClean="0"/>
              <a:pPr/>
              <a:t>‹#›</a:t>
            </a:fld>
            <a:endParaRPr lang="ar-SY"/>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S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Y"/>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6892FDC-FC7A-4457-A18D-0939DF75D078}" type="datetimeFigureOut">
              <a:rPr lang="ar-SY" smtClean="0"/>
              <a:pPr/>
              <a:t>10/08/1443</a:t>
            </a:fld>
            <a:endParaRPr lang="ar-S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CED362F-A873-4646-BF9F-F86E493EF9BC}" type="slidenum">
              <a:rPr lang="ar-SY" smtClean="0"/>
              <a:pPr/>
              <a:t>‹#›</a:t>
            </a:fld>
            <a:endParaRPr lang="ar-SY"/>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dissolve/>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 Id="rId5" Type="http://schemas.openxmlformats.org/officeDocument/2006/relationships/image" Target="../media/image30.jpeg"/><Relationship Id="rId4" Type="http://schemas.openxmlformats.org/officeDocument/2006/relationships/image" Target="../media/image29.jpeg"/></Relationships>
</file>

<file path=ppt/slides/_rels/slide1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 Id="rId4" Type="http://schemas.openxmlformats.org/officeDocument/2006/relationships/image" Target="../media/image33.jpeg"/></Relationships>
</file>

<file path=ppt/slides/_rels/slide16.xml.rels><?xml version="1.0" encoding="UTF-8" standalone="yes"?>
<Relationships xmlns="http://schemas.openxmlformats.org/package/2006/relationships"><Relationship Id="rId8" Type="http://schemas.openxmlformats.org/officeDocument/2006/relationships/image" Target="../media/image40.jpeg"/><Relationship Id="rId3" Type="http://schemas.openxmlformats.org/officeDocument/2006/relationships/image" Target="../media/image35.jpeg"/><Relationship Id="rId7" Type="http://schemas.openxmlformats.org/officeDocument/2006/relationships/image" Target="../media/image39.jpeg"/><Relationship Id="rId2" Type="http://schemas.openxmlformats.org/officeDocument/2006/relationships/image" Target="../media/image34.jpeg"/><Relationship Id="rId1" Type="http://schemas.openxmlformats.org/officeDocument/2006/relationships/slideLayout" Target="../slideLayouts/slideLayout2.xml"/><Relationship Id="rId6" Type="http://schemas.openxmlformats.org/officeDocument/2006/relationships/image" Target="../media/image38.jpeg"/><Relationship Id="rId5" Type="http://schemas.openxmlformats.org/officeDocument/2006/relationships/image" Target="../media/image37.jpeg"/><Relationship Id="rId4" Type="http://schemas.openxmlformats.org/officeDocument/2006/relationships/image" Target="../media/image36.jpeg"/><Relationship Id="rId9" Type="http://schemas.openxmlformats.org/officeDocument/2006/relationships/image" Target="../media/image4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png"/><Relationship Id="rId1" Type="http://schemas.openxmlformats.org/officeDocument/2006/relationships/slideLayout" Target="../slideLayouts/slideLayout7.xml"/><Relationship Id="rId4" Type="http://schemas.openxmlformats.org/officeDocument/2006/relationships/image" Target="../media/image46.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SCWA PPT P-1.jpg"/>
          <p:cNvPicPr>
            <a:picLocks noChangeAspect="1"/>
          </p:cNvPicPr>
          <p:nvPr/>
        </p:nvPicPr>
        <p:blipFill>
          <a:blip r:embed="rId2" cstate="email"/>
          <a:srcRect/>
          <a:stretch>
            <a:fillRect/>
          </a:stretch>
        </p:blipFill>
        <p:spPr bwMode="auto">
          <a:xfrm>
            <a:off x="0" y="14288"/>
            <a:ext cx="9144000" cy="6858000"/>
          </a:xfrm>
          <a:prstGeom prst="rect">
            <a:avLst/>
          </a:prstGeom>
          <a:noFill/>
          <a:ln w="9525">
            <a:noFill/>
            <a:miter lim="800000"/>
            <a:headEnd/>
            <a:tailEnd/>
          </a:ln>
        </p:spPr>
      </p:pic>
      <p:sp>
        <p:nvSpPr>
          <p:cNvPr id="6148" name="TextBox 1"/>
          <p:cNvSpPr txBox="1">
            <a:spLocks noChangeArrowheads="1"/>
          </p:cNvSpPr>
          <p:nvPr/>
        </p:nvSpPr>
        <p:spPr bwMode="auto">
          <a:xfrm>
            <a:off x="2483767" y="246641"/>
            <a:ext cx="6315189" cy="1415772"/>
          </a:xfrm>
          <a:prstGeom prst="rect">
            <a:avLst/>
          </a:prstGeom>
          <a:noFill/>
          <a:ln w="9525">
            <a:noFill/>
            <a:miter lim="800000"/>
            <a:headEnd/>
            <a:tailEnd/>
          </a:ln>
        </p:spPr>
        <p:txBody>
          <a:bodyPr wrap="square">
            <a:spAutoFit/>
          </a:bodyPr>
          <a:lstStyle/>
          <a:p>
            <a:pPr algn="r" rtl="1"/>
            <a:r>
              <a:rPr lang="ar-SY" sz="3000" b="1" dirty="0">
                <a:latin typeface="Arial Black" pitchFamily="34" charset="0"/>
              </a:rPr>
              <a:t>ورشة العمل الفنية حول</a:t>
            </a:r>
          </a:p>
          <a:p>
            <a:r>
              <a:rPr lang="ar-SY" sz="2800" b="1" dirty="0">
                <a:latin typeface="Arial Black" pitchFamily="34" charset="0"/>
              </a:rPr>
              <a:t>”</a:t>
            </a:r>
            <a:r>
              <a:rPr lang="ar-LB" sz="2800" b="1" dirty="0"/>
              <a:t>التخطيط الاستراتيجي</a:t>
            </a:r>
            <a:r>
              <a:rPr lang="en-GB" sz="2800" b="1" dirty="0"/>
              <a:t> </a:t>
            </a:r>
            <a:r>
              <a:rPr lang="ar-LB" sz="2800" b="1" dirty="0"/>
              <a:t>لتكامل قطاعات النقل المختلفة</a:t>
            </a:r>
            <a:endParaRPr lang="en-GB" sz="2800" b="1" dirty="0"/>
          </a:p>
          <a:p>
            <a:r>
              <a:rPr lang="ar-LB" sz="2800" b="1" dirty="0"/>
              <a:t> مع التنمية الاقتصادية والاجتماعية </a:t>
            </a:r>
            <a:r>
              <a:rPr lang="ar-SY" sz="2800" b="1" dirty="0">
                <a:latin typeface="Arial Black" pitchFamily="34" charset="0"/>
              </a:rPr>
              <a:t>“</a:t>
            </a:r>
            <a:endParaRPr lang="ar-LB" sz="2800" b="1" dirty="0">
              <a:latin typeface="Arial Black" pitchFamily="34" charset="0"/>
            </a:endParaRPr>
          </a:p>
        </p:txBody>
      </p:sp>
      <p:sp>
        <p:nvSpPr>
          <p:cNvPr id="6149" name="TextBox 9"/>
          <p:cNvSpPr txBox="1">
            <a:spLocks noChangeArrowheads="1"/>
          </p:cNvSpPr>
          <p:nvPr/>
        </p:nvSpPr>
        <p:spPr bwMode="auto">
          <a:xfrm>
            <a:off x="179512" y="3749037"/>
            <a:ext cx="6192688" cy="2862322"/>
          </a:xfrm>
          <a:prstGeom prst="rect">
            <a:avLst/>
          </a:prstGeom>
          <a:noFill/>
          <a:ln w="9525">
            <a:noFill/>
            <a:miter lim="800000"/>
            <a:headEnd/>
            <a:tailEnd/>
          </a:ln>
        </p:spPr>
        <p:txBody>
          <a:bodyPr wrap="square">
            <a:spAutoFit/>
          </a:bodyPr>
          <a:lstStyle/>
          <a:p>
            <a:pPr algn="r" rtl="1"/>
            <a:r>
              <a:rPr lang="ar-LB" sz="2400" b="1" dirty="0">
                <a:solidFill>
                  <a:srgbClr val="FFFF00"/>
                </a:solidFill>
                <a:latin typeface="Calibri" pitchFamily="34" charset="0"/>
              </a:rPr>
              <a:t>الجلسة الثانية (أ)</a:t>
            </a:r>
            <a:endParaRPr lang="en-GB" sz="2400" b="1" dirty="0">
              <a:solidFill>
                <a:srgbClr val="FFFF00"/>
              </a:solidFill>
              <a:latin typeface="Calibri" pitchFamily="34" charset="0"/>
            </a:endParaRPr>
          </a:p>
          <a:p>
            <a:r>
              <a:rPr lang="ar-SY" sz="2800" b="1" dirty="0">
                <a:solidFill>
                  <a:schemeClr val="bg1"/>
                </a:solidFill>
                <a:latin typeface="Calibri" pitchFamily="34" charset="0"/>
              </a:rPr>
              <a:t>مبادئ رسم سياسات النقل والمواصلات، وصياغة الاستراتيجيات وخطط العمل ذات الصلة</a:t>
            </a:r>
          </a:p>
          <a:p>
            <a:pPr algn="r" rtl="1"/>
            <a:endParaRPr lang="ar-LB" sz="2000" b="1" dirty="0">
              <a:solidFill>
                <a:schemeClr val="bg1"/>
              </a:solidFill>
              <a:latin typeface="Calibri" pitchFamily="34" charset="0"/>
            </a:endParaRPr>
          </a:p>
          <a:p>
            <a:pPr algn="r" rtl="1"/>
            <a:r>
              <a:rPr lang="ar-SY" sz="2000" b="1" dirty="0">
                <a:solidFill>
                  <a:schemeClr val="bg1"/>
                </a:solidFill>
                <a:latin typeface="Calibri" pitchFamily="34" charset="0"/>
              </a:rPr>
              <a:t>د. يعرب بدر</a:t>
            </a:r>
          </a:p>
          <a:p>
            <a:pPr algn="r" rtl="1"/>
            <a:r>
              <a:rPr lang="ar-SY" sz="2000" dirty="0">
                <a:solidFill>
                  <a:schemeClr val="bg1"/>
                </a:solidFill>
                <a:latin typeface="Calibri" pitchFamily="34" charset="0"/>
              </a:rPr>
              <a:t>المستشار الإقليمي للنقل واللوجستيات</a:t>
            </a:r>
            <a:br>
              <a:rPr lang="ar-SY" sz="2000" dirty="0">
                <a:solidFill>
                  <a:schemeClr val="bg1"/>
                </a:solidFill>
                <a:latin typeface="Calibri" pitchFamily="34" charset="0"/>
              </a:rPr>
            </a:br>
            <a:r>
              <a:rPr lang="ar-LB" sz="2000" dirty="0">
                <a:solidFill>
                  <a:schemeClr val="bg1"/>
                </a:solidFill>
                <a:latin typeface="Calibri" pitchFamily="34" charset="0"/>
              </a:rPr>
              <a:t>مجموعة الرفاه الاقتصادي المشترك </a:t>
            </a:r>
          </a:p>
          <a:p>
            <a:pPr algn="r" rtl="1"/>
            <a:r>
              <a:rPr lang="ar-LB" sz="2000" dirty="0">
                <a:solidFill>
                  <a:schemeClr val="bg1"/>
                </a:solidFill>
                <a:latin typeface="Calibri" pitchFamily="34" charset="0"/>
              </a:rPr>
              <a:t>دمشق، وزارة النقل، الخميس 10 آذار/ مارس 2022</a:t>
            </a:r>
            <a:endParaRPr lang="en-US" sz="2000" dirty="0">
              <a:solidFill>
                <a:schemeClr val="bg1"/>
              </a:solidFill>
              <a:latin typeface="Calibri" pitchFamily="34" charset="0"/>
            </a:endParaRPr>
          </a:p>
        </p:txBody>
      </p:sp>
      <p:pic>
        <p:nvPicPr>
          <p:cNvPr id="7" name="Picture 6" descr="upload.wikimedia.org/wikipedia/commons/thumb/7/...">
            <a:extLst>
              <a:ext uri="{FF2B5EF4-FFF2-40B4-BE49-F238E27FC236}">
                <a16:creationId xmlns:a16="http://schemas.microsoft.com/office/drawing/2014/main" id="{B4BBA041-8E20-4ECB-8331-901FF759AAD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106" y="151603"/>
            <a:ext cx="1899416" cy="1899416"/>
          </a:xfrm>
          <a:prstGeom prst="rect">
            <a:avLst/>
          </a:prstGeom>
          <a:noFill/>
          <a:ln>
            <a:noFill/>
          </a:ln>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Y" b="1" dirty="0">
                <a:solidFill>
                  <a:srgbClr val="00B0F0"/>
                </a:solidFill>
                <a:effectLst>
                  <a:outerShdw blurRad="38100" dist="38100" dir="2700000" algn="tl">
                    <a:srgbClr val="000000">
                      <a:alpha val="43137"/>
                    </a:srgbClr>
                  </a:outerShdw>
                </a:effectLst>
              </a:rPr>
              <a:t>ملاحظات على عملية صياغة السياسة</a:t>
            </a:r>
          </a:p>
        </p:txBody>
      </p:sp>
      <p:sp>
        <p:nvSpPr>
          <p:cNvPr id="3" name="Content Placeholder 2"/>
          <p:cNvSpPr>
            <a:spLocks noGrp="1"/>
          </p:cNvSpPr>
          <p:nvPr>
            <p:ph idx="1"/>
          </p:nvPr>
        </p:nvSpPr>
        <p:spPr>
          <a:xfrm>
            <a:off x="0" y="1628800"/>
            <a:ext cx="8686800" cy="3052936"/>
          </a:xfrm>
        </p:spPr>
        <p:txBody>
          <a:bodyPr>
            <a:normAutofit/>
          </a:bodyPr>
          <a:lstStyle/>
          <a:p>
            <a:pPr marL="514350" indent="-514350">
              <a:buFont typeface="+mj-lt"/>
              <a:buAutoNum type="arabicPeriod"/>
            </a:pPr>
            <a:r>
              <a:rPr lang="ar-SY" dirty="0"/>
              <a:t>لا تنتقل العملية بالضرورة بشكل سلس من خطوة لأخرى.</a:t>
            </a:r>
          </a:p>
          <a:p>
            <a:pPr marL="514350" indent="-514350">
              <a:buFont typeface="+mj-lt"/>
              <a:buAutoNum type="arabicPeriod"/>
            </a:pPr>
            <a:r>
              <a:rPr lang="ar-SY" dirty="0"/>
              <a:t>العملية تستغرق وقت، وتتطلب استشارات ومفاوضات وجهد.</a:t>
            </a:r>
          </a:p>
          <a:p>
            <a:pPr marL="514350" indent="-514350">
              <a:buFont typeface="+mj-lt"/>
              <a:buAutoNum type="arabicPeriod"/>
            </a:pPr>
            <a:r>
              <a:rPr lang="ar-SY" dirty="0"/>
              <a:t>تتطلب وجود إرادة سياسية واضحة والتزام.</a:t>
            </a:r>
          </a:p>
          <a:p>
            <a:pPr marL="514350" indent="-514350">
              <a:buFont typeface="+mj-lt"/>
              <a:buAutoNum type="arabicPeriod"/>
            </a:pPr>
            <a:r>
              <a:rPr lang="ar-SY" dirty="0"/>
              <a:t>تتطلب مشاركة الفعاليات المعنية.</a:t>
            </a:r>
          </a:p>
          <a:p>
            <a:pPr marL="514350" indent="-514350">
              <a:buFont typeface="+mj-lt"/>
              <a:buAutoNum type="arabicPeriod"/>
            </a:pPr>
            <a:r>
              <a:rPr lang="ar-SY" dirty="0"/>
              <a:t>تتأثر بعوامل اجتماعية، اقتصادية وسياسية.</a:t>
            </a:r>
          </a:p>
          <a:p>
            <a:pPr marL="514350" indent="-514350">
              <a:buFont typeface="+mj-lt"/>
              <a:buAutoNum type="arabicPeriod"/>
            </a:pPr>
            <a:endParaRPr lang="ar-SY" dirty="0"/>
          </a:p>
        </p:txBody>
      </p:sp>
      <p:pic>
        <p:nvPicPr>
          <p:cNvPr id="88066" name="Picture 2" descr="https://encrypted-tbn2.gstatic.com/images?q=tbn:ANd9GcS8WeERc28DnrN02kvwR-Nb4Ch0hQrl6Wbgrt_m8u3LXuQuEikhhA"/>
          <p:cNvPicPr>
            <a:picLocks noChangeAspect="1" noChangeArrowheads="1"/>
          </p:cNvPicPr>
          <p:nvPr/>
        </p:nvPicPr>
        <p:blipFill>
          <a:blip r:embed="rId2" cstate="email"/>
          <a:srcRect/>
          <a:stretch>
            <a:fillRect/>
          </a:stretch>
        </p:blipFill>
        <p:spPr bwMode="auto">
          <a:xfrm>
            <a:off x="683568" y="5284526"/>
            <a:ext cx="1368152" cy="1024794"/>
          </a:xfrm>
          <a:prstGeom prst="rect">
            <a:avLst/>
          </a:prstGeom>
          <a:noFill/>
        </p:spPr>
      </p:pic>
      <p:pic>
        <p:nvPicPr>
          <p:cNvPr id="88070" name="Picture 6" descr="https://encrypted-tbn0.gstatic.com/images?q=tbn:ANd9GcTDQskUQAx4XlROpi5TeZegRotXDQv-mpSHNS7MhJerSDc3l90LMg"/>
          <p:cNvPicPr>
            <a:picLocks noChangeAspect="1" noChangeArrowheads="1"/>
          </p:cNvPicPr>
          <p:nvPr/>
        </p:nvPicPr>
        <p:blipFill>
          <a:blip r:embed="rId3" cstate="email"/>
          <a:srcRect/>
          <a:stretch>
            <a:fillRect/>
          </a:stretch>
        </p:blipFill>
        <p:spPr bwMode="auto">
          <a:xfrm>
            <a:off x="2502951" y="5229200"/>
            <a:ext cx="916921" cy="1224136"/>
          </a:xfrm>
          <a:prstGeom prst="rect">
            <a:avLst/>
          </a:prstGeom>
          <a:noFill/>
        </p:spPr>
      </p:pic>
      <p:pic>
        <p:nvPicPr>
          <p:cNvPr id="88072" name="Picture 8" descr="https://encrypted-tbn0.gstatic.com/images?q=tbn:ANd9GcQPuR6brkO9zl26YNfcQoEKlu5963sb2PTdan1BcxrT3gsW8MdOYA"/>
          <p:cNvPicPr>
            <a:picLocks noChangeAspect="1" noChangeArrowheads="1"/>
          </p:cNvPicPr>
          <p:nvPr/>
        </p:nvPicPr>
        <p:blipFill>
          <a:blip r:embed="rId4" cstate="email"/>
          <a:srcRect/>
          <a:stretch>
            <a:fillRect/>
          </a:stretch>
        </p:blipFill>
        <p:spPr bwMode="auto">
          <a:xfrm>
            <a:off x="5412093" y="5229200"/>
            <a:ext cx="1680187" cy="1080120"/>
          </a:xfrm>
          <a:prstGeom prst="rect">
            <a:avLst/>
          </a:prstGeom>
          <a:noFill/>
        </p:spPr>
      </p:pic>
      <p:pic>
        <p:nvPicPr>
          <p:cNvPr id="88074" name="Picture 10" descr="https://encrypted-tbn2.gstatic.com/images?q=tbn:ANd9GcSiaM69WcXGqSNpnVpxOPpccIkwvfRwhJSXGbb3Z-t_uhgDO08z"/>
          <p:cNvPicPr>
            <a:picLocks noChangeAspect="1" noChangeArrowheads="1"/>
          </p:cNvPicPr>
          <p:nvPr/>
        </p:nvPicPr>
        <p:blipFill>
          <a:blip r:embed="rId5" cstate="email"/>
          <a:srcRect/>
          <a:stretch>
            <a:fillRect/>
          </a:stretch>
        </p:blipFill>
        <p:spPr bwMode="auto">
          <a:xfrm>
            <a:off x="3895800" y="5085184"/>
            <a:ext cx="1180256" cy="1533734"/>
          </a:xfrm>
          <a:prstGeom prst="rect">
            <a:avLst/>
          </a:prstGeom>
          <a:noFill/>
        </p:spPr>
      </p:pic>
      <p:pic>
        <p:nvPicPr>
          <p:cNvPr id="88076" name="Picture 12" descr="https://encrypted-tbn3.gstatic.com/images?q=tbn:ANd9GcSKqWFOfTWXoSrOtb5EAWFZWCFPpPFuyJW_oSsY7rTzoLh5Ecq3"/>
          <p:cNvPicPr>
            <a:picLocks noChangeAspect="1" noChangeArrowheads="1"/>
          </p:cNvPicPr>
          <p:nvPr/>
        </p:nvPicPr>
        <p:blipFill>
          <a:blip r:embed="rId6" cstate="email"/>
          <a:srcRect/>
          <a:stretch>
            <a:fillRect/>
          </a:stretch>
        </p:blipFill>
        <p:spPr bwMode="auto">
          <a:xfrm>
            <a:off x="7585273" y="5157192"/>
            <a:ext cx="1019175" cy="1143001"/>
          </a:xfrm>
          <a:prstGeom prst="rect">
            <a:avLst/>
          </a:prstGeom>
          <a:noFill/>
        </p:spPr>
      </p:pic>
      <p:sp>
        <p:nvSpPr>
          <p:cNvPr id="11" name="TextBox 10"/>
          <p:cNvSpPr txBox="1"/>
          <p:nvPr/>
        </p:nvSpPr>
        <p:spPr>
          <a:xfrm>
            <a:off x="1187624" y="4644425"/>
            <a:ext cx="393056" cy="584775"/>
          </a:xfrm>
          <a:prstGeom prst="rect">
            <a:avLst/>
          </a:prstGeom>
          <a:noFill/>
        </p:spPr>
        <p:txBody>
          <a:bodyPr wrap="none" rtlCol="1">
            <a:spAutoFit/>
          </a:bodyPr>
          <a:lstStyle/>
          <a:p>
            <a:r>
              <a:rPr lang="en-US" sz="3200" b="1" dirty="0">
                <a:solidFill>
                  <a:srgbClr val="00B0F0"/>
                </a:solidFill>
              </a:rPr>
              <a:t>1</a:t>
            </a:r>
            <a:endParaRPr lang="ar-SY" sz="3200" b="1" dirty="0">
              <a:solidFill>
                <a:srgbClr val="00B0F0"/>
              </a:solidFill>
            </a:endParaRPr>
          </a:p>
        </p:txBody>
      </p:sp>
      <p:sp>
        <p:nvSpPr>
          <p:cNvPr id="12" name="TextBox 11"/>
          <p:cNvSpPr txBox="1"/>
          <p:nvPr/>
        </p:nvSpPr>
        <p:spPr>
          <a:xfrm>
            <a:off x="2791162" y="4644425"/>
            <a:ext cx="393056" cy="584775"/>
          </a:xfrm>
          <a:prstGeom prst="rect">
            <a:avLst/>
          </a:prstGeom>
          <a:noFill/>
        </p:spPr>
        <p:txBody>
          <a:bodyPr wrap="square" rtlCol="1">
            <a:spAutoFit/>
          </a:bodyPr>
          <a:lstStyle/>
          <a:p>
            <a:r>
              <a:rPr lang="en-US" sz="3200" b="1" dirty="0">
                <a:solidFill>
                  <a:srgbClr val="00B0F0"/>
                </a:solidFill>
              </a:rPr>
              <a:t>2</a:t>
            </a:r>
            <a:endParaRPr lang="ar-SY" sz="3200" b="1" dirty="0">
              <a:solidFill>
                <a:srgbClr val="00B0F0"/>
              </a:solidFill>
            </a:endParaRPr>
          </a:p>
        </p:txBody>
      </p:sp>
      <p:sp>
        <p:nvSpPr>
          <p:cNvPr id="13" name="TextBox 12"/>
          <p:cNvSpPr txBox="1"/>
          <p:nvPr/>
        </p:nvSpPr>
        <p:spPr>
          <a:xfrm>
            <a:off x="4394700" y="4644425"/>
            <a:ext cx="393056" cy="584775"/>
          </a:xfrm>
          <a:prstGeom prst="rect">
            <a:avLst/>
          </a:prstGeom>
          <a:noFill/>
        </p:spPr>
        <p:txBody>
          <a:bodyPr wrap="square" rtlCol="1">
            <a:spAutoFit/>
          </a:bodyPr>
          <a:lstStyle/>
          <a:p>
            <a:r>
              <a:rPr lang="en-US" sz="3200" b="1" dirty="0">
                <a:solidFill>
                  <a:srgbClr val="00B0F0"/>
                </a:solidFill>
              </a:rPr>
              <a:t>3</a:t>
            </a:r>
            <a:endParaRPr lang="ar-SY" sz="3200" b="1" dirty="0">
              <a:solidFill>
                <a:srgbClr val="00B0F0"/>
              </a:solidFill>
            </a:endParaRPr>
          </a:p>
        </p:txBody>
      </p:sp>
      <p:sp>
        <p:nvSpPr>
          <p:cNvPr id="14" name="TextBox 13"/>
          <p:cNvSpPr txBox="1"/>
          <p:nvPr/>
        </p:nvSpPr>
        <p:spPr>
          <a:xfrm>
            <a:off x="5998238" y="4644425"/>
            <a:ext cx="393056" cy="584775"/>
          </a:xfrm>
          <a:prstGeom prst="rect">
            <a:avLst/>
          </a:prstGeom>
          <a:noFill/>
        </p:spPr>
        <p:txBody>
          <a:bodyPr wrap="square" rtlCol="1">
            <a:spAutoFit/>
          </a:bodyPr>
          <a:lstStyle/>
          <a:p>
            <a:r>
              <a:rPr lang="en-US" sz="3200" b="1" dirty="0">
                <a:solidFill>
                  <a:srgbClr val="00B0F0"/>
                </a:solidFill>
              </a:rPr>
              <a:t>4</a:t>
            </a:r>
            <a:endParaRPr lang="ar-SY" sz="3200" b="1" dirty="0">
              <a:solidFill>
                <a:srgbClr val="00B0F0"/>
              </a:solidFill>
            </a:endParaRPr>
          </a:p>
        </p:txBody>
      </p:sp>
      <p:sp>
        <p:nvSpPr>
          <p:cNvPr id="15" name="TextBox 14"/>
          <p:cNvSpPr txBox="1"/>
          <p:nvPr/>
        </p:nvSpPr>
        <p:spPr>
          <a:xfrm>
            <a:off x="7601776" y="4644425"/>
            <a:ext cx="393056" cy="584775"/>
          </a:xfrm>
          <a:prstGeom prst="rect">
            <a:avLst/>
          </a:prstGeom>
          <a:noFill/>
        </p:spPr>
        <p:txBody>
          <a:bodyPr wrap="square" rtlCol="1">
            <a:spAutoFit/>
          </a:bodyPr>
          <a:lstStyle/>
          <a:p>
            <a:r>
              <a:rPr lang="en-US" sz="3200" b="1" dirty="0">
                <a:solidFill>
                  <a:srgbClr val="00B0F0"/>
                </a:solidFill>
              </a:rPr>
              <a:t>5</a:t>
            </a:r>
            <a:endParaRPr lang="ar-SY" sz="3200" b="1" dirty="0">
              <a:solidFill>
                <a:srgbClr val="00B0F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 presetClass="entr" presetSubtype="5"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vertical)">
                                      <p:cBhvr>
                                        <p:cTn id="12" dur="500"/>
                                        <p:tgtEl>
                                          <p:spTgt spid="11"/>
                                        </p:tgtEl>
                                      </p:cBhvr>
                                    </p:animEffect>
                                  </p:childTnLst>
                                </p:cTn>
                              </p:par>
                            </p:childTnLst>
                          </p:cTn>
                        </p:par>
                        <p:par>
                          <p:cTn id="13" fill="hold">
                            <p:stCondLst>
                              <p:cond delay="1000"/>
                            </p:stCondLst>
                            <p:childTnLst>
                              <p:par>
                                <p:cTn id="14" presetID="3" presetClass="entr" presetSubtype="5" fill="hold" nodeType="afterEffect">
                                  <p:stCondLst>
                                    <p:cond delay="0"/>
                                  </p:stCondLst>
                                  <p:childTnLst>
                                    <p:set>
                                      <p:cBhvr>
                                        <p:cTn id="15" dur="1" fill="hold">
                                          <p:stCondLst>
                                            <p:cond delay="0"/>
                                          </p:stCondLst>
                                        </p:cTn>
                                        <p:tgtEl>
                                          <p:spTgt spid="88066"/>
                                        </p:tgtEl>
                                        <p:attrNameLst>
                                          <p:attrName>style.visibility</p:attrName>
                                        </p:attrNameLst>
                                      </p:cBhvr>
                                      <p:to>
                                        <p:strVal val="visible"/>
                                      </p:to>
                                    </p:set>
                                    <p:animEffect transition="in" filter="blinds(vertical)">
                                      <p:cBhvr>
                                        <p:cTn id="16" dur="500"/>
                                        <p:tgtEl>
                                          <p:spTgt spid="8806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3" fill="hold">
                            <p:stCondLst>
                              <p:cond delay="500"/>
                            </p:stCondLst>
                            <p:childTnLst>
                              <p:par>
                                <p:cTn id="24" presetID="3" presetClass="entr" presetSubtype="5"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linds(vertical)">
                                      <p:cBhvr>
                                        <p:cTn id="26" dur="500"/>
                                        <p:tgtEl>
                                          <p:spTgt spid="12"/>
                                        </p:tgtEl>
                                      </p:cBhvr>
                                    </p:animEffect>
                                  </p:childTnLst>
                                </p:cTn>
                              </p:par>
                            </p:childTnLst>
                          </p:cTn>
                        </p:par>
                        <p:par>
                          <p:cTn id="27" fill="hold">
                            <p:stCondLst>
                              <p:cond delay="1000"/>
                            </p:stCondLst>
                            <p:childTnLst>
                              <p:par>
                                <p:cTn id="28" presetID="3" presetClass="entr" presetSubtype="5" fill="hold" nodeType="afterEffect">
                                  <p:stCondLst>
                                    <p:cond delay="0"/>
                                  </p:stCondLst>
                                  <p:childTnLst>
                                    <p:set>
                                      <p:cBhvr>
                                        <p:cTn id="29" dur="1" fill="hold">
                                          <p:stCondLst>
                                            <p:cond delay="0"/>
                                          </p:stCondLst>
                                        </p:cTn>
                                        <p:tgtEl>
                                          <p:spTgt spid="88070"/>
                                        </p:tgtEl>
                                        <p:attrNameLst>
                                          <p:attrName>style.visibility</p:attrName>
                                        </p:attrNameLst>
                                      </p:cBhvr>
                                      <p:to>
                                        <p:strVal val="visible"/>
                                      </p:to>
                                    </p:set>
                                    <p:animEffect transition="in" filter="blinds(vertical)">
                                      <p:cBhvr>
                                        <p:cTn id="30" dur="500"/>
                                        <p:tgtEl>
                                          <p:spTgt spid="8807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7" fill="hold">
                            <p:stCondLst>
                              <p:cond delay="500"/>
                            </p:stCondLst>
                            <p:childTnLst>
                              <p:par>
                                <p:cTn id="38" presetID="3" presetClass="entr" presetSubtype="5"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vertical)">
                                      <p:cBhvr>
                                        <p:cTn id="40" dur="500"/>
                                        <p:tgtEl>
                                          <p:spTgt spid="13"/>
                                        </p:tgtEl>
                                      </p:cBhvr>
                                    </p:animEffect>
                                  </p:childTnLst>
                                </p:cTn>
                              </p:par>
                            </p:childTnLst>
                          </p:cTn>
                        </p:par>
                        <p:par>
                          <p:cTn id="41" fill="hold">
                            <p:stCondLst>
                              <p:cond delay="1000"/>
                            </p:stCondLst>
                            <p:childTnLst>
                              <p:par>
                                <p:cTn id="42" presetID="3" presetClass="entr" presetSubtype="5" fill="hold" nodeType="afterEffect">
                                  <p:stCondLst>
                                    <p:cond delay="0"/>
                                  </p:stCondLst>
                                  <p:childTnLst>
                                    <p:set>
                                      <p:cBhvr>
                                        <p:cTn id="43" dur="1" fill="hold">
                                          <p:stCondLst>
                                            <p:cond delay="0"/>
                                          </p:stCondLst>
                                        </p:cTn>
                                        <p:tgtEl>
                                          <p:spTgt spid="88074"/>
                                        </p:tgtEl>
                                        <p:attrNameLst>
                                          <p:attrName>style.visibility</p:attrName>
                                        </p:attrNameLst>
                                      </p:cBhvr>
                                      <p:to>
                                        <p:strVal val="visible"/>
                                      </p:to>
                                    </p:set>
                                    <p:animEffect transition="in" filter="blinds(vertical)">
                                      <p:cBhvr>
                                        <p:cTn id="44" dur="500"/>
                                        <p:tgtEl>
                                          <p:spTgt spid="88074"/>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additive="base">
                                        <p:cTn id="4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3" presetClass="entr" presetSubtype="5"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linds(vertical)">
                                      <p:cBhvr>
                                        <p:cTn id="54" dur="500"/>
                                        <p:tgtEl>
                                          <p:spTgt spid="14"/>
                                        </p:tgtEl>
                                      </p:cBhvr>
                                    </p:animEffect>
                                  </p:childTnLst>
                                </p:cTn>
                              </p:par>
                            </p:childTnLst>
                          </p:cTn>
                        </p:par>
                        <p:par>
                          <p:cTn id="55" fill="hold">
                            <p:stCondLst>
                              <p:cond delay="1000"/>
                            </p:stCondLst>
                            <p:childTnLst>
                              <p:par>
                                <p:cTn id="56" presetID="3" presetClass="entr" presetSubtype="5" fill="hold" nodeType="afterEffect">
                                  <p:stCondLst>
                                    <p:cond delay="0"/>
                                  </p:stCondLst>
                                  <p:childTnLst>
                                    <p:set>
                                      <p:cBhvr>
                                        <p:cTn id="57" dur="1" fill="hold">
                                          <p:stCondLst>
                                            <p:cond delay="0"/>
                                          </p:stCondLst>
                                        </p:cTn>
                                        <p:tgtEl>
                                          <p:spTgt spid="88072"/>
                                        </p:tgtEl>
                                        <p:attrNameLst>
                                          <p:attrName>style.visibility</p:attrName>
                                        </p:attrNameLst>
                                      </p:cBhvr>
                                      <p:to>
                                        <p:strVal val="visible"/>
                                      </p:to>
                                    </p:set>
                                    <p:animEffect transition="in" filter="blinds(vertical)">
                                      <p:cBhvr>
                                        <p:cTn id="58" dur="500"/>
                                        <p:tgtEl>
                                          <p:spTgt spid="88072"/>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grpId="0" nodeType="click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anim calcmode="lin" valueType="num">
                                      <p:cBhvr additive="base">
                                        <p:cTn id="6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65" fill="hold">
                            <p:stCondLst>
                              <p:cond delay="500"/>
                            </p:stCondLst>
                            <p:childTnLst>
                              <p:par>
                                <p:cTn id="66" presetID="3" presetClass="entr" presetSubtype="5"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blinds(vertical)">
                                      <p:cBhvr>
                                        <p:cTn id="68" dur="500"/>
                                        <p:tgtEl>
                                          <p:spTgt spid="15"/>
                                        </p:tgtEl>
                                      </p:cBhvr>
                                    </p:animEffect>
                                  </p:childTnLst>
                                </p:cTn>
                              </p:par>
                            </p:childTnLst>
                          </p:cTn>
                        </p:par>
                        <p:par>
                          <p:cTn id="69" fill="hold">
                            <p:stCondLst>
                              <p:cond delay="1000"/>
                            </p:stCondLst>
                            <p:childTnLst>
                              <p:par>
                                <p:cTn id="70" presetID="3" presetClass="entr" presetSubtype="5" fill="hold" nodeType="afterEffect">
                                  <p:stCondLst>
                                    <p:cond delay="0"/>
                                  </p:stCondLst>
                                  <p:childTnLst>
                                    <p:set>
                                      <p:cBhvr>
                                        <p:cTn id="71" dur="1" fill="hold">
                                          <p:stCondLst>
                                            <p:cond delay="0"/>
                                          </p:stCondLst>
                                        </p:cTn>
                                        <p:tgtEl>
                                          <p:spTgt spid="88076"/>
                                        </p:tgtEl>
                                        <p:attrNameLst>
                                          <p:attrName>style.visibility</p:attrName>
                                        </p:attrNameLst>
                                      </p:cBhvr>
                                      <p:to>
                                        <p:strVal val="visible"/>
                                      </p:to>
                                    </p:set>
                                    <p:animEffect transition="in" filter="blinds(vertical)">
                                      <p:cBhvr>
                                        <p:cTn id="72" dur="500"/>
                                        <p:tgtEl>
                                          <p:spTgt spid="88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uiExpand="1"/>
      <p:bldP spid="12" grpId="0" uiExpand="1"/>
      <p:bldP spid="13" grpId="0" uiExpand="1"/>
      <p:bldP spid="14" grpId="0" uiExpand="1"/>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Y" b="1" dirty="0">
                <a:solidFill>
                  <a:srgbClr val="00B0F0"/>
                </a:solidFill>
                <a:effectLst>
                  <a:outerShdw blurRad="38100" dist="38100" dir="2700000" algn="tl">
                    <a:srgbClr val="000000">
                      <a:alpha val="43137"/>
                    </a:srgbClr>
                  </a:outerShdw>
                </a:effectLst>
              </a:rPr>
              <a:t>أسس تقييم سياسة النقل والمواصلات</a:t>
            </a:r>
          </a:p>
        </p:txBody>
      </p:sp>
      <p:sp>
        <p:nvSpPr>
          <p:cNvPr id="3" name="Content Placeholder 2"/>
          <p:cNvSpPr>
            <a:spLocks noGrp="1"/>
          </p:cNvSpPr>
          <p:nvPr>
            <p:ph idx="1"/>
          </p:nvPr>
        </p:nvSpPr>
        <p:spPr>
          <a:xfrm>
            <a:off x="205680" y="1600200"/>
            <a:ext cx="8686800" cy="3052936"/>
          </a:xfrm>
        </p:spPr>
        <p:txBody>
          <a:bodyPr>
            <a:normAutofit fontScale="92500" lnSpcReduction="10000"/>
          </a:bodyPr>
          <a:lstStyle/>
          <a:p>
            <a:r>
              <a:rPr lang="ar-SY" dirty="0"/>
              <a:t>درجة </a:t>
            </a:r>
            <a:r>
              <a:rPr lang="ar-SY" dirty="0" err="1"/>
              <a:t>التشاورية</a:t>
            </a:r>
            <a:r>
              <a:rPr lang="ar-SY" dirty="0"/>
              <a:t> في مراحل الصياغة المختلفة.</a:t>
            </a:r>
          </a:p>
          <a:p>
            <a:r>
              <a:rPr lang="ar-SY" dirty="0"/>
              <a:t>مدى مقاربة جوهر مشاكل النقل والمواصلات.</a:t>
            </a:r>
            <a:endParaRPr lang="ar-SY" sz="2400" dirty="0">
              <a:solidFill>
                <a:srgbClr val="FF0000"/>
              </a:solidFill>
            </a:endParaRPr>
          </a:p>
          <a:p>
            <a:r>
              <a:rPr lang="ar-SY" dirty="0"/>
              <a:t>التماسك الداخلي للسياسة.</a:t>
            </a:r>
          </a:p>
          <a:p>
            <a:r>
              <a:rPr lang="ar-SY" dirty="0"/>
              <a:t>الانسجام مع السياسة العامة.</a:t>
            </a:r>
          </a:p>
          <a:p>
            <a:r>
              <a:rPr lang="ar-SY" dirty="0"/>
              <a:t>الانسجام مع </a:t>
            </a:r>
            <a:r>
              <a:rPr lang="ar-SY" dirty="0" err="1"/>
              <a:t>الواقع </a:t>
            </a:r>
            <a:r>
              <a:rPr lang="ar-SY" dirty="0"/>
              <a:t>(الواقعية</a:t>
            </a:r>
            <a:r>
              <a:rPr lang="ar-SY" dirty="0" err="1"/>
              <a:t>).</a:t>
            </a:r>
            <a:endParaRPr lang="ar-SY" dirty="0"/>
          </a:p>
          <a:p>
            <a:r>
              <a:rPr lang="ar-SY" dirty="0"/>
              <a:t>توفر إطار للتقييم الذاتي لتنفيذ السياسة.</a:t>
            </a:r>
          </a:p>
          <a:p>
            <a:pPr>
              <a:buNone/>
            </a:pPr>
            <a:endParaRPr lang="ar-SY" dirty="0"/>
          </a:p>
        </p:txBody>
      </p:sp>
      <p:sp>
        <p:nvSpPr>
          <p:cNvPr id="5" name="Content Placeholder 2"/>
          <p:cNvSpPr txBox="1">
            <a:spLocks/>
          </p:cNvSpPr>
          <p:nvPr/>
        </p:nvSpPr>
        <p:spPr>
          <a:xfrm>
            <a:off x="755576" y="4797152"/>
            <a:ext cx="8110736" cy="1800200"/>
          </a:xfrm>
          <a:prstGeom prst="rect">
            <a:avLst/>
          </a:prstGeom>
        </p:spPr>
        <p:txBody>
          <a:bodyPr vert="horz" lIns="91440" tIns="45720" rIns="91440" bIns="45720" rtlCol="1">
            <a:normAutofit fontScale="85000" lnSpcReduction="20000"/>
          </a:bodyPr>
          <a:lstStyle/>
          <a:p>
            <a:pPr marL="342900" marR="0" lvl="0" indent="-342900" algn="r" defTabSz="914400" rtl="1" eaLnBrk="1" fontAlgn="auto" latinLnBrk="0" hangingPunct="1">
              <a:lnSpc>
                <a:spcPct val="100000"/>
              </a:lnSpc>
              <a:spcBef>
                <a:spcPct val="20000"/>
              </a:spcBef>
              <a:spcAft>
                <a:spcPts val="0"/>
              </a:spcAft>
              <a:buClrTx/>
              <a:buSzTx/>
              <a:tabLst/>
              <a:defRPr/>
            </a:pPr>
            <a:r>
              <a:rPr kumimoji="0" lang="ar-SY" sz="3200" b="1" i="0" u="none" strike="noStrike" kern="1200" cap="none" spc="0" normalizeH="0" baseline="0" noProof="0" dirty="0">
                <a:ln>
                  <a:noFill/>
                </a:ln>
                <a:solidFill>
                  <a:srgbClr val="00B0F0"/>
                </a:solidFill>
                <a:effectLst/>
                <a:uLnTx/>
                <a:uFillTx/>
                <a:latin typeface="+mn-lt"/>
                <a:ea typeface="+mn-ea"/>
                <a:cs typeface="+mn-cs"/>
              </a:rPr>
              <a:t>التنفيذ </a:t>
            </a:r>
            <a:r>
              <a:rPr kumimoji="0" lang="ar-SY" sz="3200" b="1" i="0" u="none" strike="noStrike" kern="1200" cap="none" spc="0" normalizeH="0" baseline="0" noProof="0" dirty="0" err="1">
                <a:ln>
                  <a:noFill/>
                </a:ln>
                <a:solidFill>
                  <a:srgbClr val="00B0F0"/>
                </a:solidFill>
                <a:effectLst/>
                <a:uLnTx/>
                <a:uFillTx/>
                <a:latin typeface="+mn-lt"/>
                <a:ea typeface="+mn-ea"/>
                <a:cs typeface="+mn-cs"/>
              </a:rPr>
              <a:t>يتطلب:</a:t>
            </a:r>
            <a:endParaRPr kumimoji="0" lang="ar-SY" sz="3200" b="1" i="0" u="none" strike="noStrike" kern="1200" cap="none" spc="0" normalizeH="0" baseline="0" noProof="0" dirty="0">
              <a:ln>
                <a:noFill/>
              </a:ln>
              <a:solidFill>
                <a:srgbClr val="00B0F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Tx/>
              <a:buChar char="-"/>
              <a:tabLst/>
              <a:defRPr/>
            </a:pPr>
            <a:r>
              <a:rPr lang="ar-SY" sz="3200" dirty="0"/>
              <a:t>وجود خطة عمل لتنفيذ السياسة</a:t>
            </a:r>
            <a:endParaRPr lang="ar-SY" sz="2400" b="1" dirty="0">
              <a:solidFill>
                <a:srgbClr val="FF0000"/>
              </a:solidFill>
            </a:endParaRPr>
          </a:p>
          <a:p>
            <a:pPr marL="342900" marR="0" lvl="0" indent="-342900" algn="r" defTabSz="914400" rtl="1" eaLnBrk="1" fontAlgn="auto" latinLnBrk="0" hangingPunct="1">
              <a:lnSpc>
                <a:spcPct val="100000"/>
              </a:lnSpc>
              <a:spcBef>
                <a:spcPct val="20000"/>
              </a:spcBef>
              <a:spcAft>
                <a:spcPts val="0"/>
              </a:spcAft>
              <a:buClrTx/>
              <a:buSzTx/>
              <a:buFontTx/>
              <a:buChar char="-"/>
              <a:tabLst/>
              <a:defRPr/>
            </a:pPr>
            <a:r>
              <a:rPr lang="ar-SY" sz="3200" dirty="0"/>
              <a:t>وجود </a:t>
            </a:r>
            <a:r>
              <a:rPr lang="ar-SY" sz="3200" dirty="0" err="1"/>
              <a:t>هيئة </a:t>
            </a:r>
            <a:r>
              <a:rPr lang="ar-SY" sz="3200" dirty="0"/>
              <a:t>(مؤسسة، وكالة) قيادية </a:t>
            </a:r>
            <a:r>
              <a:rPr lang="ar-SY" sz="3200" dirty="0" err="1"/>
              <a:t>مسؤولة</a:t>
            </a:r>
            <a:r>
              <a:rPr lang="ar-SY" sz="3200" dirty="0"/>
              <a:t> على المستوى الوطني.</a:t>
            </a:r>
          </a:p>
          <a:p>
            <a:pPr marL="342900" marR="0" lvl="0" indent="-342900" algn="r" defTabSz="914400" rtl="1" eaLnBrk="1" fontAlgn="auto" latinLnBrk="0" hangingPunct="1">
              <a:lnSpc>
                <a:spcPct val="100000"/>
              </a:lnSpc>
              <a:spcBef>
                <a:spcPct val="20000"/>
              </a:spcBef>
              <a:spcAft>
                <a:spcPts val="0"/>
              </a:spcAft>
              <a:buClrTx/>
              <a:buSzTx/>
              <a:buFontTx/>
              <a:buChar char="-"/>
              <a:tabLst/>
              <a:defRPr/>
            </a:pPr>
            <a:r>
              <a:rPr lang="ar-SY" sz="3200" dirty="0"/>
              <a:t>وجود </a:t>
            </a:r>
            <a:r>
              <a:rPr lang="ar-SY" sz="3200" dirty="0" err="1"/>
              <a:t>هيئات </a:t>
            </a:r>
            <a:r>
              <a:rPr lang="ar-SY" sz="3200" dirty="0"/>
              <a:t>(فروع) </a:t>
            </a:r>
            <a:r>
              <a:rPr lang="ar-SY" sz="3200" dirty="0" err="1"/>
              <a:t>مسؤولة</a:t>
            </a:r>
            <a:r>
              <a:rPr lang="ar-SY" sz="3200" dirty="0"/>
              <a:t> على المستوى الاقليمي والمحلي.</a:t>
            </a: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Y" sz="320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2358008"/>
            <a:ext cx="8064896" cy="2943200"/>
          </a:xfrm>
          <a:prstGeom prst="rect">
            <a:avLst/>
          </a:prstGeom>
        </p:spPr>
        <p:txBody>
          <a:bodyPr>
            <a:noAutofit/>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SY" sz="4400" b="1" i="0" u="none" strike="noStrike" kern="1200" cap="none" spc="0" normalizeH="0" baseline="0" noProof="0" dirty="0">
                <a:ln>
                  <a:noFill/>
                </a:ln>
                <a:effectLst>
                  <a:outerShdw blurRad="38100" dist="38100" dir="2700000" algn="tl">
                    <a:srgbClr val="000000">
                      <a:alpha val="43137"/>
                    </a:srgbClr>
                  </a:outerShdw>
                </a:effectLst>
                <a:uLnTx/>
                <a:uFillTx/>
                <a:latin typeface="+mn-lt"/>
                <a:ea typeface="+mj-ea"/>
                <a:cs typeface="+mj-cs"/>
              </a:rPr>
              <a:t>يتم تحقيق السياسة المرسومة</a:t>
            </a:r>
            <a:r>
              <a:rPr kumimoji="0" lang="ar-SY" sz="4400" b="1" i="0" u="none" strike="noStrike" kern="1200" cap="none" spc="0" normalizeH="0" noProof="0" dirty="0">
                <a:ln>
                  <a:noFill/>
                </a:ln>
                <a:effectLst>
                  <a:outerShdw blurRad="38100" dist="38100" dir="2700000" algn="tl">
                    <a:srgbClr val="000000">
                      <a:alpha val="43137"/>
                    </a:srgbClr>
                  </a:outerShdw>
                </a:effectLst>
                <a:uLnTx/>
                <a:uFillTx/>
                <a:latin typeface="+mn-lt"/>
                <a:ea typeface="+mj-ea"/>
                <a:cs typeface="+mj-cs"/>
              </a:rPr>
              <a:t> والمعتمدة للنقل والمواصلات من خلال صياغة وتطبيق استراتيجيات وخطط عمل ....</a:t>
            </a:r>
            <a:endParaRPr kumimoji="0" lang="ar-SY" sz="3600" b="1" i="0" u="none" strike="noStrike" kern="1200" cap="none" spc="0" normalizeH="0" baseline="0" noProof="0" dirty="0">
              <a:ln>
                <a:noFill/>
              </a:ln>
              <a:effectLst>
                <a:outerShdw blurRad="38100" dist="38100" dir="2700000" algn="tl">
                  <a:srgbClr val="000000">
                    <a:alpha val="43137"/>
                  </a:srgbClr>
                </a:outerShdw>
              </a:effectLst>
              <a:uLnTx/>
              <a:uFillTx/>
              <a:latin typeface="+mn-lt"/>
              <a:ea typeface="+mj-ea"/>
              <a:cs typeface="+mj-cs"/>
            </a:endParaRPr>
          </a:p>
        </p:txBody>
      </p:sp>
      <p:sp>
        <p:nvSpPr>
          <p:cNvPr id="5" name="Title 1"/>
          <p:cNvSpPr txBox="1">
            <a:spLocks/>
          </p:cNvSpPr>
          <p:nvPr/>
        </p:nvSpPr>
        <p:spPr>
          <a:xfrm>
            <a:off x="107504" y="1133872"/>
            <a:ext cx="8496944" cy="1143000"/>
          </a:xfrm>
          <a:prstGeom prst="rect">
            <a:avLst/>
          </a:prstGeom>
        </p:spPr>
        <p:txBody>
          <a:bodyPr>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SY" sz="5400" b="1" i="0" u="none" strike="noStrike" kern="1200" cap="none" spc="0" normalizeH="0" baseline="0" noProof="0" dirty="0" err="1">
                <a:ln>
                  <a:noFill/>
                </a:ln>
                <a:solidFill>
                  <a:srgbClr val="00B0F0"/>
                </a:solidFill>
                <a:effectLst>
                  <a:outerShdw blurRad="38100" dist="38100" dir="2700000" algn="tl">
                    <a:srgbClr val="000000">
                      <a:alpha val="43137"/>
                    </a:srgbClr>
                  </a:outerShdw>
                </a:effectLst>
                <a:uLnTx/>
                <a:uFillTx/>
                <a:latin typeface="+mn-lt"/>
                <a:ea typeface="+mj-ea"/>
                <a:cs typeface="+mj-cs"/>
              </a:rPr>
              <a:t>بالنتيجة:</a:t>
            </a:r>
            <a:endParaRPr kumimoji="0" lang="ar-SY" sz="5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n-lt"/>
              <a:ea typeface="+mj-ea"/>
              <a:cs typeface="+mj-cs"/>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55576" y="2333150"/>
          <a:ext cx="7344816" cy="3112074"/>
        </p:xfrm>
        <a:graphic>
          <a:graphicData uri="http://schemas.openxmlformats.org/drawingml/2006/table">
            <a:tbl>
              <a:tblPr rtl="1" firstRow="1" bandRow="1">
                <a:tableStyleId>{5C22544A-7EE6-4342-B048-85BDC9FD1C3A}</a:tableStyleId>
              </a:tblPr>
              <a:tblGrid>
                <a:gridCol w="1710245">
                  <a:extLst>
                    <a:ext uri="{9D8B030D-6E8A-4147-A177-3AD203B41FA5}">
                      <a16:colId xmlns:a16="http://schemas.microsoft.com/office/drawing/2014/main" val="20000"/>
                    </a:ext>
                  </a:extLst>
                </a:gridCol>
                <a:gridCol w="1762560">
                  <a:extLst>
                    <a:ext uri="{9D8B030D-6E8A-4147-A177-3AD203B41FA5}">
                      <a16:colId xmlns:a16="http://schemas.microsoft.com/office/drawing/2014/main" val="20001"/>
                    </a:ext>
                  </a:extLst>
                </a:gridCol>
                <a:gridCol w="1819474">
                  <a:extLst>
                    <a:ext uri="{9D8B030D-6E8A-4147-A177-3AD203B41FA5}">
                      <a16:colId xmlns:a16="http://schemas.microsoft.com/office/drawing/2014/main" val="20002"/>
                    </a:ext>
                  </a:extLst>
                </a:gridCol>
                <a:gridCol w="2052537">
                  <a:extLst>
                    <a:ext uri="{9D8B030D-6E8A-4147-A177-3AD203B41FA5}">
                      <a16:colId xmlns:a16="http://schemas.microsoft.com/office/drawing/2014/main" val="20003"/>
                    </a:ext>
                  </a:extLst>
                </a:gridCol>
              </a:tblGrid>
              <a:tr h="702078">
                <a:tc>
                  <a:txBody>
                    <a:bodyPr/>
                    <a:lstStyle/>
                    <a:p>
                      <a:pPr rtl="1"/>
                      <a:endParaRPr lang="ar-SY" dirty="0"/>
                    </a:p>
                  </a:txBody>
                  <a:tcPr>
                    <a:lnL w="12700" cmpd="sng">
                      <a:noFill/>
                    </a:lnL>
                    <a:lnR w="12700" cmpd="sng">
                      <a:noFill/>
                    </a:lnR>
                    <a:lnT w="12700" cmpd="sng">
                      <a:noFill/>
                    </a:lnT>
                    <a:lnB w="38100" cmpd="sng">
                      <a:noFill/>
                    </a:lnB>
                    <a:solidFill>
                      <a:schemeClr val="bg1"/>
                    </a:solidFill>
                  </a:tcPr>
                </a:tc>
                <a:tc>
                  <a:txBody>
                    <a:bodyPr/>
                    <a:lstStyle/>
                    <a:p>
                      <a:pPr algn="ctr" rtl="1"/>
                      <a:r>
                        <a:rPr lang="ar-SY"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مدى قصير</a:t>
                      </a:r>
                    </a:p>
                    <a:p>
                      <a:pPr algn="ctr" rtl="1"/>
                      <a:r>
                        <a:rPr lang="en-US"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Short</a:t>
                      </a:r>
                      <a:r>
                        <a:rPr lang="en-US" sz="1800" b="1" cap="none" spc="0" baseline="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Term</a:t>
                      </a:r>
                      <a:r>
                        <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p>
                    <a:p>
                      <a:pPr algn="ctr" rtl="1"/>
                      <a:r>
                        <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(صفر-</a:t>
                      </a:r>
                      <a:r>
                        <a:rPr lang="ar-SY" sz="1800" b="1" cap="none" spc="0" baseline="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1) سنة</a:t>
                      </a:r>
                      <a:endPar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txBody>
                  <a:tcPr anchor="ctr">
                    <a:lnL w="12700" cmpd="sng">
                      <a:noFill/>
                    </a:lnL>
                    <a:solidFill>
                      <a:srgbClr val="BAF3FE"/>
                    </a:solidFill>
                  </a:tcPr>
                </a:tc>
                <a:tc>
                  <a:txBody>
                    <a:bodyPr/>
                    <a:lstStyle/>
                    <a:p>
                      <a:pPr algn="ctr" rtl="1">
                        <a:tabLst/>
                      </a:pPr>
                      <a:r>
                        <a:rPr lang="ar-SY"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rPr>
                        <a:t>مدى متوسط </a:t>
                      </a:r>
                      <a:r>
                        <a:rPr lang="en-US"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rPr>
                        <a:t> </a:t>
                      </a:r>
                      <a:r>
                        <a:rPr lang="en-US"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Medium  Term</a:t>
                      </a:r>
                      <a:endPar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rtl="1">
                        <a:tabLst/>
                      </a:pPr>
                      <a:r>
                        <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(3-5) سنة</a:t>
                      </a:r>
                      <a:endParaRPr lang="ar-SY" dirty="0"/>
                    </a:p>
                  </a:txBody>
                  <a:tcPr anchor="ctr">
                    <a:solidFill>
                      <a:srgbClr val="BAF3FE"/>
                    </a:solidFill>
                  </a:tcPr>
                </a:tc>
                <a:tc>
                  <a:txBody>
                    <a:bodyPr/>
                    <a:lstStyle/>
                    <a:p>
                      <a:pPr algn="ctr" rtl="1"/>
                      <a:r>
                        <a:rPr lang="ar-SY" sz="2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rPr>
                        <a:t>مدى بعيد</a:t>
                      </a:r>
                    </a:p>
                    <a:p>
                      <a:pPr algn="ctr" rtl="1"/>
                      <a:r>
                        <a:rPr lang="en-US"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Long Term </a:t>
                      </a:r>
                      <a:endPar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rtl="1"/>
                      <a:r>
                        <a:rPr lang="ar-SY" sz="1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(10-15) سنة</a:t>
                      </a:r>
                    </a:p>
                  </a:txBody>
                  <a:tcPr anchor="ctr">
                    <a:solidFill>
                      <a:srgbClr val="BAF3FE"/>
                    </a:solidFill>
                  </a:tcPr>
                </a:tc>
                <a:extLst>
                  <a:ext uri="{0D108BD9-81ED-4DB2-BD59-A6C34878D82A}">
                    <a16:rowId xmlns:a16="http://schemas.microsoft.com/office/drawing/2014/main" val="10000"/>
                  </a:ext>
                </a:extLst>
              </a:tr>
              <a:tr h="70207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Y" b="1" dirty="0"/>
                        <a:t>وطني </a:t>
                      </a:r>
                      <a:r>
                        <a:rPr lang="ar-SY" b="1" baseline="0" dirty="0"/>
                        <a:t> </a:t>
                      </a:r>
                      <a:r>
                        <a:rPr lang="en-US" b="1" baseline="0" dirty="0"/>
                        <a:t>National</a:t>
                      </a:r>
                      <a:endParaRPr lang="ar-SY" b="1" dirty="0"/>
                    </a:p>
                  </a:txBody>
                  <a:tcPr anchor="ctr">
                    <a:lnT w="38100" cmpd="sng">
                      <a:noFill/>
                    </a:lnT>
                    <a:solidFill>
                      <a:srgbClr val="D9F7BB"/>
                    </a:solidFill>
                  </a:tcPr>
                </a:tc>
                <a:tc>
                  <a:txBody>
                    <a:bodyPr/>
                    <a:lstStyle/>
                    <a:p>
                      <a:pPr rtl="1"/>
                      <a:endParaRPr lang="ar-SY"/>
                    </a:p>
                  </a:txBody>
                  <a:tcPr/>
                </a:tc>
                <a:tc>
                  <a:txBody>
                    <a:bodyPr/>
                    <a:lstStyle/>
                    <a:p>
                      <a:pPr rtl="1"/>
                      <a:endParaRPr lang="ar-SY"/>
                    </a:p>
                  </a:txBody>
                  <a:tcPr/>
                </a:tc>
                <a:tc>
                  <a:txBody>
                    <a:bodyPr/>
                    <a:lstStyle/>
                    <a:p>
                      <a:pPr rtl="1"/>
                      <a:endParaRPr lang="ar-SY" dirty="0"/>
                    </a:p>
                  </a:txBody>
                  <a:tcPr/>
                </a:tc>
                <a:extLst>
                  <a:ext uri="{0D108BD9-81ED-4DB2-BD59-A6C34878D82A}">
                    <a16:rowId xmlns:a16="http://schemas.microsoft.com/office/drawing/2014/main" val="10001"/>
                  </a:ext>
                </a:extLst>
              </a:tr>
              <a:tr h="70207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Y" b="1" dirty="0"/>
                        <a:t> جهوي</a:t>
                      </a:r>
                      <a:r>
                        <a:rPr lang="ar-SY" b="1" baseline="0" dirty="0"/>
                        <a:t>  </a:t>
                      </a:r>
                      <a:r>
                        <a:rPr lang="en-US" b="1" baseline="0" dirty="0"/>
                        <a:t>Regional</a:t>
                      </a:r>
                      <a:endParaRPr lang="ar-SY" b="1" dirty="0"/>
                    </a:p>
                  </a:txBody>
                  <a:tcPr anchor="ctr">
                    <a:solidFill>
                      <a:srgbClr val="D9F7BB"/>
                    </a:solidFill>
                  </a:tcPr>
                </a:tc>
                <a:tc>
                  <a:txBody>
                    <a:bodyPr/>
                    <a:lstStyle/>
                    <a:p>
                      <a:pPr rtl="1"/>
                      <a:endParaRPr lang="ar-SY" dirty="0"/>
                    </a:p>
                  </a:txBody>
                  <a:tcPr/>
                </a:tc>
                <a:tc>
                  <a:txBody>
                    <a:bodyPr/>
                    <a:lstStyle/>
                    <a:p>
                      <a:pPr rtl="1"/>
                      <a:endParaRPr lang="ar-SY"/>
                    </a:p>
                  </a:txBody>
                  <a:tcPr/>
                </a:tc>
                <a:tc>
                  <a:txBody>
                    <a:bodyPr/>
                    <a:lstStyle/>
                    <a:p>
                      <a:pPr rtl="1"/>
                      <a:endParaRPr lang="ar-SY" dirty="0"/>
                    </a:p>
                  </a:txBody>
                  <a:tcPr/>
                </a:tc>
                <a:extLst>
                  <a:ext uri="{0D108BD9-81ED-4DB2-BD59-A6C34878D82A}">
                    <a16:rowId xmlns:a16="http://schemas.microsoft.com/office/drawing/2014/main" val="10002"/>
                  </a:ext>
                </a:extLst>
              </a:tr>
              <a:tr h="70207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Y" b="1" dirty="0"/>
                        <a:t> محلي  </a:t>
                      </a:r>
                      <a:r>
                        <a:rPr lang="ar-SY" b="1" baseline="0" dirty="0"/>
                        <a:t> </a:t>
                      </a:r>
                      <a:r>
                        <a:rPr lang="en-US" b="1" baseline="0" dirty="0"/>
                        <a:t>Local</a:t>
                      </a:r>
                      <a:endParaRPr lang="ar-SY" b="1" dirty="0"/>
                    </a:p>
                  </a:txBody>
                  <a:tcPr anchor="ctr">
                    <a:solidFill>
                      <a:srgbClr val="D9F7BB"/>
                    </a:solidFill>
                  </a:tcPr>
                </a:tc>
                <a:tc>
                  <a:txBody>
                    <a:bodyPr/>
                    <a:lstStyle/>
                    <a:p>
                      <a:pPr rtl="1"/>
                      <a:endParaRPr lang="ar-SY" dirty="0"/>
                    </a:p>
                  </a:txBody>
                  <a:tcPr/>
                </a:tc>
                <a:tc>
                  <a:txBody>
                    <a:bodyPr/>
                    <a:lstStyle/>
                    <a:p>
                      <a:pPr rtl="1"/>
                      <a:endParaRPr lang="ar-SY" dirty="0"/>
                    </a:p>
                  </a:txBody>
                  <a:tcPr/>
                </a:tc>
                <a:tc>
                  <a:txBody>
                    <a:bodyPr/>
                    <a:lstStyle/>
                    <a:p>
                      <a:pPr rtl="1"/>
                      <a:endParaRPr lang="ar-SY" dirty="0"/>
                    </a:p>
                  </a:txBody>
                  <a:tcPr/>
                </a:tc>
                <a:extLst>
                  <a:ext uri="{0D108BD9-81ED-4DB2-BD59-A6C34878D82A}">
                    <a16:rowId xmlns:a16="http://schemas.microsoft.com/office/drawing/2014/main" val="10003"/>
                  </a:ext>
                </a:extLst>
              </a:tr>
            </a:tbl>
          </a:graphicData>
        </a:graphic>
      </p:graphicFrame>
      <p:sp>
        <p:nvSpPr>
          <p:cNvPr id="6" name="Title 1"/>
          <p:cNvSpPr txBox="1">
            <a:spLocks/>
          </p:cNvSpPr>
          <p:nvPr/>
        </p:nvSpPr>
        <p:spPr>
          <a:xfrm>
            <a:off x="539552" y="548680"/>
            <a:ext cx="8136904" cy="850106"/>
          </a:xfrm>
          <a:prstGeom prst="rect">
            <a:avLst/>
          </a:prstGeom>
        </p:spPr>
        <p:txBody>
          <a:bodyPr>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SY" sz="4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n-lt"/>
                <a:ea typeface="+mj-ea"/>
                <a:cs typeface="+mj-cs"/>
              </a:rPr>
              <a:t>الأبعاد </a:t>
            </a:r>
            <a:r>
              <a:rPr kumimoji="0" lang="ar-SY" sz="4400" b="1" i="0" u="none" strike="noStrike" kern="1200" cap="none" spc="0" normalizeH="0" baseline="0" noProof="0" dirty="0" err="1">
                <a:ln>
                  <a:noFill/>
                </a:ln>
                <a:solidFill>
                  <a:srgbClr val="00B0F0"/>
                </a:solidFill>
                <a:effectLst>
                  <a:outerShdw blurRad="38100" dist="38100" dir="2700000" algn="tl">
                    <a:srgbClr val="000000">
                      <a:alpha val="43137"/>
                    </a:srgbClr>
                  </a:outerShdw>
                </a:effectLst>
                <a:uLnTx/>
                <a:uFillTx/>
                <a:latin typeface="+mn-lt"/>
                <a:ea typeface="+mj-ea"/>
                <a:cs typeface="+mj-cs"/>
              </a:rPr>
              <a:t>الزمانية</a:t>
            </a:r>
            <a:r>
              <a:rPr kumimoji="0" lang="ar-SY" sz="4400" b="1" i="0" u="none" strike="noStrike" kern="1200" cap="none" spc="0" normalizeH="0" noProof="0" dirty="0">
                <a:ln>
                  <a:noFill/>
                </a:ln>
                <a:solidFill>
                  <a:srgbClr val="00B0F0"/>
                </a:solidFill>
                <a:effectLst>
                  <a:outerShdw blurRad="38100" dist="38100" dir="2700000" algn="tl">
                    <a:srgbClr val="000000">
                      <a:alpha val="43137"/>
                    </a:srgbClr>
                  </a:outerShdw>
                </a:effectLst>
                <a:uLnTx/>
                <a:uFillTx/>
                <a:latin typeface="+mn-lt"/>
                <a:ea typeface="+mj-ea"/>
                <a:cs typeface="+mj-cs"/>
              </a:rPr>
              <a:t> والمكانية للتخطيط التقليدي</a:t>
            </a:r>
            <a:endParaRPr kumimoji="0" lang="ar-SY" sz="4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n-lt"/>
              <a:ea typeface="+mj-ea"/>
              <a:cs typeface="+mj-cs"/>
            </a:endParaRPr>
          </a:p>
        </p:txBody>
      </p:sp>
      <p:sp>
        <p:nvSpPr>
          <p:cNvPr id="4" name="TextBox 3"/>
          <p:cNvSpPr txBox="1"/>
          <p:nvPr/>
        </p:nvSpPr>
        <p:spPr>
          <a:xfrm rot="16200000">
            <a:off x="7462922" y="4159682"/>
            <a:ext cx="2335896" cy="523220"/>
          </a:xfrm>
          <a:prstGeom prst="rect">
            <a:avLst/>
          </a:prstGeom>
          <a:noFill/>
        </p:spPr>
        <p:txBody>
          <a:bodyPr wrap="none" rtlCol="1">
            <a:spAutoFit/>
          </a:bodyPr>
          <a:lstStyle/>
          <a:p>
            <a:r>
              <a:rPr lang="ar-SY" sz="2800" b="1" dirty="0">
                <a:solidFill>
                  <a:srgbClr val="00B050"/>
                </a:solidFill>
              </a:rPr>
              <a:t>المستوى الجغرافي</a:t>
            </a:r>
          </a:p>
        </p:txBody>
      </p:sp>
      <p:sp>
        <p:nvSpPr>
          <p:cNvPr id="7" name="TextBox 6"/>
          <p:cNvSpPr txBox="1"/>
          <p:nvPr/>
        </p:nvSpPr>
        <p:spPr>
          <a:xfrm>
            <a:off x="2339752" y="1772816"/>
            <a:ext cx="2598788" cy="523220"/>
          </a:xfrm>
          <a:prstGeom prst="rect">
            <a:avLst/>
          </a:prstGeom>
          <a:noFill/>
        </p:spPr>
        <p:txBody>
          <a:bodyPr wrap="none" rtlCol="1">
            <a:spAutoFit/>
          </a:bodyPr>
          <a:lstStyle/>
          <a:p>
            <a:r>
              <a:rPr lang="ar-SY" sz="2800" b="1" dirty="0">
                <a:solidFill>
                  <a:srgbClr val="00B0F0"/>
                </a:solidFill>
              </a:rPr>
              <a:t>البعد الزمني للتخطيط</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7864" y="620688"/>
            <a:ext cx="5171722" cy="584775"/>
          </a:xfrm>
          <a:prstGeom prst="rect">
            <a:avLst/>
          </a:prstGeom>
        </p:spPr>
        <p:txBody>
          <a:bodyPr wrap="square">
            <a:spAutoFit/>
          </a:bodyPr>
          <a:lstStyle/>
          <a:p>
            <a:pPr algn="just"/>
            <a:r>
              <a:rPr lang="ar-SY" sz="3200" b="1" dirty="0">
                <a:solidFill>
                  <a:srgbClr val="00B0F0"/>
                </a:solidFill>
                <a:effectLst>
                  <a:outerShdw blurRad="38100" dist="38100" dir="2700000" algn="tl">
                    <a:srgbClr val="000000">
                      <a:alpha val="43137"/>
                    </a:srgbClr>
                  </a:outerShdw>
                </a:effectLst>
              </a:rPr>
              <a:t>الاستراتيجية  </a:t>
            </a:r>
            <a:r>
              <a:rPr lang="en-US" sz="2800" i="1" dirty="0">
                <a:solidFill>
                  <a:srgbClr val="00B0F0"/>
                </a:solidFill>
                <a:effectLst>
                  <a:outerShdw blurRad="38100" dist="38100" dir="2700000" algn="tl">
                    <a:srgbClr val="000000">
                      <a:alpha val="43137"/>
                    </a:srgbClr>
                  </a:outerShdw>
                </a:effectLst>
              </a:rPr>
              <a:t>Strategy</a:t>
            </a:r>
            <a:endParaRPr lang="ar-SY" sz="2800" i="1" dirty="0">
              <a:solidFill>
                <a:srgbClr val="00B0F0"/>
              </a:solidFill>
              <a:effectLst>
                <a:outerShdw blurRad="38100" dist="38100" dir="2700000" algn="tl">
                  <a:srgbClr val="000000">
                    <a:alpha val="43137"/>
                  </a:srgbClr>
                </a:outerShdw>
              </a:effectLst>
            </a:endParaRPr>
          </a:p>
        </p:txBody>
      </p:sp>
      <p:sp>
        <p:nvSpPr>
          <p:cNvPr id="3" name="TextBox 2"/>
          <p:cNvSpPr txBox="1"/>
          <p:nvPr/>
        </p:nvSpPr>
        <p:spPr>
          <a:xfrm>
            <a:off x="2987824" y="1556792"/>
            <a:ext cx="5441315" cy="1569660"/>
          </a:xfrm>
          <a:prstGeom prst="rect">
            <a:avLst/>
          </a:prstGeom>
          <a:noFill/>
        </p:spPr>
        <p:txBody>
          <a:bodyPr wrap="square" rtlCol="1">
            <a:spAutoFit/>
          </a:bodyPr>
          <a:lstStyle/>
          <a:p>
            <a:pPr marL="274638" indent="-274638">
              <a:buFontTx/>
              <a:buChar char="-"/>
            </a:pPr>
            <a:r>
              <a:rPr lang="ar-SY" sz="2400" b="1" dirty="0"/>
              <a:t>مدى زمني </a:t>
            </a:r>
            <a:r>
              <a:rPr lang="ar-SY" sz="2400" b="1" dirty="0" err="1"/>
              <a:t>بعيد </a:t>
            </a:r>
            <a:r>
              <a:rPr lang="ar-SY" sz="2400" b="1" dirty="0"/>
              <a:t>( بحدود 10- 15 سنة</a:t>
            </a:r>
            <a:r>
              <a:rPr lang="ar-SY" sz="2400" b="1" dirty="0" err="1"/>
              <a:t>)</a:t>
            </a:r>
            <a:endParaRPr lang="ar-SY" sz="2400" b="1" dirty="0"/>
          </a:p>
          <a:p>
            <a:pPr marL="274638" indent="-274638">
              <a:buFontTx/>
              <a:buChar char="-"/>
            </a:pPr>
            <a:r>
              <a:rPr lang="ar-SY" sz="2400" b="1" dirty="0"/>
              <a:t>انطلاقاً من المبادئ المقرة في السياسة المعتمدة</a:t>
            </a:r>
          </a:p>
          <a:p>
            <a:pPr marL="274638" indent="-274638">
              <a:buFontTx/>
              <a:buChar char="-"/>
            </a:pPr>
            <a:r>
              <a:rPr lang="ar-SY" sz="2400" b="1" dirty="0"/>
              <a:t>تحقيق أهداف بعيدة المدى </a:t>
            </a:r>
            <a:r>
              <a:rPr lang="en-US" sz="2400" b="1" i="1" dirty="0">
                <a:solidFill>
                  <a:srgbClr val="FF0000"/>
                </a:solidFill>
              </a:rPr>
              <a:t>Goals</a:t>
            </a:r>
            <a:endParaRPr lang="ar-SY" sz="2400" b="1" i="1" dirty="0">
              <a:solidFill>
                <a:srgbClr val="FF0000"/>
              </a:solidFill>
            </a:endParaRPr>
          </a:p>
          <a:p>
            <a:pPr marL="274638" indent="-274638">
              <a:buFontTx/>
              <a:buChar char="-"/>
            </a:pPr>
            <a:r>
              <a:rPr lang="ar-SY" sz="2400" b="1" dirty="0"/>
              <a:t>تحديد الاتجاهات والمحاور الرئيسية للنشاطات</a:t>
            </a:r>
          </a:p>
        </p:txBody>
      </p:sp>
      <p:pic>
        <p:nvPicPr>
          <p:cNvPr id="5" name="Picture 6" descr="https://encrypted-tbn0.gstatic.com/images?q=tbn:ANd9GcTSvEcubr0jh1odsoTM6KwKAdItnSwY0YR8jktaRHOzljSibJWTWg"/>
          <p:cNvPicPr>
            <a:picLocks noChangeAspect="1" noChangeArrowheads="1"/>
          </p:cNvPicPr>
          <p:nvPr/>
        </p:nvPicPr>
        <p:blipFill>
          <a:blip r:embed="rId2" cstate="email"/>
          <a:srcRect/>
          <a:stretch>
            <a:fillRect/>
          </a:stretch>
        </p:blipFill>
        <p:spPr bwMode="auto">
          <a:xfrm>
            <a:off x="683568" y="2060848"/>
            <a:ext cx="1800200" cy="1302418"/>
          </a:xfrm>
          <a:prstGeom prst="rect">
            <a:avLst/>
          </a:prstGeom>
          <a:noFill/>
        </p:spPr>
      </p:pic>
      <p:pic>
        <p:nvPicPr>
          <p:cNvPr id="1026" name="Picture 2" descr="https://encrypted-tbn1.gstatic.com/images?q=tbn:ANd9GcSbkufj-9kudJIjd6Ll7fkw7K4wIhGic7hfdBz3dykKnvh7ZoEEPg"/>
          <p:cNvPicPr>
            <a:picLocks noChangeAspect="1" noChangeArrowheads="1"/>
          </p:cNvPicPr>
          <p:nvPr/>
        </p:nvPicPr>
        <p:blipFill>
          <a:blip r:embed="rId3" cstate="email"/>
          <a:srcRect/>
          <a:stretch>
            <a:fillRect/>
          </a:stretch>
        </p:blipFill>
        <p:spPr bwMode="auto">
          <a:xfrm>
            <a:off x="755576" y="476672"/>
            <a:ext cx="1782458" cy="1512168"/>
          </a:xfrm>
          <a:prstGeom prst="rect">
            <a:avLst/>
          </a:prstGeom>
          <a:noFill/>
        </p:spPr>
      </p:pic>
      <p:sp>
        <p:nvSpPr>
          <p:cNvPr id="8" name="Rectangle 7"/>
          <p:cNvSpPr/>
          <p:nvPr/>
        </p:nvSpPr>
        <p:spPr>
          <a:xfrm>
            <a:off x="5004048" y="3356992"/>
            <a:ext cx="3429144" cy="584775"/>
          </a:xfrm>
          <a:prstGeom prst="rect">
            <a:avLst/>
          </a:prstGeom>
        </p:spPr>
        <p:txBody>
          <a:bodyPr wrap="none">
            <a:spAutoFit/>
          </a:bodyPr>
          <a:lstStyle/>
          <a:p>
            <a:pPr algn="just"/>
            <a:r>
              <a:rPr lang="ar-SY" sz="3200" b="1" dirty="0">
                <a:solidFill>
                  <a:srgbClr val="00B0F0"/>
                </a:solidFill>
                <a:effectLst>
                  <a:outerShdw blurRad="38100" dist="38100" dir="2700000" algn="tl">
                    <a:srgbClr val="000000">
                      <a:alpha val="43137"/>
                    </a:srgbClr>
                  </a:outerShdw>
                </a:effectLst>
              </a:rPr>
              <a:t>خطة العمل </a:t>
            </a:r>
            <a:r>
              <a:rPr lang="en-US" sz="2800" i="1" dirty="0">
                <a:solidFill>
                  <a:srgbClr val="00B0F0"/>
                </a:solidFill>
                <a:effectLst>
                  <a:outerShdw blurRad="38100" dist="38100" dir="2700000" algn="tl">
                    <a:srgbClr val="000000">
                      <a:alpha val="43137"/>
                    </a:srgbClr>
                  </a:outerShdw>
                </a:effectLst>
              </a:rPr>
              <a:t>Action Plan </a:t>
            </a:r>
            <a:endParaRPr lang="ar-SY" sz="2800" i="1" dirty="0">
              <a:solidFill>
                <a:srgbClr val="00B0F0"/>
              </a:solidFill>
              <a:effectLst>
                <a:outerShdw blurRad="38100" dist="38100" dir="2700000" algn="tl">
                  <a:srgbClr val="000000">
                    <a:alpha val="43137"/>
                  </a:srgbClr>
                </a:outerShdw>
              </a:effectLst>
            </a:endParaRPr>
          </a:p>
        </p:txBody>
      </p:sp>
      <p:sp>
        <p:nvSpPr>
          <p:cNvPr id="9" name="TextBox 8"/>
          <p:cNvSpPr txBox="1"/>
          <p:nvPr/>
        </p:nvSpPr>
        <p:spPr>
          <a:xfrm>
            <a:off x="2771800" y="4149080"/>
            <a:ext cx="5801355" cy="2308324"/>
          </a:xfrm>
          <a:prstGeom prst="rect">
            <a:avLst/>
          </a:prstGeom>
          <a:noFill/>
        </p:spPr>
        <p:txBody>
          <a:bodyPr wrap="square" rtlCol="1">
            <a:spAutoFit/>
          </a:bodyPr>
          <a:lstStyle/>
          <a:p>
            <a:pPr marL="274638" indent="-274638">
              <a:buFontTx/>
              <a:buChar char="-"/>
            </a:pPr>
            <a:r>
              <a:rPr lang="ar-SY" sz="2400" b="1" dirty="0"/>
              <a:t>مدى زمني قصير ومتوسط (من 0 إلى 5 سنوات)</a:t>
            </a:r>
          </a:p>
          <a:p>
            <a:pPr marL="274638" indent="-274638">
              <a:buFontTx/>
              <a:buChar char="-"/>
            </a:pPr>
            <a:r>
              <a:rPr lang="ar-SY" sz="2400" b="1" dirty="0"/>
              <a:t>انطلاقاً من اتجاهات والمحاور الاستراتيجية الرئيسية</a:t>
            </a:r>
          </a:p>
          <a:p>
            <a:pPr marL="274638" indent="-274638">
              <a:buFontTx/>
              <a:buChar char="-"/>
            </a:pPr>
            <a:r>
              <a:rPr lang="ar-SY" sz="2400" b="1" dirty="0"/>
              <a:t>الخطة بمجملها تحقق أغراض واضحة </a:t>
            </a:r>
            <a:r>
              <a:rPr lang="en-US" sz="2400" b="1" i="1" dirty="0">
                <a:solidFill>
                  <a:srgbClr val="FF0000"/>
                </a:solidFill>
              </a:rPr>
              <a:t>Objectives</a:t>
            </a:r>
            <a:r>
              <a:rPr lang="en-US" sz="2400" b="1" dirty="0"/>
              <a:t> </a:t>
            </a:r>
            <a:endParaRPr lang="ar-SY" sz="2400" b="1" dirty="0"/>
          </a:p>
          <a:p>
            <a:pPr marL="274638" indent="-274638">
              <a:buFontTx/>
              <a:buChar char="-"/>
            </a:pPr>
            <a:r>
              <a:rPr lang="ar-SY" sz="2400" b="1" dirty="0"/>
              <a:t>الخطة تنفذ من خلال نشاطات فرعية محددة </a:t>
            </a:r>
            <a:r>
              <a:rPr lang="en-US" sz="2400" b="1" i="1" dirty="0">
                <a:solidFill>
                  <a:srgbClr val="FF0000"/>
                </a:solidFill>
              </a:rPr>
              <a:t>Actions</a:t>
            </a:r>
            <a:r>
              <a:rPr lang="en-US" sz="2400" b="1" dirty="0"/>
              <a:t> </a:t>
            </a:r>
            <a:endParaRPr lang="ar-SY" sz="2400" b="1" dirty="0"/>
          </a:p>
          <a:p>
            <a:pPr marL="274638" indent="-274638">
              <a:buFontTx/>
              <a:buChar char="-"/>
            </a:pPr>
            <a:r>
              <a:rPr lang="ar-SY" sz="2400" b="1" dirty="0"/>
              <a:t>النشاطات الفرعية للخطة تحقق غايات واضحة قابلة للقياس  </a:t>
            </a:r>
            <a:r>
              <a:rPr lang="en-US" sz="2400" b="1" i="1" dirty="0">
                <a:solidFill>
                  <a:srgbClr val="FF0000"/>
                </a:solidFill>
              </a:rPr>
              <a:t>Targets</a:t>
            </a:r>
            <a:endParaRPr lang="ar-SY" sz="2400" b="1" i="1" dirty="0">
              <a:solidFill>
                <a:srgbClr val="FF0000"/>
              </a:solidFill>
            </a:endParaRPr>
          </a:p>
        </p:txBody>
      </p:sp>
      <p:pic>
        <p:nvPicPr>
          <p:cNvPr id="10" name="Picture 4" descr="https://encrypted-tbn1.gstatic.com/images?q=tbn:ANd9GcTJp-aSkG2Lf9PX-9FA9hy0IM5rZFOFAmq0jyqu6dtxc_JdUATbgQ"/>
          <p:cNvPicPr>
            <a:picLocks noChangeAspect="1" noChangeArrowheads="1"/>
          </p:cNvPicPr>
          <p:nvPr/>
        </p:nvPicPr>
        <p:blipFill>
          <a:blip r:embed="rId4" cstate="email"/>
          <a:srcRect/>
          <a:stretch>
            <a:fillRect/>
          </a:stretch>
        </p:blipFill>
        <p:spPr bwMode="auto">
          <a:xfrm>
            <a:off x="683568" y="4653136"/>
            <a:ext cx="1872208" cy="1652870"/>
          </a:xfrm>
          <a:prstGeom prst="rect">
            <a:avLst/>
          </a:prstGeom>
          <a:noFill/>
          <a:scene3d>
            <a:camera prst="orthographicFront">
              <a:rot lat="0" lon="10800000" rev="0"/>
            </a:camera>
            <a:lightRig rig="threePt" dir="t"/>
          </a:scene3d>
        </p:spPr>
      </p:pic>
      <p:pic>
        <p:nvPicPr>
          <p:cNvPr id="11" name="Picture 14" descr="https://encrypted-tbn2.gstatic.com/images?q=tbn:ANd9GcTkLgvBe7EqubBEzuLqsvujAi8U1y6uCkKM0qqArpWw7mrVVr8gRg"/>
          <p:cNvPicPr>
            <a:picLocks noChangeAspect="1" noChangeArrowheads="1"/>
          </p:cNvPicPr>
          <p:nvPr/>
        </p:nvPicPr>
        <p:blipFill>
          <a:blip r:embed="rId5" cstate="email"/>
          <a:srcRect/>
          <a:stretch>
            <a:fillRect/>
          </a:stretch>
        </p:blipFill>
        <p:spPr bwMode="auto">
          <a:xfrm>
            <a:off x="827584" y="3501008"/>
            <a:ext cx="1730418" cy="1296144"/>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par>
                                <p:cTn id="17" presetID="3" presetClass="entr" presetSubtype="1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descr="https://encrypted-tbn1.gstatic.com/images?q=tbn:ANd9GcQYpb76KLsNiH19RAJYGfB21n7tKaD_X-Ikrt4cTiAdK09GJGj_Yg"/>
          <p:cNvPicPr>
            <a:picLocks noChangeAspect="1" noChangeArrowheads="1"/>
          </p:cNvPicPr>
          <p:nvPr/>
        </p:nvPicPr>
        <p:blipFill>
          <a:blip r:embed="rId2" cstate="email"/>
          <a:srcRect/>
          <a:stretch>
            <a:fillRect/>
          </a:stretch>
        </p:blipFill>
        <p:spPr bwMode="auto">
          <a:xfrm>
            <a:off x="827584" y="2852936"/>
            <a:ext cx="1245869" cy="1872208"/>
          </a:xfrm>
          <a:prstGeom prst="rect">
            <a:avLst/>
          </a:prstGeom>
          <a:noFill/>
        </p:spPr>
      </p:pic>
      <p:sp>
        <p:nvSpPr>
          <p:cNvPr id="7" name="Rectangle 6"/>
          <p:cNvSpPr/>
          <p:nvPr/>
        </p:nvSpPr>
        <p:spPr>
          <a:xfrm>
            <a:off x="2699792" y="3068960"/>
            <a:ext cx="6048672" cy="1815882"/>
          </a:xfrm>
          <a:prstGeom prst="rect">
            <a:avLst/>
          </a:prstGeom>
        </p:spPr>
        <p:txBody>
          <a:bodyPr wrap="square">
            <a:spAutoFit/>
          </a:bodyPr>
          <a:lstStyle/>
          <a:p>
            <a:pPr algn="l" rtl="0"/>
            <a:r>
              <a:rPr lang="en-US" sz="2800" b="1" dirty="0">
                <a:solidFill>
                  <a:srgbClr val="FF0000"/>
                </a:solidFill>
              </a:rPr>
              <a:t>Objective (of a Plan)</a:t>
            </a:r>
            <a:endParaRPr lang="ar-SY" sz="2800" b="1" dirty="0">
              <a:solidFill>
                <a:srgbClr val="FF0000"/>
              </a:solidFill>
            </a:endParaRPr>
          </a:p>
          <a:p>
            <a:pPr algn="r"/>
            <a:r>
              <a:rPr lang="ar-SY" sz="2800" b="1" dirty="0">
                <a:solidFill>
                  <a:srgbClr val="FF0000"/>
                </a:solidFill>
              </a:rPr>
              <a:t>الأغراض (من الخطة)</a:t>
            </a:r>
            <a:endParaRPr lang="en-US" sz="2800" b="1" dirty="0">
              <a:solidFill>
                <a:srgbClr val="FF0000"/>
              </a:solidFill>
            </a:endParaRPr>
          </a:p>
          <a:p>
            <a:pPr algn="l" rtl="0"/>
            <a:r>
              <a:rPr lang="en-US" sz="2800" dirty="0">
                <a:solidFill>
                  <a:srgbClr val="00B0F0"/>
                </a:solidFill>
              </a:rPr>
              <a:t>Something that one’s efforts or actions are intended to attain or accomplish.</a:t>
            </a:r>
            <a:endParaRPr lang="ar-SY" sz="2800" dirty="0">
              <a:solidFill>
                <a:srgbClr val="00B0F0"/>
              </a:solidFill>
            </a:endParaRPr>
          </a:p>
        </p:txBody>
      </p:sp>
      <p:sp>
        <p:nvSpPr>
          <p:cNvPr id="9" name="Rectangle 8"/>
          <p:cNvSpPr/>
          <p:nvPr/>
        </p:nvSpPr>
        <p:spPr>
          <a:xfrm>
            <a:off x="2699792" y="4925486"/>
            <a:ext cx="6048672" cy="1815882"/>
          </a:xfrm>
          <a:prstGeom prst="rect">
            <a:avLst/>
          </a:prstGeom>
        </p:spPr>
        <p:txBody>
          <a:bodyPr wrap="square">
            <a:spAutoFit/>
          </a:bodyPr>
          <a:lstStyle/>
          <a:p>
            <a:pPr algn="l" rtl="0"/>
            <a:r>
              <a:rPr lang="en-US" sz="2800" b="1" dirty="0">
                <a:solidFill>
                  <a:srgbClr val="FF0000"/>
                </a:solidFill>
              </a:rPr>
              <a:t>Target ( of an Action)</a:t>
            </a:r>
            <a:endParaRPr lang="ar-SY" sz="2800" b="1" dirty="0">
              <a:solidFill>
                <a:srgbClr val="FF0000"/>
              </a:solidFill>
            </a:endParaRPr>
          </a:p>
          <a:p>
            <a:pPr algn="r"/>
            <a:r>
              <a:rPr lang="ar-SY" sz="2800" b="1" dirty="0">
                <a:solidFill>
                  <a:srgbClr val="FF0000"/>
                </a:solidFill>
              </a:rPr>
              <a:t>الغايات (المرامي الكمية القابلة للقياس)</a:t>
            </a:r>
            <a:endParaRPr lang="en-US" sz="2800" dirty="0">
              <a:solidFill>
                <a:srgbClr val="00B0F0"/>
              </a:solidFill>
            </a:endParaRPr>
          </a:p>
          <a:p>
            <a:pPr algn="l" rtl="0"/>
            <a:r>
              <a:rPr lang="en-US" sz="2800" dirty="0">
                <a:solidFill>
                  <a:srgbClr val="00B0F0"/>
                </a:solidFill>
              </a:rPr>
              <a:t> A desired measurable output of a particular Action.</a:t>
            </a:r>
            <a:endParaRPr lang="ar-SY" sz="2800" dirty="0">
              <a:solidFill>
                <a:srgbClr val="00B0F0"/>
              </a:solidFill>
            </a:endParaRPr>
          </a:p>
        </p:txBody>
      </p:sp>
      <p:pic>
        <p:nvPicPr>
          <p:cNvPr id="51202" name="Picture 2" descr="https://encrypted-tbn2.gstatic.com/images?q=tbn:ANd9GcQlS5j90H4L8Ek_xmTpJfpySyLUAXL7H2toljwdqSwiZDN2I_jY"/>
          <p:cNvPicPr>
            <a:picLocks noChangeAspect="1" noChangeArrowheads="1"/>
          </p:cNvPicPr>
          <p:nvPr/>
        </p:nvPicPr>
        <p:blipFill>
          <a:blip r:embed="rId3" cstate="email"/>
          <a:srcRect/>
          <a:stretch>
            <a:fillRect/>
          </a:stretch>
        </p:blipFill>
        <p:spPr bwMode="auto">
          <a:xfrm>
            <a:off x="827584" y="5085184"/>
            <a:ext cx="952500" cy="1257301"/>
          </a:xfrm>
          <a:prstGeom prst="rect">
            <a:avLst/>
          </a:prstGeom>
          <a:noFill/>
        </p:spPr>
      </p:pic>
      <p:pic>
        <p:nvPicPr>
          <p:cNvPr id="10" name="Picture 2" descr="https://encrypted-tbn3.gstatic.com/images?q=tbn:ANd9GcT2RwOC-wpXhZF0ZOK0D-2ypJkkn6r4wCoed4ZGTv99A76vOYyS"/>
          <p:cNvPicPr>
            <a:picLocks noChangeAspect="1" noChangeArrowheads="1"/>
          </p:cNvPicPr>
          <p:nvPr/>
        </p:nvPicPr>
        <p:blipFill>
          <a:blip r:embed="rId4" cstate="email"/>
          <a:srcRect/>
          <a:stretch>
            <a:fillRect/>
          </a:stretch>
        </p:blipFill>
        <p:spPr bwMode="auto">
          <a:xfrm>
            <a:off x="179512" y="1052736"/>
            <a:ext cx="2304256" cy="1725969"/>
          </a:xfrm>
          <a:prstGeom prst="rect">
            <a:avLst/>
          </a:prstGeom>
          <a:noFill/>
        </p:spPr>
      </p:pic>
      <p:sp>
        <p:nvSpPr>
          <p:cNvPr id="11" name="TextBox 10"/>
          <p:cNvSpPr txBox="1"/>
          <p:nvPr/>
        </p:nvSpPr>
        <p:spPr>
          <a:xfrm>
            <a:off x="2699792" y="1181070"/>
            <a:ext cx="5688632" cy="1815882"/>
          </a:xfrm>
          <a:prstGeom prst="rect">
            <a:avLst/>
          </a:prstGeom>
          <a:noFill/>
        </p:spPr>
        <p:txBody>
          <a:bodyPr wrap="square" rtlCol="1">
            <a:spAutoFit/>
          </a:bodyPr>
          <a:lstStyle/>
          <a:p>
            <a:pPr algn="l" rtl="0"/>
            <a:r>
              <a:rPr lang="en-US" sz="2800" b="1" dirty="0">
                <a:solidFill>
                  <a:srgbClr val="FF0000"/>
                </a:solidFill>
              </a:rPr>
              <a:t>Goal (of a Strategy)</a:t>
            </a:r>
            <a:endParaRPr lang="ar-SY" sz="2800" b="1" dirty="0">
              <a:solidFill>
                <a:srgbClr val="FF0000"/>
              </a:solidFill>
            </a:endParaRPr>
          </a:p>
          <a:p>
            <a:pPr algn="r"/>
            <a:r>
              <a:rPr lang="ar-SY" sz="2800" b="1" dirty="0">
                <a:solidFill>
                  <a:srgbClr val="FF0000"/>
                </a:solidFill>
              </a:rPr>
              <a:t>الأهداف (استراتيجية بعيدة المدى)</a:t>
            </a:r>
            <a:endParaRPr lang="en-US" sz="2800" b="1" dirty="0">
              <a:solidFill>
                <a:srgbClr val="FF0000"/>
              </a:solidFill>
            </a:endParaRPr>
          </a:p>
          <a:p>
            <a:pPr algn="l" rtl="0"/>
            <a:r>
              <a:rPr lang="en-US" sz="2800" dirty="0">
                <a:solidFill>
                  <a:srgbClr val="00B0F0"/>
                </a:solidFill>
              </a:rPr>
              <a:t>The purpose toward which an endeavor is directed.</a:t>
            </a:r>
            <a:endParaRPr lang="ar-SY" sz="2800" dirty="0">
              <a:solidFill>
                <a:srgbClr val="00B0F0"/>
              </a:solidFill>
            </a:endParaRPr>
          </a:p>
        </p:txBody>
      </p:sp>
      <p:sp>
        <p:nvSpPr>
          <p:cNvPr id="12" name="Rectangle 11"/>
          <p:cNvSpPr/>
          <p:nvPr/>
        </p:nvSpPr>
        <p:spPr>
          <a:xfrm>
            <a:off x="3563888" y="332656"/>
            <a:ext cx="5171722" cy="861774"/>
          </a:xfrm>
          <a:prstGeom prst="rect">
            <a:avLst/>
          </a:prstGeom>
        </p:spPr>
        <p:txBody>
          <a:bodyPr wrap="square">
            <a:spAutoFit/>
          </a:bodyPr>
          <a:lstStyle/>
          <a:p>
            <a:pPr algn="just"/>
            <a:r>
              <a:rPr lang="ar-SY" sz="3200" b="1" dirty="0">
                <a:solidFill>
                  <a:srgbClr val="00B0F0"/>
                </a:solidFill>
                <a:effectLst>
                  <a:outerShdw blurRad="38100" dist="38100" dir="2700000" algn="tl">
                    <a:srgbClr val="000000">
                      <a:alpha val="43137"/>
                    </a:srgbClr>
                  </a:outerShdw>
                </a:effectLst>
              </a:rPr>
              <a:t>المزيد من التعاريف </a:t>
            </a:r>
          </a:p>
          <a:p>
            <a:pPr algn="just"/>
            <a:r>
              <a:rPr lang="ar-SY" b="1" dirty="0">
                <a:solidFill>
                  <a:srgbClr val="00B0F0"/>
                </a:solidFill>
                <a:effectLst>
                  <a:outerShdw blurRad="38100" dist="38100" dir="2700000" algn="tl">
                    <a:srgbClr val="000000">
                      <a:alpha val="43137"/>
                    </a:srgbClr>
                  </a:outerShdw>
                </a:effectLst>
              </a:rPr>
              <a:t>(من وحي أجندة التنمية المستدامة للأمم المتحدة 2030)</a:t>
            </a:r>
            <a:endParaRPr lang="ar-SY" i="1" dirty="0">
              <a:solidFill>
                <a:srgbClr val="00B0F0"/>
              </a:solidFill>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1202"/>
                                        </p:tgtEl>
                                        <p:attrNameLst>
                                          <p:attrName>style.visibility</p:attrName>
                                        </p:attrNameLst>
                                      </p:cBhvr>
                                      <p:to>
                                        <p:strVal val="visible"/>
                                      </p:to>
                                    </p:set>
                                    <p:anim calcmode="lin" valueType="num">
                                      <p:cBhvr additive="base">
                                        <p:cTn id="29" dur="500" fill="hold"/>
                                        <p:tgtEl>
                                          <p:spTgt spid="51202"/>
                                        </p:tgtEl>
                                        <p:attrNameLst>
                                          <p:attrName>ppt_x</p:attrName>
                                        </p:attrNameLst>
                                      </p:cBhvr>
                                      <p:tavLst>
                                        <p:tav tm="0">
                                          <p:val>
                                            <p:strVal val="#ppt_x"/>
                                          </p:val>
                                        </p:tav>
                                        <p:tav tm="100000">
                                          <p:val>
                                            <p:strVal val="#ppt_x"/>
                                          </p:val>
                                        </p:tav>
                                      </p:tavLst>
                                    </p:anim>
                                    <p:anim calcmode="lin" valueType="num">
                                      <p:cBhvr additive="base">
                                        <p:cTn id="30" dur="500" fill="hold"/>
                                        <p:tgtEl>
                                          <p:spTgt spid="512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36904" cy="1143000"/>
          </a:xfrm>
        </p:spPr>
        <p:txBody>
          <a:bodyPr>
            <a:noAutofit/>
          </a:bodyPr>
          <a:lstStyle/>
          <a:p>
            <a:pPr algn="r"/>
            <a:r>
              <a:rPr lang="ar-SY" b="1" dirty="0">
                <a:solidFill>
                  <a:srgbClr val="00B0F0"/>
                </a:solidFill>
                <a:effectLst>
                  <a:outerShdw blurRad="38100" dist="38100" dir="2700000" algn="tl">
                    <a:srgbClr val="000000">
                      <a:alpha val="43137"/>
                    </a:srgbClr>
                  </a:outerShdw>
                </a:effectLst>
                <a:latin typeface="+mn-lt"/>
              </a:rPr>
              <a:t>مكونات خطة العمل للنقل والمواصلات</a:t>
            </a:r>
          </a:p>
        </p:txBody>
      </p:sp>
      <p:sp>
        <p:nvSpPr>
          <p:cNvPr id="3" name="Content Placeholder 2"/>
          <p:cNvSpPr>
            <a:spLocks noGrp="1"/>
          </p:cNvSpPr>
          <p:nvPr>
            <p:ph idx="1"/>
          </p:nvPr>
        </p:nvSpPr>
        <p:spPr>
          <a:xfrm>
            <a:off x="3851920" y="1196752"/>
            <a:ext cx="4834880" cy="4525963"/>
          </a:xfrm>
        </p:spPr>
        <p:txBody>
          <a:bodyPr>
            <a:normAutofit/>
          </a:bodyPr>
          <a:lstStyle/>
          <a:p>
            <a:pPr marL="971550" lvl="1" indent="-514350">
              <a:buFont typeface="+mj-lt"/>
              <a:buAutoNum type="arabicPeriod"/>
            </a:pPr>
            <a:r>
              <a:rPr lang="ar-SY" dirty="0"/>
              <a:t>الأغراض العامة للخطة</a:t>
            </a:r>
          </a:p>
          <a:p>
            <a:pPr marL="971550" lvl="1" indent="-514350">
              <a:buFont typeface="+mj-lt"/>
              <a:buAutoNum type="arabicPeriod"/>
            </a:pPr>
            <a:r>
              <a:rPr lang="ar-SY" dirty="0"/>
              <a:t>الغايات القابلة للقياس للنشاطات</a:t>
            </a:r>
          </a:p>
          <a:p>
            <a:pPr marL="971550" lvl="1" indent="-514350">
              <a:buFont typeface="+mj-lt"/>
              <a:buAutoNum type="arabicPeriod"/>
            </a:pPr>
            <a:r>
              <a:rPr lang="ar-SY" dirty="0"/>
              <a:t> مؤشرات الأداء</a:t>
            </a:r>
          </a:p>
          <a:p>
            <a:pPr marL="971550" lvl="1" indent="-514350">
              <a:buFont typeface="+mj-lt"/>
              <a:buAutoNum type="arabicPeriod"/>
            </a:pPr>
            <a:r>
              <a:rPr lang="ar-SY" dirty="0" err="1"/>
              <a:t>النشاطات </a:t>
            </a:r>
            <a:r>
              <a:rPr lang="ar-SY" dirty="0"/>
              <a:t>(الأفعال</a:t>
            </a:r>
            <a:r>
              <a:rPr lang="ar-SY" dirty="0" err="1"/>
              <a:t>)</a:t>
            </a:r>
            <a:endParaRPr lang="ar-SY" dirty="0"/>
          </a:p>
          <a:p>
            <a:pPr marL="971550" lvl="1" indent="-514350">
              <a:buFont typeface="+mj-lt"/>
              <a:buAutoNum type="arabicPeriod"/>
            </a:pPr>
            <a:r>
              <a:rPr lang="ar-SY" dirty="0"/>
              <a:t>تحديد المسؤوليات/ توزيع المهام</a:t>
            </a:r>
          </a:p>
          <a:p>
            <a:pPr marL="971550" lvl="1" indent="-514350">
              <a:buFont typeface="+mj-lt"/>
              <a:buAutoNum type="arabicPeriod"/>
            </a:pPr>
            <a:r>
              <a:rPr lang="ar-SY" dirty="0"/>
              <a:t>الإطار الزمني للتنفيذ</a:t>
            </a:r>
          </a:p>
          <a:p>
            <a:pPr marL="971550" lvl="1" indent="-514350">
              <a:buFont typeface="+mj-lt"/>
              <a:buAutoNum type="arabicPeriod"/>
            </a:pPr>
            <a:r>
              <a:rPr lang="ar-SY" dirty="0"/>
              <a:t>تقدير الموارد المطلوبة</a:t>
            </a:r>
          </a:p>
          <a:p>
            <a:pPr marL="971550" lvl="1" indent="-514350">
              <a:buFont typeface="+mj-lt"/>
              <a:buAutoNum type="arabicPeriod"/>
            </a:pPr>
            <a:r>
              <a:rPr lang="ar-SY" dirty="0"/>
              <a:t>وضع آلية لرصد التقدم</a:t>
            </a:r>
          </a:p>
        </p:txBody>
      </p:sp>
      <p:sp>
        <p:nvSpPr>
          <p:cNvPr id="5" name="TextBox 4"/>
          <p:cNvSpPr txBox="1"/>
          <p:nvPr/>
        </p:nvSpPr>
        <p:spPr>
          <a:xfrm>
            <a:off x="1763687" y="1412776"/>
            <a:ext cx="1415259"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1. Objectives</a:t>
            </a:r>
            <a:endParaRPr lang="ar-SY" b="1" dirty="0">
              <a:effectLst>
                <a:outerShdw blurRad="38100" dist="38100" dir="2700000" algn="tl">
                  <a:srgbClr val="000000">
                    <a:alpha val="43137"/>
                  </a:srgbClr>
                </a:outerShdw>
              </a:effectLst>
            </a:endParaRPr>
          </a:p>
        </p:txBody>
      </p:sp>
      <p:pic>
        <p:nvPicPr>
          <p:cNvPr id="34820" name="Picture 4" descr="https://encrypted-tbn1.gstatic.com/images?q=tbn:ANd9GcSFDJnVhaaUErxFk8G3JDO7DYPefQT_GoOM-I9Et-wqKQOBF9mnMw"/>
          <p:cNvPicPr>
            <a:picLocks noChangeAspect="1" noChangeArrowheads="1"/>
          </p:cNvPicPr>
          <p:nvPr/>
        </p:nvPicPr>
        <p:blipFill>
          <a:blip r:embed="rId2" cstate="email"/>
          <a:srcRect/>
          <a:stretch>
            <a:fillRect/>
          </a:stretch>
        </p:blipFill>
        <p:spPr bwMode="auto">
          <a:xfrm>
            <a:off x="467544" y="1124744"/>
            <a:ext cx="1153612" cy="864096"/>
          </a:xfrm>
          <a:prstGeom prst="rect">
            <a:avLst/>
          </a:prstGeom>
          <a:noFill/>
        </p:spPr>
      </p:pic>
      <p:pic>
        <p:nvPicPr>
          <p:cNvPr id="7" name="Picture 8" descr="https://encrypted-tbn2.gstatic.com/images?q=tbn:ANd9GcQqvbo-haPPfjg6jI1HNgI1AuZFbzzeE1ZZjG5wUdUp14jJfCwK"/>
          <p:cNvPicPr>
            <a:picLocks noChangeAspect="1" noChangeArrowheads="1"/>
          </p:cNvPicPr>
          <p:nvPr/>
        </p:nvPicPr>
        <p:blipFill>
          <a:blip r:embed="rId3" cstate="email"/>
          <a:srcRect/>
          <a:stretch>
            <a:fillRect/>
          </a:stretch>
        </p:blipFill>
        <p:spPr bwMode="auto">
          <a:xfrm>
            <a:off x="467544" y="2060848"/>
            <a:ext cx="945559" cy="936104"/>
          </a:xfrm>
          <a:prstGeom prst="rect">
            <a:avLst/>
          </a:prstGeom>
          <a:noFill/>
        </p:spPr>
      </p:pic>
      <p:sp>
        <p:nvSpPr>
          <p:cNvPr id="8" name="TextBox 7"/>
          <p:cNvSpPr txBox="1"/>
          <p:nvPr/>
        </p:nvSpPr>
        <p:spPr>
          <a:xfrm>
            <a:off x="1763688" y="2420888"/>
            <a:ext cx="1096582"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2. Targets</a:t>
            </a:r>
            <a:endParaRPr lang="ar-SY" b="1" dirty="0">
              <a:effectLst>
                <a:outerShdw blurRad="38100" dist="38100" dir="2700000" algn="tl">
                  <a:srgbClr val="000000">
                    <a:alpha val="43137"/>
                  </a:srgbClr>
                </a:outerShdw>
              </a:effectLst>
            </a:endParaRPr>
          </a:p>
        </p:txBody>
      </p:sp>
      <p:pic>
        <p:nvPicPr>
          <p:cNvPr id="34824" name="Picture 8" descr="https://encrypted-tbn1.gstatic.com/images?q=tbn:ANd9GcQb00kJiHmg0eav3X96jrPxJthjFcr5a3m_9AlKcaTZD9GYYluVTQ"/>
          <p:cNvPicPr>
            <a:picLocks noChangeAspect="1" noChangeArrowheads="1"/>
          </p:cNvPicPr>
          <p:nvPr/>
        </p:nvPicPr>
        <p:blipFill>
          <a:blip r:embed="rId4" cstate="email"/>
          <a:srcRect/>
          <a:stretch>
            <a:fillRect/>
          </a:stretch>
        </p:blipFill>
        <p:spPr bwMode="auto">
          <a:xfrm>
            <a:off x="539552" y="3212976"/>
            <a:ext cx="936103" cy="931943"/>
          </a:xfrm>
          <a:prstGeom prst="rect">
            <a:avLst/>
          </a:prstGeom>
          <a:noFill/>
        </p:spPr>
      </p:pic>
      <p:sp>
        <p:nvSpPr>
          <p:cNvPr id="11" name="TextBox 10"/>
          <p:cNvSpPr txBox="1"/>
          <p:nvPr/>
        </p:nvSpPr>
        <p:spPr>
          <a:xfrm>
            <a:off x="1763688" y="3573016"/>
            <a:ext cx="2639184"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3. Performance Indicators</a:t>
            </a:r>
            <a:endParaRPr lang="ar-SY" b="1" dirty="0">
              <a:effectLst>
                <a:outerShdw blurRad="38100" dist="38100" dir="2700000" algn="tl">
                  <a:srgbClr val="000000">
                    <a:alpha val="43137"/>
                  </a:srgbClr>
                </a:outerShdw>
              </a:effectLst>
            </a:endParaRPr>
          </a:p>
        </p:txBody>
      </p:sp>
      <p:pic>
        <p:nvPicPr>
          <p:cNvPr id="12" name="Picture 16" descr="https://encrypted-tbn2.gstatic.com/images?q=tbn:ANd9GcTkA2_saDfsqvtAHbPQQ9lC10lHOsNRq407Z63lqp7UnnQbvIRflA"/>
          <p:cNvPicPr>
            <a:picLocks noChangeAspect="1" noChangeArrowheads="1"/>
          </p:cNvPicPr>
          <p:nvPr/>
        </p:nvPicPr>
        <p:blipFill>
          <a:blip r:embed="rId5" cstate="email"/>
          <a:srcRect/>
          <a:stretch>
            <a:fillRect/>
          </a:stretch>
        </p:blipFill>
        <p:spPr bwMode="auto">
          <a:xfrm>
            <a:off x="539552" y="4293096"/>
            <a:ext cx="936104" cy="923678"/>
          </a:xfrm>
          <a:prstGeom prst="rect">
            <a:avLst/>
          </a:prstGeom>
          <a:noFill/>
        </p:spPr>
      </p:pic>
      <p:sp>
        <p:nvSpPr>
          <p:cNvPr id="13" name="TextBox 12"/>
          <p:cNvSpPr txBox="1"/>
          <p:nvPr/>
        </p:nvSpPr>
        <p:spPr>
          <a:xfrm>
            <a:off x="1763688" y="4509120"/>
            <a:ext cx="2094932"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4. Actions/Activities</a:t>
            </a:r>
            <a:endParaRPr lang="ar-SY" b="1" dirty="0">
              <a:effectLst>
                <a:outerShdw blurRad="38100" dist="38100" dir="2700000" algn="tl">
                  <a:srgbClr val="000000">
                    <a:alpha val="43137"/>
                  </a:srgbClr>
                </a:outerShdw>
              </a:effectLst>
            </a:endParaRPr>
          </a:p>
        </p:txBody>
      </p:sp>
      <p:pic>
        <p:nvPicPr>
          <p:cNvPr id="14" name="Picture 6" descr="https://encrypted-tbn1.gstatic.com/images?q=tbn:ANd9GcRAiYFGRxyQ51qaV2zc0CMP8EUI9RaL5pXlIfmSlmgnIa7tMOTBHigdkv8"/>
          <p:cNvPicPr>
            <a:picLocks noChangeAspect="1" noChangeArrowheads="1"/>
          </p:cNvPicPr>
          <p:nvPr/>
        </p:nvPicPr>
        <p:blipFill>
          <a:blip r:embed="rId6" cstate="email"/>
          <a:srcRect/>
          <a:stretch>
            <a:fillRect/>
          </a:stretch>
        </p:blipFill>
        <p:spPr bwMode="auto">
          <a:xfrm>
            <a:off x="539552" y="5301208"/>
            <a:ext cx="1800200" cy="1000112"/>
          </a:xfrm>
          <a:prstGeom prst="rect">
            <a:avLst/>
          </a:prstGeom>
          <a:noFill/>
        </p:spPr>
      </p:pic>
      <p:sp>
        <p:nvSpPr>
          <p:cNvPr id="15" name="TextBox 14"/>
          <p:cNvSpPr txBox="1"/>
          <p:nvPr/>
        </p:nvSpPr>
        <p:spPr>
          <a:xfrm>
            <a:off x="611560" y="6309320"/>
            <a:ext cx="1622047"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5. Assignments</a:t>
            </a:r>
            <a:endParaRPr lang="ar-SY" b="1" dirty="0">
              <a:effectLst>
                <a:outerShdw blurRad="38100" dist="38100" dir="2700000" algn="tl">
                  <a:srgbClr val="000000">
                    <a:alpha val="43137"/>
                  </a:srgbClr>
                </a:outerShdw>
              </a:effectLst>
            </a:endParaRPr>
          </a:p>
        </p:txBody>
      </p:sp>
      <p:pic>
        <p:nvPicPr>
          <p:cNvPr id="16" name="Picture 2" descr="https://encrypted-tbn0.gstatic.com/images?q=tbn:ANd9GcRYlsApt2UFH1nAXB0F565gb-vKNOcKpRC_pWhqL_jT23bgiJGQ"/>
          <p:cNvPicPr>
            <a:picLocks noChangeAspect="1" noChangeArrowheads="1"/>
          </p:cNvPicPr>
          <p:nvPr/>
        </p:nvPicPr>
        <p:blipFill>
          <a:blip r:embed="rId7" cstate="email"/>
          <a:srcRect/>
          <a:stretch>
            <a:fillRect/>
          </a:stretch>
        </p:blipFill>
        <p:spPr bwMode="auto">
          <a:xfrm>
            <a:off x="2555776" y="5373216"/>
            <a:ext cx="1060326" cy="936104"/>
          </a:xfrm>
          <a:prstGeom prst="rect">
            <a:avLst/>
          </a:prstGeom>
          <a:noFill/>
        </p:spPr>
      </p:pic>
      <p:sp>
        <p:nvSpPr>
          <p:cNvPr id="17" name="TextBox 16"/>
          <p:cNvSpPr txBox="1"/>
          <p:nvPr/>
        </p:nvSpPr>
        <p:spPr>
          <a:xfrm>
            <a:off x="2470194" y="6309320"/>
            <a:ext cx="1540550"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6. Time Frame</a:t>
            </a:r>
            <a:endParaRPr lang="ar-SY" b="1" dirty="0">
              <a:effectLst>
                <a:outerShdw blurRad="38100" dist="38100" dir="2700000" algn="tl">
                  <a:srgbClr val="000000">
                    <a:alpha val="43137"/>
                  </a:srgbClr>
                </a:outerShdw>
              </a:effectLst>
            </a:endParaRPr>
          </a:p>
        </p:txBody>
      </p:sp>
      <p:pic>
        <p:nvPicPr>
          <p:cNvPr id="18" name="Picture 8" descr="https://encrypted-tbn1.gstatic.com/images?q=tbn:ANd9GcQwYtfENP6Mh2IKNwojLtYQ-hRCU4oP6elmCRHSm6ghh7Lshuj2"/>
          <p:cNvPicPr>
            <a:picLocks noChangeAspect="1" noChangeArrowheads="1"/>
          </p:cNvPicPr>
          <p:nvPr/>
        </p:nvPicPr>
        <p:blipFill>
          <a:blip r:embed="rId8" cstate="email"/>
          <a:srcRect/>
          <a:stretch>
            <a:fillRect/>
          </a:stretch>
        </p:blipFill>
        <p:spPr bwMode="auto">
          <a:xfrm>
            <a:off x="4139952" y="5373216"/>
            <a:ext cx="1959868" cy="1008112"/>
          </a:xfrm>
          <a:prstGeom prst="rect">
            <a:avLst/>
          </a:prstGeom>
          <a:noFill/>
        </p:spPr>
      </p:pic>
      <p:sp>
        <p:nvSpPr>
          <p:cNvPr id="19" name="TextBox 18"/>
          <p:cNvSpPr txBox="1"/>
          <p:nvPr/>
        </p:nvSpPr>
        <p:spPr>
          <a:xfrm>
            <a:off x="4347084" y="6309320"/>
            <a:ext cx="1377044"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7. Resources</a:t>
            </a:r>
            <a:endParaRPr lang="ar-SY" b="1" dirty="0">
              <a:effectLst>
                <a:outerShdw blurRad="38100" dist="38100" dir="2700000" algn="tl">
                  <a:srgbClr val="000000">
                    <a:alpha val="43137"/>
                  </a:srgbClr>
                </a:outerShdw>
              </a:effectLst>
            </a:endParaRPr>
          </a:p>
        </p:txBody>
      </p:sp>
      <p:pic>
        <p:nvPicPr>
          <p:cNvPr id="22" name="Picture 6" descr="https://encrypted-tbn0.gstatic.com/images?q=tbn:ANd9GcSR7EpCJXvXwFW8I0lYPVc4hi6NtMiyrUhKGsTbl6U4tykQO2gBZzQE7FQ"/>
          <p:cNvPicPr>
            <a:picLocks noChangeAspect="1" noChangeArrowheads="1"/>
          </p:cNvPicPr>
          <p:nvPr/>
        </p:nvPicPr>
        <p:blipFill>
          <a:blip r:embed="rId9" cstate="email"/>
          <a:srcRect/>
          <a:stretch>
            <a:fillRect/>
          </a:stretch>
        </p:blipFill>
        <p:spPr bwMode="auto">
          <a:xfrm>
            <a:off x="6455166" y="5373216"/>
            <a:ext cx="1501210" cy="1008112"/>
          </a:xfrm>
          <a:prstGeom prst="rect">
            <a:avLst/>
          </a:prstGeom>
          <a:noFill/>
        </p:spPr>
      </p:pic>
      <p:sp>
        <p:nvSpPr>
          <p:cNvPr id="21" name="TextBox 20"/>
          <p:cNvSpPr txBox="1"/>
          <p:nvPr/>
        </p:nvSpPr>
        <p:spPr>
          <a:xfrm>
            <a:off x="6551117" y="6309320"/>
            <a:ext cx="1492075" cy="369332"/>
          </a:xfrm>
          <a:prstGeom prst="rect">
            <a:avLst/>
          </a:prstGeom>
          <a:noFill/>
        </p:spPr>
        <p:txBody>
          <a:bodyPr wrap="none" rtlCol="1">
            <a:spAutoFit/>
          </a:bodyPr>
          <a:lstStyle/>
          <a:p>
            <a:pPr algn="l" rtl="0"/>
            <a:r>
              <a:rPr lang="en-US" b="1" dirty="0">
                <a:effectLst>
                  <a:outerShdw blurRad="38100" dist="38100" dir="2700000" algn="tl">
                    <a:srgbClr val="000000">
                      <a:alpha val="43137"/>
                    </a:srgbClr>
                  </a:outerShdw>
                </a:effectLst>
              </a:rPr>
              <a:t>8. Monitoring</a:t>
            </a:r>
            <a:endParaRPr lang="ar-SY" b="1" dirty="0">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nodeType="withEffect">
                                  <p:stCondLst>
                                    <p:cond delay="0"/>
                                  </p:stCondLst>
                                  <p:childTnLst>
                                    <p:set>
                                      <p:cBhvr>
                                        <p:cTn id="14" dur="1" fill="hold">
                                          <p:stCondLst>
                                            <p:cond delay="0"/>
                                          </p:stCondLst>
                                        </p:cTn>
                                        <p:tgtEl>
                                          <p:spTgt spid="34820"/>
                                        </p:tgtEl>
                                        <p:attrNameLst>
                                          <p:attrName>style.visibility</p:attrName>
                                        </p:attrNameLst>
                                      </p:cBhvr>
                                      <p:to>
                                        <p:strVal val="visible"/>
                                      </p:to>
                                    </p:set>
                                    <p:animEffect transition="in" filter="blinds(horizontal)">
                                      <p:cBhvr>
                                        <p:cTn id="15" dur="500"/>
                                        <p:tgtEl>
                                          <p:spTgt spid="3482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childTnLst>
                          </p:cTn>
                        </p:par>
                        <p:par>
                          <p:cTn id="26" fill="hold">
                            <p:stCondLst>
                              <p:cond delay="1000"/>
                            </p:stCondLst>
                            <p:childTnLst>
                              <p:par>
                                <p:cTn id="27" presetID="3" presetClass="entr" presetSubtype="10"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additive="base">
                                        <p:cTn id="3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6" fill="hold">
                            <p:stCondLst>
                              <p:cond delay="500"/>
                            </p:stCondLst>
                            <p:childTnLst>
                              <p:par>
                                <p:cTn id="37" presetID="3" presetClass="entr" presetSubtype="10"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childTnLst>
                          </p:cTn>
                        </p:par>
                        <p:par>
                          <p:cTn id="40" fill="hold">
                            <p:stCondLst>
                              <p:cond delay="1000"/>
                            </p:stCondLst>
                            <p:childTnLst>
                              <p:par>
                                <p:cTn id="41" presetID="3" presetClass="entr" presetSubtype="10" fill="hold" nodeType="afterEffect">
                                  <p:stCondLst>
                                    <p:cond delay="0"/>
                                  </p:stCondLst>
                                  <p:childTnLst>
                                    <p:set>
                                      <p:cBhvr>
                                        <p:cTn id="42" dur="1" fill="hold">
                                          <p:stCondLst>
                                            <p:cond delay="0"/>
                                          </p:stCondLst>
                                        </p:cTn>
                                        <p:tgtEl>
                                          <p:spTgt spid="34824"/>
                                        </p:tgtEl>
                                        <p:attrNameLst>
                                          <p:attrName>style.visibility</p:attrName>
                                        </p:attrNameLst>
                                      </p:cBhvr>
                                      <p:to>
                                        <p:strVal val="visible"/>
                                      </p:to>
                                    </p:set>
                                    <p:animEffect transition="in" filter="blinds(horizontal)">
                                      <p:cBhvr>
                                        <p:cTn id="43" dur="500"/>
                                        <p:tgtEl>
                                          <p:spTgt spid="34824"/>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additive="base">
                                        <p:cTn id="4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50" fill="hold">
                            <p:stCondLst>
                              <p:cond delay="500"/>
                            </p:stCondLst>
                            <p:childTnLst>
                              <p:par>
                                <p:cTn id="51" presetID="3" presetClass="entr" presetSubtype="10"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linds(horizontal)">
                                      <p:cBhvr>
                                        <p:cTn id="53" dur="500"/>
                                        <p:tgtEl>
                                          <p:spTgt spid="13"/>
                                        </p:tgtEl>
                                      </p:cBhvr>
                                    </p:animEffect>
                                  </p:childTnLst>
                                </p:cTn>
                              </p:par>
                            </p:childTnLst>
                          </p:cTn>
                        </p:par>
                        <p:par>
                          <p:cTn id="54" fill="hold">
                            <p:stCondLst>
                              <p:cond delay="1000"/>
                            </p:stCondLst>
                            <p:childTnLst>
                              <p:par>
                                <p:cTn id="55" presetID="3" presetClass="entr" presetSubtype="10" fill="hold"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xEl>
                                              <p:pRg st="4" end="4"/>
                                            </p:txEl>
                                          </p:spTgt>
                                        </p:tgtEl>
                                        <p:attrNameLst>
                                          <p:attrName>style.visibility</p:attrName>
                                        </p:attrNameLst>
                                      </p:cBhvr>
                                      <p:to>
                                        <p:strVal val="visible"/>
                                      </p:to>
                                    </p:set>
                                    <p:anim calcmode="lin" valueType="num">
                                      <p:cBhvr additive="base">
                                        <p:cTn id="6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64" fill="hold">
                            <p:stCondLst>
                              <p:cond delay="500"/>
                            </p:stCondLst>
                            <p:childTnLst>
                              <p:par>
                                <p:cTn id="65" presetID="3" presetClass="entr" presetSubtype="10" fill="hold" nodeType="after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blinds(horizontal)">
                                      <p:cBhvr>
                                        <p:cTn id="67" dur="500"/>
                                        <p:tgtEl>
                                          <p:spTgt spid="14"/>
                                        </p:tgtEl>
                                      </p:cBhvr>
                                    </p:animEffect>
                                  </p:childTnLst>
                                </p:cTn>
                              </p:par>
                            </p:childTnLst>
                          </p:cTn>
                        </p:par>
                        <p:par>
                          <p:cTn id="68" fill="hold">
                            <p:stCondLst>
                              <p:cond delay="1000"/>
                            </p:stCondLst>
                            <p:childTnLst>
                              <p:par>
                                <p:cTn id="69" presetID="3" presetClass="entr" presetSubtype="10"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blinds(horizontal)">
                                      <p:cBhvr>
                                        <p:cTn id="71" dur="500"/>
                                        <p:tgtEl>
                                          <p:spTgt spid="15"/>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3">
                                            <p:txEl>
                                              <p:pRg st="5" end="5"/>
                                            </p:txEl>
                                          </p:spTgt>
                                        </p:tgtEl>
                                        <p:attrNameLst>
                                          <p:attrName>style.visibility</p:attrName>
                                        </p:attrNameLst>
                                      </p:cBhvr>
                                      <p:to>
                                        <p:strVal val="visible"/>
                                      </p:to>
                                    </p:set>
                                    <p:anim calcmode="lin" valueType="num">
                                      <p:cBhvr additive="base">
                                        <p:cTn id="7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78" presetID="3" presetClass="entr" presetSubtype="10" fill="hold"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blinds(horizontal)">
                                      <p:cBhvr>
                                        <p:cTn id="80" dur="500"/>
                                        <p:tgtEl>
                                          <p:spTgt spid="16"/>
                                        </p:tgtEl>
                                      </p:cBhvr>
                                    </p:animEffect>
                                  </p:childTnLst>
                                </p:cTn>
                              </p:par>
                            </p:childTnLst>
                          </p:cTn>
                        </p:par>
                        <p:par>
                          <p:cTn id="81" fill="hold">
                            <p:stCondLst>
                              <p:cond delay="500"/>
                            </p:stCondLst>
                            <p:childTnLst>
                              <p:par>
                                <p:cTn id="82" presetID="3" presetClass="entr" presetSubtype="10" fill="hold" grpId="0" nodeType="after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blinds(horizontal)">
                                      <p:cBhvr>
                                        <p:cTn id="84" dur="500"/>
                                        <p:tgtEl>
                                          <p:spTgt spid="17"/>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3">
                                            <p:txEl>
                                              <p:pRg st="6" end="6"/>
                                            </p:txEl>
                                          </p:spTgt>
                                        </p:tgtEl>
                                        <p:attrNameLst>
                                          <p:attrName>style.visibility</p:attrName>
                                        </p:attrNameLst>
                                      </p:cBhvr>
                                      <p:to>
                                        <p:strVal val="visible"/>
                                      </p:to>
                                    </p:set>
                                    <p:anim calcmode="lin" valueType="num">
                                      <p:cBhvr additive="base">
                                        <p:cTn id="8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91" fill="hold">
                            <p:stCondLst>
                              <p:cond delay="500"/>
                            </p:stCondLst>
                            <p:childTnLst>
                              <p:par>
                                <p:cTn id="92" presetID="3" presetClass="entr" presetSubtype="10" fill="hold" grpId="0" nodeType="after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blinds(horizontal)">
                                      <p:cBhvr>
                                        <p:cTn id="94" dur="500"/>
                                        <p:tgtEl>
                                          <p:spTgt spid="19"/>
                                        </p:tgtEl>
                                      </p:cBhvr>
                                    </p:animEffect>
                                  </p:childTnLst>
                                </p:cTn>
                              </p:par>
                            </p:childTnLst>
                          </p:cTn>
                        </p:par>
                        <p:par>
                          <p:cTn id="95" fill="hold">
                            <p:stCondLst>
                              <p:cond delay="1000"/>
                            </p:stCondLst>
                            <p:childTnLst>
                              <p:par>
                                <p:cTn id="96" presetID="3" presetClass="entr" presetSubtype="10" fill="hold" nodeType="after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blinds(horizontal)">
                                      <p:cBhvr>
                                        <p:cTn id="98" dur="500"/>
                                        <p:tgtEl>
                                          <p:spTgt spid="18"/>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7" end="7"/>
                                            </p:txEl>
                                          </p:spTgt>
                                        </p:tgtEl>
                                        <p:attrNameLst>
                                          <p:attrName>style.visibility</p:attrName>
                                        </p:attrNameLst>
                                      </p:cBhvr>
                                      <p:to>
                                        <p:strVal val="visible"/>
                                      </p:to>
                                    </p:set>
                                    <p:anim calcmode="lin" valueType="num">
                                      <p:cBhvr additive="base">
                                        <p:cTn id="10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105" fill="hold">
                            <p:stCondLst>
                              <p:cond delay="500"/>
                            </p:stCondLst>
                            <p:childTnLst>
                              <p:par>
                                <p:cTn id="106" presetID="3" presetClass="entr" presetSubtype="10" fill="hold"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blinds(horizontal)">
                                      <p:cBhvr>
                                        <p:cTn id="108" dur="500"/>
                                        <p:tgtEl>
                                          <p:spTgt spid="22"/>
                                        </p:tgtEl>
                                      </p:cBhvr>
                                    </p:animEffect>
                                  </p:childTnLst>
                                </p:cTn>
                              </p:par>
                            </p:childTnLst>
                          </p:cTn>
                        </p:par>
                        <p:par>
                          <p:cTn id="109" fill="hold">
                            <p:stCondLst>
                              <p:cond delay="1000"/>
                            </p:stCondLst>
                            <p:childTnLst>
                              <p:par>
                                <p:cTn id="110" presetID="3" presetClass="entr" presetSubtype="10" fill="hold" grpId="0" nodeType="afterEffect">
                                  <p:stCondLst>
                                    <p:cond delay="0"/>
                                  </p:stCondLst>
                                  <p:childTnLst>
                                    <p:set>
                                      <p:cBhvr>
                                        <p:cTn id="111" dur="1" fill="hold">
                                          <p:stCondLst>
                                            <p:cond delay="0"/>
                                          </p:stCondLst>
                                        </p:cTn>
                                        <p:tgtEl>
                                          <p:spTgt spid="21"/>
                                        </p:tgtEl>
                                        <p:attrNameLst>
                                          <p:attrName>style.visibility</p:attrName>
                                        </p:attrNameLst>
                                      </p:cBhvr>
                                      <p:to>
                                        <p:strVal val="visible"/>
                                      </p:to>
                                    </p:set>
                                    <p:animEffect transition="in" filter="blinds(horizontal)">
                                      <p:cBhvr>
                                        <p:cTn id="1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p:bldP spid="8" grpId="0"/>
      <p:bldP spid="11" grpId="0"/>
      <p:bldP spid="13" grpId="0"/>
      <p:bldP spid="15" grpId="0"/>
      <p:bldP spid="17" grpId="0"/>
      <p:bldP spid="19" grpId="0"/>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8" y="260648"/>
            <a:ext cx="9144000" cy="1440160"/>
          </a:xfrm>
        </p:spPr>
        <p:txBody>
          <a:bodyPr>
            <a:normAutofit fontScale="90000"/>
          </a:bodyPr>
          <a:lstStyle/>
          <a:p>
            <a:r>
              <a:rPr lang="ar-SY" sz="5300" b="1" dirty="0">
                <a:solidFill>
                  <a:srgbClr val="00B0F0"/>
                </a:solidFill>
              </a:rPr>
              <a:t>ضمان التشاورية </a:t>
            </a:r>
            <a:br>
              <a:rPr lang="ar-SY" b="1" dirty="0">
                <a:solidFill>
                  <a:srgbClr val="00B0F0"/>
                </a:solidFill>
              </a:rPr>
            </a:br>
            <a:r>
              <a:rPr lang="ar-SY" b="1" dirty="0">
                <a:solidFill>
                  <a:srgbClr val="00B0F0"/>
                </a:solidFill>
              </a:rPr>
              <a:t>في صياغة واعتماد السياسات والاستراتيجيات والخطط</a:t>
            </a:r>
            <a:br>
              <a:rPr lang="ar-SY" b="1" dirty="0">
                <a:solidFill>
                  <a:srgbClr val="00B0F0"/>
                </a:solidFill>
              </a:rPr>
            </a:br>
            <a:r>
              <a:rPr lang="ar-SY" b="1" dirty="0"/>
              <a:t>(</a:t>
            </a:r>
            <a:r>
              <a:rPr lang="ar-SY" sz="3100" b="1" dirty="0"/>
              <a:t>ثلاث ورشات عمل عامّة بحضور الخبراء وجميع الفعاليات والجهات المعنية)</a:t>
            </a:r>
          </a:p>
        </p:txBody>
      </p:sp>
      <p:sp>
        <p:nvSpPr>
          <p:cNvPr id="3" name="Content Placeholder 2"/>
          <p:cNvSpPr>
            <a:spLocks noGrp="1"/>
          </p:cNvSpPr>
          <p:nvPr>
            <p:ph idx="1"/>
          </p:nvPr>
        </p:nvSpPr>
        <p:spPr>
          <a:xfrm>
            <a:off x="457200" y="2132856"/>
            <a:ext cx="8229600" cy="4709120"/>
          </a:xfrm>
        </p:spPr>
        <p:txBody>
          <a:bodyPr>
            <a:normAutofit fontScale="85000" lnSpcReduction="20000"/>
          </a:bodyPr>
          <a:lstStyle/>
          <a:p>
            <a:pPr marL="514350" indent="-514350">
              <a:buFont typeface="+mj-lt"/>
              <a:buAutoNum type="arabicPeriod"/>
            </a:pPr>
            <a:r>
              <a:rPr lang="ar-SY" b="1" dirty="0">
                <a:solidFill>
                  <a:srgbClr val="00B0F0"/>
                </a:solidFill>
              </a:rPr>
              <a:t>ورشة عمل استهلالية  </a:t>
            </a:r>
            <a:r>
              <a:rPr lang="en-US" b="1" dirty="0">
                <a:solidFill>
                  <a:srgbClr val="00B0F0"/>
                </a:solidFill>
              </a:rPr>
              <a:t>Inception Workshop</a:t>
            </a:r>
            <a:endParaRPr lang="ar-SY" b="1" dirty="0">
              <a:solidFill>
                <a:srgbClr val="00B0F0"/>
              </a:solidFill>
            </a:endParaRPr>
          </a:p>
          <a:p>
            <a:pPr marL="971550" lvl="1" indent="-514350"/>
            <a:r>
              <a:rPr lang="ar-SY" dirty="0"/>
              <a:t>في بداية الدراسة</a:t>
            </a:r>
          </a:p>
          <a:p>
            <a:pPr marL="971550" lvl="1" indent="-514350"/>
            <a:r>
              <a:rPr lang="ar-SY" dirty="0"/>
              <a:t>تقرير </a:t>
            </a:r>
            <a:r>
              <a:rPr lang="ar-SY" dirty="0" err="1"/>
              <a:t>استهلالي </a:t>
            </a:r>
            <a:r>
              <a:rPr lang="ar-SY" dirty="0"/>
              <a:t>(الأهداف، خطة العمل، النتائج المتوقعة</a:t>
            </a:r>
            <a:r>
              <a:rPr lang="ar-SY" dirty="0" err="1"/>
              <a:t>)</a:t>
            </a:r>
            <a:endParaRPr lang="ar-SY" dirty="0"/>
          </a:p>
          <a:p>
            <a:pPr marL="514350" indent="-514350">
              <a:buFont typeface="+mj-lt"/>
              <a:buAutoNum type="arabicPeriod"/>
            </a:pPr>
            <a:r>
              <a:rPr lang="ar-SY" b="1" dirty="0">
                <a:solidFill>
                  <a:srgbClr val="00B0F0"/>
                </a:solidFill>
              </a:rPr>
              <a:t>ورشة عمل مرحلية </a:t>
            </a:r>
            <a:r>
              <a:rPr lang="en-US" b="1" dirty="0">
                <a:solidFill>
                  <a:srgbClr val="00B0F0"/>
                </a:solidFill>
              </a:rPr>
              <a:t>Intermediate Workshop</a:t>
            </a:r>
            <a:endParaRPr lang="ar-SY" b="1" dirty="0">
              <a:solidFill>
                <a:srgbClr val="00B0F0"/>
              </a:solidFill>
            </a:endParaRPr>
          </a:p>
          <a:p>
            <a:pPr marL="971550" lvl="1" indent="-514350"/>
            <a:r>
              <a:rPr lang="ar-SY" dirty="0"/>
              <a:t>في منتصف عمر المشروع</a:t>
            </a:r>
          </a:p>
          <a:p>
            <a:pPr marL="971550" lvl="1" indent="-514350"/>
            <a:r>
              <a:rPr lang="ar-SY" dirty="0"/>
              <a:t>النتائج المرحلية</a:t>
            </a:r>
          </a:p>
          <a:p>
            <a:pPr marL="971550" lvl="1" indent="-514350"/>
            <a:r>
              <a:rPr lang="ar-SY" dirty="0"/>
              <a:t>التصورات الأولية عن النتائج النهائية</a:t>
            </a:r>
          </a:p>
          <a:p>
            <a:pPr marL="971550" lvl="1" indent="-514350"/>
            <a:r>
              <a:rPr lang="ar-SY" dirty="0"/>
              <a:t>تعديلات </a:t>
            </a:r>
            <a:r>
              <a:rPr lang="ar-SY" dirty="0" err="1"/>
              <a:t>ممكنة...</a:t>
            </a:r>
            <a:endParaRPr lang="ar-SY" dirty="0"/>
          </a:p>
          <a:p>
            <a:pPr marL="514350" indent="-514350">
              <a:buFont typeface="+mj-lt"/>
              <a:buAutoNum type="arabicPeriod"/>
            </a:pPr>
            <a:r>
              <a:rPr lang="ar-SY" b="1" dirty="0">
                <a:solidFill>
                  <a:srgbClr val="00B0F0"/>
                </a:solidFill>
              </a:rPr>
              <a:t>ورشة عمل نهائية  </a:t>
            </a:r>
            <a:r>
              <a:rPr lang="en-US" b="1" dirty="0">
                <a:solidFill>
                  <a:srgbClr val="00B0F0"/>
                </a:solidFill>
              </a:rPr>
              <a:t> Final Workshop</a:t>
            </a:r>
            <a:endParaRPr lang="ar-SY" b="1" dirty="0">
              <a:solidFill>
                <a:srgbClr val="00B0F0"/>
              </a:solidFill>
            </a:endParaRPr>
          </a:p>
          <a:p>
            <a:pPr marL="971550" lvl="1" indent="-514350"/>
            <a:r>
              <a:rPr lang="ar-SY" dirty="0"/>
              <a:t>في نهاية المشروع</a:t>
            </a:r>
          </a:p>
          <a:p>
            <a:pPr marL="971550" lvl="1" indent="-514350"/>
            <a:r>
              <a:rPr lang="ar-SY" dirty="0"/>
              <a:t>عرض مسودة التقرير النهائي.</a:t>
            </a:r>
          </a:p>
          <a:p>
            <a:pPr marL="971550" lvl="1" indent="-514350"/>
            <a:r>
              <a:rPr lang="ar-SY" dirty="0"/>
              <a:t>الحصول على تعليقات واقتراحات لصياغة التقرير النهائي.</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1440160"/>
          </a:xfrm>
        </p:spPr>
        <p:txBody>
          <a:bodyPr>
            <a:normAutofit fontScale="90000"/>
          </a:bodyPr>
          <a:lstStyle/>
          <a:p>
            <a:r>
              <a:rPr lang="ar-LB" sz="5300" b="1" dirty="0">
                <a:solidFill>
                  <a:srgbClr val="00B0F0"/>
                </a:solidFill>
              </a:rPr>
              <a:t>معضلة التخطيط الأساسيّة: التنبؤ بالمستقبل </a:t>
            </a:r>
            <a:br>
              <a:rPr lang="ar-SY" b="1" dirty="0">
                <a:solidFill>
                  <a:srgbClr val="00B0F0"/>
                </a:solidFill>
              </a:rPr>
            </a:br>
            <a:endParaRPr lang="ar-SY" sz="3100" b="1" dirty="0"/>
          </a:p>
        </p:txBody>
      </p:sp>
      <p:pic>
        <p:nvPicPr>
          <p:cNvPr id="1026" name="Picture 2">
            <a:extLst>
              <a:ext uri="{FF2B5EF4-FFF2-40B4-BE49-F238E27FC236}">
                <a16:creationId xmlns:a16="http://schemas.microsoft.com/office/drawing/2014/main" id="{D4400011-37A9-4BCE-966E-92D3A6497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426418"/>
            <a:ext cx="8572500" cy="531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04365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303"/>
            <a:ext cx="9144000" cy="1440160"/>
          </a:xfrm>
        </p:spPr>
        <p:txBody>
          <a:bodyPr>
            <a:normAutofit fontScale="90000"/>
          </a:bodyPr>
          <a:lstStyle/>
          <a:p>
            <a:r>
              <a:rPr lang="ar-LB" sz="5300" b="1" dirty="0">
                <a:solidFill>
                  <a:srgbClr val="00B0F0"/>
                </a:solidFill>
              </a:rPr>
              <a:t>معضلة التخطيط الأساسيّة: درجة عدم اليقين </a:t>
            </a:r>
            <a:br>
              <a:rPr lang="ar-SY" b="1" dirty="0">
                <a:solidFill>
                  <a:srgbClr val="00B0F0"/>
                </a:solidFill>
              </a:rPr>
            </a:br>
            <a:endParaRPr lang="ar-SY" sz="3100" b="1" dirty="0"/>
          </a:p>
        </p:txBody>
      </p:sp>
      <p:pic>
        <p:nvPicPr>
          <p:cNvPr id="2050" name="Picture 2">
            <a:extLst>
              <a:ext uri="{FF2B5EF4-FFF2-40B4-BE49-F238E27FC236}">
                <a16:creationId xmlns:a16="http://schemas.microsoft.com/office/drawing/2014/main" id="{BF75E80F-D6C8-4BC6-ACD6-0EF38AAC1E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1589463"/>
            <a:ext cx="8572500" cy="4514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243791"/>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976" y="260648"/>
            <a:ext cx="2540968" cy="1152128"/>
          </a:xfrm>
        </p:spPr>
        <p:txBody>
          <a:bodyPr>
            <a:normAutofit/>
          </a:bodyPr>
          <a:lstStyle/>
          <a:p>
            <a:pPr algn="r"/>
            <a:r>
              <a:rPr lang="ar-SY" b="1" dirty="0" err="1">
                <a:solidFill>
                  <a:srgbClr val="00B0F0"/>
                </a:solidFill>
                <a:effectLst>
                  <a:outerShdw blurRad="38100" dist="38100" dir="2700000" algn="tl">
                    <a:srgbClr val="000000">
                      <a:alpha val="43137"/>
                    </a:srgbClr>
                  </a:outerShdw>
                </a:effectLst>
              </a:rPr>
              <a:t>تعاريف</a:t>
            </a:r>
            <a:r>
              <a:rPr lang="ar-SY" b="1" dirty="0">
                <a:solidFill>
                  <a:srgbClr val="00B0F0"/>
                </a:solidFill>
                <a:effectLst>
                  <a:outerShdw blurRad="38100" dist="38100" dir="2700000" algn="tl">
                    <a:srgbClr val="000000">
                      <a:alpha val="43137"/>
                    </a:srgbClr>
                  </a:outerShdw>
                </a:effectLst>
              </a:rPr>
              <a:t> </a:t>
            </a:r>
            <a:r>
              <a:rPr lang="ar-SY" b="1" dirty="0" err="1">
                <a:solidFill>
                  <a:srgbClr val="00B0F0"/>
                </a:solidFill>
                <a:effectLst>
                  <a:outerShdw blurRad="38100" dist="38100" dir="2700000" algn="tl">
                    <a:srgbClr val="000000">
                      <a:alpha val="43137"/>
                    </a:srgbClr>
                  </a:outerShdw>
                </a:effectLst>
              </a:rPr>
              <a:t>...</a:t>
            </a:r>
            <a:endParaRPr lang="ar-SY"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1844824"/>
            <a:ext cx="8229600" cy="5256584"/>
          </a:xfrm>
        </p:spPr>
        <p:txBody>
          <a:bodyPr>
            <a:noAutofit/>
          </a:bodyPr>
          <a:lstStyle/>
          <a:p>
            <a:pPr algn="just">
              <a:buNone/>
            </a:pPr>
            <a:r>
              <a:rPr lang="ar-SY" sz="2400" b="1" dirty="0">
                <a:solidFill>
                  <a:srgbClr val="00B0F0"/>
                </a:solidFill>
                <a:effectLst>
                  <a:outerShdw blurRad="38100" dist="38100" dir="2700000" algn="tl">
                    <a:srgbClr val="000000">
                      <a:alpha val="43137"/>
                    </a:srgbClr>
                  </a:outerShdw>
                </a:effectLst>
              </a:rPr>
              <a:t>السياسة  </a:t>
            </a:r>
            <a:r>
              <a:rPr lang="en-US" sz="2000" i="1" dirty="0">
                <a:solidFill>
                  <a:srgbClr val="00B0F0"/>
                </a:solidFill>
                <a:effectLst>
                  <a:outerShdw blurRad="38100" dist="38100" dir="2700000" algn="tl">
                    <a:srgbClr val="000000">
                      <a:alpha val="43137"/>
                    </a:srgbClr>
                  </a:outerShdw>
                </a:effectLst>
              </a:rPr>
              <a:t>Policy</a:t>
            </a:r>
            <a:endParaRPr lang="ar-SY" sz="2000" i="1" dirty="0">
              <a:solidFill>
                <a:srgbClr val="00B0F0"/>
              </a:solidFill>
              <a:effectLst>
                <a:outerShdw blurRad="38100" dist="38100" dir="2700000" algn="tl">
                  <a:srgbClr val="000000">
                    <a:alpha val="43137"/>
                  </a:srgbClr>
                </a:outerShdw>
              </a:effectLst>
            </a:endParaRPr>
          </a:p>
          <a:p>
            <a:pPr marL="0" indent="0" algn="just">
              <a:buNone/>
            </a:pPr>
            <a:r>
              <a:rPr lang="ar-SY" sz="2000" dirty="0"/>
              <a:t>مجموعة من المبادئ التي تقود اتخاذ القرارات، وتقدم إطاراً عاماً لاختيار وتقييم المقترحات والنشاطات.</a:t>
            </a:r>
          </a:p>
          <a:p>
            <a:pPr marL="0" indent="0" algn="just">
              <a:buNone/>
            </a:pPr>
            <a:endParaRPr lang="ar-SY" sz="800" dirty="0"/>
          </a:p>
          <a:p>
            <a:pPr marL="0" indent="0" algn="just">
              <a:buNone/>
            </a:pPr>
            <a:r>
              <a:rPr lang="ar-SY" sz="2400" b="1" dirty="0">
                <a:solidFill>
                  <a:srgbClr val="00B0F0"/>
                </a:solidFill>
                <a:effectLst>
                  <a:outerShdw blurRad="38100" dist="38100" dir="2700000" algn="tl">
                    <a:srgbClr val="000000">
                      <a:alpha val="43137"/>
                    </a:srgbClr>
                  </a:outerShdw>
                </a:effectLst>
              </a:rPr>
              <a:t>الاستراتيجية  </a:t>
            </a:r>
            <a:r>
              <a:rPr lang="en-US" sz="2000" i="1" dirty="0">
                <a:solidFill>
                  <a:srgbClr val="00B0F0"/>
                </a:solidFill>
                <a:effectLst>
                  <a:outerShdw blurRad="38100" dist="38100" dir="2700000" algn="tl">
                    <a:srgbClr val="000000">
                      <a:alpha val="43137"/>
                    </a:srgbClr>
                  </a:outerShdw>
                </a:effectLst>
              </a:rPr>
              <a:t>Strategy</a:t>
            </a:r>
            <a:endParaRPr lang="ar-SY" sz="2000" i="1" dirty="0">
              <a:solidFill>
                <a:srgbClr val="00B0F0"/>
              </a:solidFill>
              <a:effectLst>
                <a:outerShdw blurRad="38100" dist="38100" dir="2700000" algn="tl">
                  <a:srgbClr val="000000">
                    <a:alpha val="43137"/>
                  </a:srgbClr>
                </a:outerShdw>
              </a:effectLst>
            </a:endParaRPr>
          </a:p>
          <a:p>
            <a:pPr marL="0" indent="0" algn="just">
              <a:buNone/>
            </a:pPr>
            <a:r>
              <a:rPr lang="ar-SY" sz="2000" dirty="0"/>
              <a:t>توضح الشكل العام لتحقيق السياسة، من خلال الاتجاهات والأفعال الرئيسية للوصول إلى أهداف السياسة.</a:t>
            </a:r>
          </a:p>
          <a:p>
            <a:pPr marL="0" indent="0" algn="just">
              <a:buNone/>
            </a:pPr>
            <a:endParaRPr lang="ar-SY" sz="800" dirty="0"/>
          </a:p>
          <a:p>
            <a:pPr marL="0" indent="0" algn="just">
              <a:buNone/>
            </a:pPr>
            <a:r>
              <a:rPr lang="ar-SY" sz="2400" b="1" dirty="0">
                <a:solidFill>
                  <a:srgbClr val="00B0F0"/>
                </a:solidFill>
                <a:effectLst>
                  <a:outerShdw blurRad="38100" dist="38100" dir="2700000" algn="tl">
                    <a:srgbClr val="000000">
                      <a:alpha val="43137"/>
                    </a:srgbClr>
                  </a:outerShdw>
                </a:effectLst>
              </a:rPr>
              <a:t>خطة العمل </a:t>
            </a:r>
            <a:r>
              <a:rPr lang="en-US" sz="2000" i="1" dirty="0">
                <a:solidFill>
                  <a:srgbClr val="00B0F0"/>
                </a:solidFill>
                <a:effectLst>
                  <a:outerShdw blurRad="38100" dist="38100" dir="2700000" algn="tl">
                    <a:srgbClr val="000000">
                      <a:alpha val="43137"/>
                    </a:srgbClr>
                  </a:outerShdw>
                </a:effectLst>
              </a:rPr>
              <a:t>Action Plan </a:t>
            </a:r>
            <a:endParaRPr lang="ar-SY" sz="2000" i="1" dirty="0">
              <a:solidFill>
                <a:srgbClr val="00B0F0"/>
              </a:solidFill>
              <a:effectLst>
                <a:outerShdw blurRad="38100" dist="38100" dir="2700000" algn="tl">
                  <a:srgbClr val="000000">
                    <a:alpha val="43137"/>
                  </a:srgbClr>
                </a:outerShdw>
              </a:effectLst>
            </a:endParaRPr>
          </a:p>
          <a:p>
            <a:pPr marL="0" indent="0" algn="just">
              <a:buNone/>
            </a:pPr>
            <a:r>
              <a:rPr lang="ar-SY" sz="2000" dirty="0"/>
              <a:t>توضح بشكل أكثر دقة من الاستراتيجية النشاطات المحددة، الإطار الزمني والموارد اللازمة لتحقيق أهداف السياسة، وتقدم الإرشادات حول كيفية تنفيذ ومراقبة وتقييم النشاطات.</a:t>
            </a:r>
          </a:p>
          <a:p>
            <a:pPr marL="0" indent="0" algn="just">
              <a:buNone/>
            </a:pPr>
            <a:endParaRPr lang="ar-SY" sz="800" dirty="0"/>
          </a:p>
          <a:p>
            <a:pPr marL="0" indent="0" algn="just">
              <a:buNone/>
            </a:pPr>
            <a:r>
              <a:rPr lang="ar-SY" sz="2400" b="1" dirty="0">
                <a:solidFill>
                  <a:srgbClr val="00B0F0"/>
                </a:solidFill>
                <a:effectLst>
                  <a:outerShdw blurRad="38100" dist="38100" dir="2700000" algn="tl">
                    <a:srgbClr val="000000">
                      <a:alpha val="43137"/>
                    </a:srgbClr>
                  </a:outerShdw>
                </a:effectLst>
              </a:rPr>
              <a:t>المؤسسة </a:t>
            </a:r>
            <a:r>
              <a:rPr lang="en-US" sz="2000" i="1" dirty="0">
                <a:solidFill>
                  <a:srgbClr val="00B0F0"/>
                </a:solidFill>
                <a:effectLst>
                  <a:outerShdw blurRad="38100" dist="38100" dir="2700000" algn="tl">
                    <a:srgbClr val="000000">
                      <a:alpha val="43137"/>
                    </a:srgbClr>
                  </a:outerShdw>
                </a:effectLst>
              </a:rPr>
              <a:t>Institution</a:t>
            </a:r>
            <a:r>
              <a:rPr lang="ar-SY" sz="2400" b="1" dirty="0">
                <a:solidFill>
                  <a:srgbClr val="00B0F0"/>
                </a:solidFill>
              </a:rPr>
              <a:t> </a:t>
            </a:r>
          </a:p>
          <a:p>
            <a:pPr marL="0" indent="0" algn="just">
              <a:buNone/>
            </a:pPr>
            <a:r>
              <a:rPr lang="ar-SY" sz="2000" dirty="0"/>
              <a:t>نظام رسمي أو اصطلاحي من القواعد، </a:t>
            </a:r>
            <a:r>
              <a:rPr lang="ar-SY" sz="2000" dirty="0" err="1"/>
              <a:t>الهيكليات</a:t>
            </a:r>
            <a:r>
              <a:rPr lang="ar-SY" sz="2000" dirty="0"/>
              <a:t> والقيود التي تقود </a:t>
            </a:r>
            <a:r>
              <a:rPr lang="ar-SY" sz="2000" dirty="0" err="1"/>
              <a:t>وتقولب</a:t>
            </a:r>
            <a:r>
              <a:rPr lang="ar-SY" sz="2000" dirty="0"/>
              <a:t> العلاقات المتبادلة بين البشر.</a:t>
            </a:r>
          </a:p>
        </p:txBody>
      </p:sp>
      <p:pic>
        <p:nvPicPr>
          <p:cNvPr id="47108" name="Picture 4" descr="https://encrypted-tbn1.gstatic.com/images?q=tbn:ANd9GcQgJYtzOWRGmnvBBcsw1gLTzKQAQ04Jqggk0BjHQWIsMpmeSZIu"/>
          <p:cNvPicPr>
            <a:picLocks noChangeAspect="1" noChangeArrowheads="1"/>
          </p:cNvPicPr>
          <p:nvPr/>
        </p:nvPicPr>
        <p:blipFill>
          <a:blip r:embed="rId2" cstate="email"/>
          <a:srcRect/>
          <a:stretch>
            <a:fillRect/>
          </a:stretch>
        </p:blipFill>
        <p:spPr bwMode="auto">
          <a:xfrm>
            <a:off x="467544" y="-10269"/>
            <a:ext cx="2143125" cy="2143125"/>
          </a:xfrm>
          <a:prstGeom prst="rect">
            <a:avLst/>
          </a:prstGeom>
          <a:noFill/>
        </p:spPr>
      </p:pic>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67544" y="260648"/>
            <a:ext cx="8229600" cy="1143000"/>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Y" sz="4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j-lt"/>
                <a:ea typeface="+mj-ea"/>
                <a:cs typeface="+mj-cs"/>
              </a:rPr>
              <a:t>المراجع</a:t>
            </a:r>
          </a:p>
        </p:txBody>
      </p:sp>
      <p:sp>
        <p:nvSpPr>
          <p:cNvPr id="8" name="TextBox 7"/>
          <p:cNvSpPr txBox="1"/>
          <p:nvPr/>
        </p:nvSpPr>
        <p:spPr>
          <a:xfrm>
            <a:off x="342447" y="1340768"/>
            <a:ext cx="8478025" cy="1938992"/>
          </a:xfrm>
          <a:prstGeom prst="rect">
            <a:avLst/>
          </a:prstGeom>
          <a:noFill/>
        </p:spPr>
        <p:txBody>
          <a:bodyPr wrap="square" rtlCol="1">
            <a:spAutoFit/>
          </a:bodyPr>
          <a:lstStyle/>
          <a:p>
            <a:pPr marL="357188" indent="-357188" algn="l" rtl="0">
              <a:buFont typeface="Arial" pitchFamily="34" charset="0"/>
              <a:buChar char="•"/>
              <a:tabLst>
                <a:tab pos="258763" algn="l"/>
              </a:tabLst>
            </a:pPr>
            <a:r>
              <a:rPr lang="en-US" sz="2000" dirty="0"/>
              <a:t>Michael D. Meyer; Eric J. Miller; Urban Transportation Planning, 2</a:t>
            </a:r>
            <a:r>
              <a:rPr lang="en-US" sz="2000" baseline="30000" dirty="0"/>
              <a:t>nd</a:t>
            </a:r>
            <a:r>
              <a:rPr lang="en-US" sz="2000" dirty="0"/>
              <a:t> Edition, Mc Graw-Hill 2001.</a:t>
            </a:r>
          </a:p>
          <a:p>
            <a:pPr marL="357188" indent="-357188" algn="l" rtl="0">
              <a:buFont typeface="Arial" pitchFamily="34" charset="0"/>
              <a:buChar char="•"/>
              <a:tabLst>
                <a:tab pos="258763" algn="l"/>
              </a:tabLst>
            </a:pPr>
            <a:r>
              <a:rPr lang="en-US" sz="2000" dirty="0"/>
              <a:t>C.S. </a:t>
            </a:r>
            <a:r>
              <a:rPr lang="en-US" sz="2000" dirty="0" err="1"/>
              <a:t>Papacostas</a:t>
            </a:r>
            <a:r>
              <a:rPr lang="en-US" sz="2000" dirty="0"/>
              <a:t>, P.D. </a:t>
            </a:r>
            <a:r>
              <a:rPr lang="en-US" sz="2000" dirty="0" err="1"/>
              <a:t>Prevedouros</a:t>
            </a:r>
            <a:r>
              <a:rPr lang="en-US" sz="2000" dirty="0"/>
              <a:t> ; </a:t>
            </a:r>
            <a:r>
              <a:rPr lang="en-US" sz="2000" dirty="0" err="1"/>
              <a:t>Transpprtation</a:t>
            </a:r>
            <a:r>
              <a:rPr lang="en-US" sz="2000" dirty="0"/>
              <a:t> Engineering and Planning, Prentice Hall, 2005.</a:t>
            </a:r>
          </a:p>
          <a:p>
            <a:pPr marL="357188" indent="-357188" algn="l" rtl="0">
              <a:buFont typeface="Arial" pitchFamily="34" charset="0"/>
              <a:buChar char="•"/>
              <a:tabLst>
                <a:tab pos="258763" algn="l"/>
              </a:tabLst>
            </a:pPr>
            <a:r>
              <a:rPr lang="en-US" sz="2000" dirty="0"/>
              <a:t>J.-P. </a:t>
            </a:r>
            <a:r>
              <a:rPr lang="en-US" sz="2000" dirty="0" err="1"/>
              <a:t>Rodrigue</a:t>
            </a:r>
            <a:r>
              <a:rPr lang="en-US" sz="2000" dirty="0"/>
              <a:t>, C. </a:t>
            </a:r>
            <a:r>
              <a:rPr lang="en-US" sz="2000" dirty="0" err="1"/>
              <a:t>Comtois</a:t>
            </a:r>
            <a:r>
              <a:rPr lang="en-US" sz="2000" dirty="0"/>
              <a:t>, B. Slack; The Geography of Transport Systems , Routledge 2017.</a:t>
            </a:r>
            <a:endParaRPr lang="ar-SY" sz="2000" dirty="0"/>
          </a:p>
        </p:txBody>
      </p:sp>
      <p:pic>
        <p:nvPicPr>
          <p:cNvPr id="3074" name="Picture 2" descr="The Geography of Transport Systems, 5th Edition">
            <a:extLst>
              <a:ext uri="{FF2B5EF4-FFF2-40B4-BE49-F238E27FC236}">
                <a16:creationId xmlns:a16="http://schemas.microsoft.com/office/drawing/2014/main" id="{44D1F440-6860-447E-B350-87329DF37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429000"/>
            <a:ext cx="2181225" cy="30861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uy Urban Transportation Planning (McGraw-Hill Series in Transportation)  Book Online at Low Prices in India | Urban Transportation Planning  (McGraw-Hill Series in Transportation) Reviews &amp; Ratings - Amazon.in">
            <a:extLst>
              <a:ext uri="{FF2B5EF4-FFF2-40B4-BE49-F238E27FC236}">
                <a16:creationId xmlns:a16="http://schemas.microsoft.com/office/drawing/2014/main" id="{25D26B16-0B65-4BAC-B117-D0B0CDA73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3428999"/>
            <a:ext cx="2409428" cy="3104933"/>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Transportation engineering and planning (Book, 1993) [WorldCat.org]">
            <a:extLst>
              <a:ext uri="{FF2B5EF4-FFF2-40B4-BE49-F238E27FC236}">
                <a16:creationId xmlns:a16="http://schemas.microsoft.com/office/drawing/2014/main" id="{4842FD2B-F5EF-4FB7-A5C4-3C54360C1D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775" y="3488342"/>
            <a:ext cx="2329960" cy="30455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1112" y="332656"/>
            <a:ext cx="5925344" cy="936104"/>
          </a:xfrm>
        </p:spPr>
        <p:txBody>
          <a:bodyPr>
            <a:normAutofit fontScale="90000"/>
          </a:bodyPr>
          <a:lstStyle/>
          <a:p>
            <a:pPr algn="r"/>
            <a:r>
              <a:rPr lang="ar-SY" b="1" dirty="0">
                <a:solidFill>
                  <a:srgbClr val="00B0F0"/>
                </a:solidFill>
                <a:effectLst>
                  <a:outerShdw blurRad="38100" dist="38100" dir="2700000" algn="tl">
                    <a:srgbClr val="000000">
                      <a:alpha val="43137"/>
                    </a:srgbClr>
                  </a:outerShdw>
                </a:effectLst>
              </a:rPr>
              <a:t>السياسة الوطنية للنقل والمواصلات</a:t>
            </a:r>
          </a:p>
        </p:txBody>
      </p:sp>
      <p:sp>
        <p:nvSpPr>
          <p:cNvPr id="3" name="Content Placeholder 2"/>
          <p:cNvSpPr>
            <a:spLocks noGrp="1"/>
          </p:cNvSpPr>
          <p:nvPr>
            <p:ph idx="1"/>
          </p:nvPr>
        </p:nvSpPr>
        <p:spPr>
          <a:xfrm>
            <a:off x="539552" y="1628800"/>
            <a:ext cx="8229600" cy="2188840"/>
          </a:xfrm>
        </p:spPr>
        <p:txBody>
          <a:bodyPr/>
          <a:lstStyle/>
          <a:p>
            <a:pPr marL="0" indent="0" algn="just">
              <a:buNone/>
            </a:pPr>
            <a:r>
              <a:rPr lang="ar-SY" dirty="0"/>
              <a:t>تعرف السياسة الوطنية للنقل والمواصلات بأنها وثيقة مكتوبة تقدم مبادئ وأسس الأفعال التي يجب تنفيذها بشكل مشترك من قبل الشركاء الحكوميين وغير الحكوميين لتطوير قطاع النقل والمواصلات والخدمات التي يقدمها للمجتمع والاقتصاد.</a:t>
            </a:r>
          </a:p>
        </p:txBody>
      </p:sp>
      <p:pic>
        <p:nvPicPr>
          <p:cNvPr id="31746" name="Picture 2" descr="https://encrypted-tbn3.gstatic.com/images?q=tbn:ANd9GcQ-pUgqy-NGFaeJWt-IcZCKlGMyPjzFVYQ7JAH0Xa9cvlFMSpDH0Q"/>
          <p:cNvPicPr>
            <a:picLocks noChangeAspect="1" noChangeArrowheads="1"/>
          </p:cNvPicPr>
          <p:nvPr/>
        </p:nvPicPr>
        <p:blipFill>
          <a:blip r:embed="rId2" cstate="email"/>
          <a:srcRect/>
          <a:stretch>
            <a:fillRect/>
          </a:stretch>
        </p:blipFill>
        <p:spPr bwMode="auto">
          <a:xfrm>
            <a:off x="611560" y="332656"/>
            <a:ext cx="1905000" cy="1257301"/>
          </a:xfrm>
          <a:prstGeom prst="rect">
            <a:avLst/>
          </a:prstGeom>
          <a:noFill/>
        </p:spPr>
      </p:pic>
      <p:sp>
        <p:nvSpPr>
          <p:cNvPr id="5" name="TextBox 4"/>
          <p:cNvSpPr txBox="1"/>
          <p:nvPr/>
        </p:nvSpPr>
        <p:spPr>
          <a:xfrm>
            <a:off x="2783369" y="3933056"/>
            <a:ext cx="5965095" cy="584775"/>
          </a:xfrm>
          <a:prstGeom prst="rect">
            <a:avLst/>
          </a:prstGeom>
          <a:noFill/>
        </p:spPr>
        <p:txBody>
          <a:bodyPr wrap="none" rtlCol="0">
            <a:spAutoFit/>
          </a:bodyPr>
          <a:lstStyle/>
          <a:p>
            <a:r>
              <a:rPr lang="ar-SY" sz="3200" b="1" dirty="0">
                <a:solidFill>
                  <a:srgbClr val="00B0F0"/>
                </a:solidFill>
              </a:rPr>
              <a:t>ليست مجرد وثيقة مكتوبة من قبل شخص...</a:t>
            </a:r>
            <a:endParaRPr lang="en-US" sz="3200" b="1" dirty="0">
              <a:solidFill>
                <a:srgbClr val="00B0F0"/>
              </a:solidFill>
            </a:endParaRPr>
          </a:p>
        </p:txBody>
      </p:sp>
      <p:sp>
        <p:nvSpPr>
          <p:cNvPr id="6" name="TextBox 5"/>
          <p:cNvSpPr txBox="1"/>
          <p:nvPr/>
        </p:nvSpPr>
        <p:spPr>
          <a:xfrm>
            <a:off x="1487032" y="4653136"/>
            <a:ext cx="7350089" cy="584775"/>
          </a:xfrm>
          <a:prstGeom prst="rect">
            <a:avLst/>
          </a:prstGeom>
          <a:noFill/>
        </p:spPr>
        <p:txBody>
          <a:bodyPr wrap="none" rtlCol="0">
            <a:spAutoFit/>
          </a:bodyPr>
          <a:lstStyle/>
          <a:p>
            <a:r>
              <a:rPr lang="ar-SY" sz="3200" b="1" dirty="0">
                <a:solidFill>
                  <a:srgbClr val="00B0F0"/>
                </a:solidFill>
              </a:rPr>
              <a:t>الوثيقة بحد ذاتها نتاج جهود مشتركة ومتعددة المراحل</a:t>
            </a:r>
            <a:endParaRPr lang="en-US" sz="3200" b="1" dirty="0">
              <a:solidFill>
                <a:srgbClr val="00B0F0"/>
              </a:solidFill>
            </a:endParaRPr>
          </a:p>
        </p:txBody>
      </p:sp>
      <p:pic>
        <p:nvPicPr>
          <p:cNvPr id="57346" name="Picture 2" descr="Image result for Individual thinking clipart"/>
          <p:cNvPicPr>
            <a:picLocks noChangeAspect="1" noChangeArrowheads="1"/>
          </p:cNvPicPr>
          <p:nvPr/>
        </p:nvPicPr>
        <p:blipFill>
          <a:blip r:embed="rId3" cstate="email"/>
          <a:srcRect/>
          <a:stretch>
            <a:fillRect/>
          </a:stretch>
        </p:blipFill>
        <p:spPr bwMode="auto">
          <a:xfrm>
            <a:off x="323528" y="3172471"/>
            <a:ext cx="1368152" cy="1768697"/>
          </a:xfrm>
          <a:prstGeom prst="rect">
            <a:avLst/>
          </a:prstGeom>
          <a:noFill/>
        </p:spPr>
      </p:pic>
      <p:cxnSp>
        <p:nvCxnSpPr>
          <p:cNvPr id="9" name="Straight Connector 8"/>
          <p:cNvCxnSpPr/>
          <p:nvPr/>
        </p:nvCxnSpPr>
        <p:spPr>
          <a:xfrm flipH="1">
            <a:off x="323528" y="3388495"/>
            <a:ext cx="1656184" cy="1440160"/>
          </a:xfrm>
          <a:prstGeom prst="line">
            <a:avLst/>
          </a:prstGeom>
          <a:ln w="1111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5536" y="3388495"/>
            <a:ext cx="1440160" cy="1512168"/>
          </a:xfrm>
          <a:prstGeom prst="line">
            <a:avLst/>
          </a:prstGeom>
          <a:ln w="111125">
            <a:solidFill>
              <a:srgbClr val="FF0000"/>
            </a:solidFill>
          </a:ln>
        </p:spPr>
        <p:style>
          <a:lnRef idx="1">
            <a:schemeClr val="accent1"/>
          </a:lnRef>
          <a:fillRef idx="0">
            <a:schemeClr val="accent1"/>
          </a:fillRef>
          <a:effectRef idx="0">
            <a:schemeClr val="accent1"/>
          </a:effectRef>
          <a:fontRef idx="minor">
            <a:schemeClr val="tx1"/>
          </a:fontRef>
        </p:style>
      </p:cxnSp>
      <p:pic>
        <p:nvPicPr>
          <p:cNvPr id="57348" name="Picture 4" descr="Image result for collective process clipart"/>
          <p:cNvPicPr>
            <a:picLocks noChangeAspect="1" noChangeArrowheads="1"/>
          </p:cNvPicPr>
          <p:nvPr/>
        </p:nvPicPr>
        <p:blipFill>
          <a:blip r:embed="rId4" cstate="email"/>
          <a:srcRect/>
          <a:stretch>
            <a:fillRect/>
          </a:stretch>
        </p:blipFill>
        <p:spPr bwMode="auto">
          <a:xfrm>
            <a:off x="899592" y="5301208"/>
            <a:ext cx="7488831" cy="1381299"/>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57346"/>
                                        </p:tgtEl>
                                        <p:attrNameLst>
                                          <p:attrName>style.visibility</p:attrName>
                                        </p:attrNameLst>
                                      </p:cBhvr>
                                      <p:to>
                                        <p:strVal val="visible"/>
                                      </p:to>
                                    </p:set>
                                    <p:anim calcmode="lin" valueType="num">
                                      <p:cBhvr>
                                        <p:cTn id="12" dur="500" fill="hold"/>
                                        <p:tgtEl>
                                          <p:spTgt spid="57346"/>
                                        </p:tgtEl>
                                        <p:attrNameLst>
                                          <p:attrName>ppt_w</p:attrName>
                                        </p:attrNameLst>
                                      </p:cBhvr>
                                      <p:tavLst>
                                        <p:tav tm="0">
                                          <p:val>
                                            <p:fltVal val="0"/>
                                          </p:val>
                                        </p:tav>
                                        <p:tav tm="100000">
                                          <p:val>
                                            <p:strVal val="#ppt_w"/>
                                          </p:val>
                                        </p:tav>
                                      </p:tavLst>
                                    </p:anim>
                                    <p:anim calcmode="lin" valueType="num">
                                      <p:cBhvr>
                                        <p:cTn id="13" dur="500" fill="hold"/>
                                        <p:tgtEl>
                                          <p:spTgt spid="57346"/>
                                        </p:tgtEl>
                                        <p:attrNameLst>
                                          <p:attrName>ppt_h</p:attrName>
                                        </p:attrNameLst>
                                      </p:cBhvr>
                                      <p:tavLst>
                                        <p:tav tm="0">
                                          <p:val>
                                            <p:fltVal val="0"/>
                                          </p:val>
                                        </p:tav>
                                        <p:tav tm="100000">
                                          <p:val>
                                            <p:strVal val="#ppt_h"/>
                                          </p:val>
                                        </p:tav>
                                      </p:tavLst>
                                    </p:anim>
                                    <p:animEffect transition="in" filter="fade">
                                      <p:cBhvr>
                                        <p:cTn id="14" dur="500"/>
                                        <p:tgtEl>
                                          <p:spTgt spid="57346"/>
                                        </p:tgtEl>
                                      </p:cBhvr>
                                    </p:animEffect>
                                  </p:childTnLst>
                                </p:cTn>
                              </p:par>
                            </p:childTnLst>
                          </p:cTn>
                        </p:par>
                        <p:par>
                          <p:cTn id="15" fill="hold">
                            <p:stCondLst>
                              <p:cond delay="1000"/>
                            </p:stCondLst>
                            <p:childTnLst>
                              <p:par>
                                <p:cTn id="16" presetID="18" presetClass="entr" presetSubtype="12" fill="hold" nodeType="afterEffect">
                                  <p:stCondLst>
                                    <p:cond delay="50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childTnLst>
                          </p:cTn>
                        </p:par>
                        <p:par>
                          <p:cTn id="19" fill="hold">
                            <p:stCondLst>
                              <p:cond delay="2000"/>
                            </p:stCondLst>
                            <p:childTnLst>
                              <p:par>
                                <p:cTn id="20" presetID="18" presetClass="entr" presetSubtype="6" fill="hold" nodeType="afterEffect">
                                  <p:stCondLst>
                                    <p:cond delay="1000"/>
                                  </p:stCondLst>
                                  <p:childTnLst>
                                    <p:set>
                                      <p:cBhvr>
                                        <p:cTn id="21" dur="1" fill="hold">
                                          <p:stCondLst>
                                            <p:cond delay="0"/>
                                          </p:stCondLst>
                                        </p:cTn>
                                        <p:tgtEl>
                                          <p:spTgt spid="11"/>
                                        </p:tgtEl>
                                        <p:attrNameLst>
                                          <p:attrName>style.visibility</p:attrName>
                                        </p:attrNameLst>
                                      </p:cBhvr>
                                      <p:to>
                                        <p:strVal val="visible"/>
                                      </p:to>
                                    </p:set>
                                    <p:animEffect transition="in" filter="strips(down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par>
                          <p:cTn id="29" fill="hold">
                            <p:stCondLst>
                              <p:cond delay="500"/>
                            </p:stCondLst>
                            <p:childTnLst>
                              <p:par>
                                <p:cTn id="30" presetID="5" presetClass="entr" presetSubtype="10" fill="hold" nodeType="afterEffect">
                                  <p:stCondLst>
                                    <p:cond delay="500"/>
                                  </p:stCondLst>
                                  <p:childTnLst>
                                    <p:set>
                                      <p:cBhvr>
                                        <p:cTn id="31" dur="1" fill="hold">
                                          <p:stCondLst>
                                            <p:cond delay="0"/>
                                          </p:stCondLst>
                                        </p:cTn>
                                        <p:tgtEl>
                                          <p:spTgt spid="57348"/>
                                        </p:tgtEl>
                                        <p:attrNameLst>
                                          <p:attrName>style.visibility</p:attrName>
                                        </p:attrNameLst>
                                      </p:cBhvr>
                                      <p:to>
                                        <p:strVal val="visible"/>
                                      </p:to>
                                    </p:set>
                                    <p:animEffect transition="in" filter="checkerboard(across)">
                                      <p:cBhvr>
                                        <p:cTn id="32" dur="1000"/>
                                        <p:tgtEl>
                                          <p:spTgt spid="57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507288" cy="706090"/>
          </a:xfrm>
          <a:prstGeom prst="rect">
            <a:avLst/>
          </a:prstGeom>
        </p:spPr>
        <p:txBody>
          <a:bodyPr>
            <a:normAutofit fontScale="92500" lnSpcReduction="1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Y" sz="4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n-lt"/>
                <a:ea typeface="+mn-ea"/>
                <a:cs typeface="+mj-cs"/>
              </a:rPr>
              <a:t>مكونات وثيقة السياسة الوطنية للنقل والمواصلات</a:t>
            </a:r>
          </a:p>
        </p:txBody>
      </p:sp>
      <p:sp>
        <p:nvSpPr>
          <p:cNvPr id="5" name="Content Placeholder 2"/>
          <p:cNvSpPr txBox="1">
            <a:spLocks/>
          </p:cNvSpPr>
          <p:nvPr/>
        </p:nvSpPr>
        <p:spPr>
          <a:xfrm>
            <a:off x="4572000" y="1124744"/>
            <a:ext cx="4114800" cy="5472608"/>
          </a:xfrm>
          <a:prstGeom prst="rect">
            <a:avLst/>
          </a:prstGeom>
        </p:spPr>
        <p:txBody>
          <a:bodyPr/>
          <a:lstStyle/>
          <a:p>
            <a:pPr marL="342900" lvl="0" indent="-342900">
              <a:spcBef>
                <a:spcPct val="20000"/>
              </a:spcBef>
              <a:buFont typeface="Arial" pitchFamily="34" charset="0"/>
              <a:buChar char="•"/>
            </a:pPr>
            <a:r>
              <a:rPr kumimoji="0" lang="ar-SY" sz="2800" b="1" i="0" u="none" strike="noStrike" kern="1200" cap="none" spc="0" normalizeH="0" baseline="0" noProof="0" dirty="0">
                <a:ln>
                  <a:noFill/>
                </a:ln>
                <a:effectLst/>
                <a:uLnTx/>
                <a:uFillTx/>
                <a:latin typeface="+mn-lt"/>
                <a:ea typeface="+mn-ea"/>
                <a:cs typeface="+mn-cs"/>
              </a:rPr>
              <a:t>التحديات</a:t>
            </a:r>
            <a:r>
              <a:rPr kumimoji="0" lang="ar-SY" sz="2800" b="1" i="0" u="none" strike="noStrike" kern="1200" cap="none" spc="0" normalizeH="0" baseline="0" noProof="0" dirty="0">
                <a:ln>
                  <a:noFill/>
                </a:ln>
                <a:solidFill>
                  <a:srgbClr val="00B0F0"/>
                </a:solidFill>
                <a:effectLst/>
                <a:uLnTx/>
                <a:uFillTx/>
                <a:latin typeface="+mn-lt"/>
                <a:ea typeface="+mn-ea"/>
                <a:cs typeface="+mn-cs"/>
              </a:rPr>
              <a:t> </a:t>
            </a:r>
            <a:r>
              <a:rPr lang="en-US" sz="2400" i="1" dirty="0">
                <a:solidFill>
                  <a:srgbClr val="00B0F0"/>
                </a:solidFill>
              </a:rPr>
              <a:t>Challenges</a:t>
            </a:r>
            <a:endParaRPr kumimoji="0" lang="ar-SY" sz="2400" b="1" i="1" u="none" strike="noStrike" kern="1200" cap="none" spc="0" normalizeH="0" baseline="0" noProof="0" dirty="0">
              <a:ln>
                <a:noFill/>
              </a:ln>
              <a:solidFill>
                <a:srgbClr val="00B0F0"/>
              </a:solidFill>
              <a:effectLst/>
              <a:uLnTx/>
              <a:uFillTx/>
              <a:latin typeface="+mn-lt"/>
              <a:ea typeface="+mn-ea"/>
              <a:cs typeface="+mn-cs"/>
            </a:endParaRPr>
          </a:p>
          <a:p>
            <a:pPr marL="342900" lvl="0" indent="-342900">
              <a:spcBef>
                <a:spcPct val="20000"/>
              </a:spcBef>
            </a:pPr>
            <a:r>
              <a:rPr lang="ar-SY" sz="2000" dirty="0"/>
              <a:t>(المنبثقة من تحليل الوضع الراهن</a:t>
            </a:r>
            <a:r>
              <a:rPr lang="ar-SY" sz="2000" dirty="0" err="1"/>
              <a:t>)</a:t>
            </a:r>
            <a:endParaRPr lang="ar-SY" sz="2000" dirty="0"/>
          </a:p>
          <a:p>
            <a:pPr marL="342900" lvl="0" indent="-342900">
              <a:spcBef>
                <a:spcPct val="20000"/>
              </a:spcBef>
            </a:pPr>
            <a:endParaRPr kumimoji="0" lang="ar-SY" sz="2000" b="0" i="0" u="none" strike="noStrike" kern="1200" cap="none" spc="0" normalizeH="0" baseline="0" noProof="0" dirty="0">
              <a:ln>
                <a:noFill/>
              </a:ln>
              <a:solidFill>
                <a:srgbClr val="00B0F0"/>
              </a:solidFill>
              <a:effectLst/>
              <a:uLnTx/>
              <a:uFillTx/>
              <a:latin typeface="+mn-lt"/>
              <a:ea typeface="+mn-ea"/>
              <a:cs typeface="+mn-cs"/>
            </a:endParaRPr>
          </a:p>
          <a:p>
            <a:pPr marL="342900" lvl="0" indent="-342900">
              <a:spcBef>
                <a:spcPct val="20000"/>
              </a:spcBef>
            </a:pPr>
            <a:endParaRPr kumimoji="0" lang="ar-SY" sz="2000" b="0" i="0" u="none" strike="noStrike" kern="1200" cap="none" spc="0" normalizeH="0" baseline="0" noProof="0" dirty="0">
              <a:ln>
                <a:noFill/>
              </a:ln>
              <a:solidFill>
                <a:srgbClr val="00B0F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lang="ar-SY" sz="2800" b="1" dirty="0"/>
              <a:t>الأهداف</a:t>
            </a:r>
            <a:r>
              <a:rPr kumimoji="0" lang="ar-SY" sz="2800" b="0" i="0" u="none" strike="noStrike" kern="1200" cap="none" spc="0" normalizeH="0" baseline="0" noProof="0" dirty="0">
                <a:ln>
                  <a:noFill/>
                </a:ln>
                <a:solidFill>
                  <a:srgbClr val="00B0F0"/>
                </a:solidFill>
                <a:effectLst/>
                <a:uLnTx/>
                <a:uFillTx/>
                <a:latin typeface="+mn-lt"/>
                <a:ea typeface="+mn-ea"/>
                <a:cs typeface="+mn-cs"/>
              </a:rPr>
              <a:t> </a:t>
            </a:r>
            <a:r>
              <a:rPr lang="en-US" sz="2400" i="1" dirty="0">
                <a:solidFill>
                  <a:srgbClr val="00B0F0"/>
                </a:solidFill>
              </a:rPr>
              <a:t>Objectives</a:t>
            </a: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Y" sz="2800" b="0" i="0" u="none" strike="noStrike" kern="1200" cap="none" spc="0" normalizeH="0" baseline="0" noProof="0" dirty="0">
              <a:ln>
                <a:noFill/>
              </a:ln>
              <a:solidFill>
                <a:srgbClr val="00B0F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Y" sz="2800" b="0" i="0" u="none" strike="noStrike" kern="1200" cap="none" spc="0" normalizeH="0" baseline="0" noProof="0" dirty="0">
              <a:ln>
                <a:noFill/>
              </a:ln>
              <a:solidFill>
                <a:srgbClr val="00B0F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lang="ar-SY" sz="2800" b="1" dirty="0"/>
              <a:t>محاور العمل الرئيسية </a:t>
            </a:r>
            <a:r>
              <a:rPr lang="en-US" sz="2400" i="1" dirty="0">
                <a:solidFill>
                  <a:srgbClr val="00B0F0"/>
                </a:solidFill>
              </a:rPr>
              <a:t>Axes</a:t>
            </a: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Y" sz="2800" b="0" i="0" u="none" strike="noStrike" kern="1200" cap="none" spc="0" normalizeH="0" baseline="0" noProof="0" dirty="0">
              <a:ln>
                <a:noFill/>
              </a:ln>
              <a:solidFill>
                <a:srgbClr val="00B0F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Y" sz="2800" b="0" i="0" u="none" strike="noStrike" kern="1200" cap="none" spc="0" normalizeH="0" baseline="0" noProof="0" dirty="0">
              <a:ln>
                <a:noFill/>
              </a:ln>
              <a:solidFill>
                <a:srgbClr val="00B0F0"/>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lang="ar-SY" sz="2800" b="1" dirty="0"/>
              <a:t>الأدوات</a:t>
            </a:r>
            <a:r>
              <a:rPr kumimoji="0" lang="ar-SY" sz="2800" b="1" i="0" u="none" strike="noStrike" kern="1200" cap="none" spc="0" normalizeH="0" baseline="0" noProof="0" dirty="0">
                <a:ln>
                  <a:noFill/>
                </a:ln>
                <a:solidFill>
                  <a:srgbClr val="00B0F0"/>
                </a:solidFill>
                <a:effectLst/>
                <a:uLnTx/>
                <a:uFillTx/>
                <a:latin typeface="+mn-lt"/>
                <a:ea typeface="+mn-ea"/>
                <a:cs typeface="+mn-cs"/>
              </a:rPr>
              <a:t> </a:t>
            </a:r>
            <a:r>
              <a:rPr lang="en-US" sz="2400" i="1" dirty="0">
                <a:solidFill>
                  <a:srgbClr val="00B0F0"/>
                </a:solidFill>
              </a:rPr>
              <a:t>Tools</a:t>
            </a:r>
            <a:endParaRPr lang="ar-SY" sz="2400" i="1" dirty="0">
              <a:solidFill>
                <a:srgbClr val="00B0F0"/>
              </a:solidFill>
            </a:endParaRPr>
          </a:p>
        </p:txBody>
      </p:sp>
      <p:pic>
        <p:nvPicPr>
          <p:cNvPr id="72706" name="Picture 2" descr="https://encrypted-tbn0.gstatic.com/images?q=tbn:ANd9GcTFent8nq8_O4qhNp75M8sZOXvgoEmgHzlXZ-73ZL7oXJAuADmwLA"/>
          <p:cNvPicPr>
            <a:picLocks noChangeAspect="1" noChangeArrowheads="1"/>
          </p:cNvPicPr>
          <p:nvPr/>
        </p:nvPicPr>
        <p:blipFill>
          <a:blip r:embed="rId2" cstate="email"/>
          <a:srcRect/>
          <a:stretch>
            <a:fillRect/>
          </a:stretch>
        </p:blipFill>
        <p:spPr bwMode="auto">
          <a:xfrm>
            <a:off x="2699792" y="1196752"/>
            <a:ext cx="945705" cy="1224136"/>
          </a:xfrm>
          <a:prstGeom prst="rect">
            <a:avLst/>
          </a:prstGeom>
          <a:noFill/>
        </p:spPr>
      </p:pic>
      <p:pic>
        <p:nvPicPr>
          <p:cNvPr id="72714" name="Picture 10" descr="https://encrypted-tbn1.gstatic.com/images?q=tbn:ANd9GcROGKIZFk905fB-e2lZhXu5sTFNf2WVSzB-vMFPLLiiE9HQ8fcf"/>
          <p:cNvPicPr>
            <a:picLocks noChangeAspect="1" noChangeArrowheads="1"/>
          </p:cNvPicPr>
          <p:nvPr/>
        </p:nvPicPr>
        <p:blipFill>
          <a:blip r:embed="rId3" cstate="email"/>
          <a:srcRect/>
          <a:stretch>
            <a:fillRect/>
          </a:stretch>
        </p:blipFill>
        <p:spPr bwMode="auto">
          <a:xfrm>
            <a:off x="2627785" y="5013176"/>
            <a:ext cx="1512496" cy="1440160"/>
          </a:xfrm>
          <a:prstGeom prst="rect">
            <a:avLst/>
          </a:prstGeom>
          <a:noFill/>
        </p:spPr>
      </p:pic>
      <p:pic>
        <p:nvPicPr>
          <p:cNvPr id="72716" name="Picture 12" descr="https://encrypted-tbn1.gstatic.com/images?q=tbn:ANd9GcQ2X8k1hI-kYqgJy0WLQIsKhiIjXo8F4fTjAz-XJtR0pJkPt6tCrg"/>
          <p:cNvPicPr>
            <a:picLocks noChangeAspect="1" noChangeArrowheads="1"/>
          </p:cNvPicPr>
          <p:nvPr/>
        </p:nvPicPr>
        <p:blipFill>
          <a:blip r:embed="rId4" cstate="email"/>
          <a:srcRect/>
          <a:stretch>
            <a:fillRect/>
          </a:stretch>
        </p:blipFill>
        <p:spPr bwMode="auto">
          <a:xfrm>
            <a:off x="2627784" y="2636912"/>
            <a:ext cx="1429081" cy="1080120"/>
          </a:xfrm>
          <a:prstGeom prst="rect">
            <a:avLst/>
          </a:prstGeom>
          <a:noFill/>
        </p:spPr>
      </p:pic>
      <p:pic>
        <p:nvPicPr>
          <p:cNvPr id="56322" name="Picture 2" descr="https://encrypted-tbn3.gstatic.com/images?q=tbn:ANd9GcRbOh7XsDpAZ4tLzt0099nZ-r4OohsJVeB73TIrZfopNKXpVKaJsg"/>
          <p:cNvPicPr>
            <a:picLocks noChangeAspect="1" noChangeArrowheads="1"/>
          </p:cNvPicPr>
          <p:nvPr/>
        </p:nvPicPr>
        <p:blipFill>
          <a:blip r:embed="rId5" cstate="email"/>
          <a:srcRect/>
          <a:stretch>
            <a:fillRect/>
          </a:stretch>
        </p:blipFill>
        <p:spPr bwMode="auto">
          <a:xfrm>
            <a:off x="2627784" y="3789040"/>
            <a:ext cx="1368152" cy="1085835"/>
          </a:xfrm>
          <a:prstGeom prst="rect">
            <a:avLst/>
          </a:prstGeom>
          <a:noFill/>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9776"/>
            <a:ext cx="8686800" cy="1143000"/>
          </a:xfrm>
        </p:spPr>
        <p:txBody>
          <a:bodyPr>
            <a:noAutofit/>
          </a:bodyPr>
          <a:lstStyle/>
          <a:p>
            <a:r>
              <a:rPr lang="ar-SY" b="1" dirty="0">
                <a:solidFill>
                  <a:srgbClr val="00B0F0"/>
                </a:solidFill>
                <a:effectLst>
                  <a:outerShdw blurRad="38100" dist="38100" dir="2700000" algn="tl">
                    <a:srgbClr val="000000">
                      <a:alpha val="43137"/>
                    </a:srgbClr>
                  </a:outerShdw>
                </a:effectLst>
              </a:rPr>
              <a:t>مراحل رسم السياسة الوطنية للنقل والمواصلات</a:t>
            </a:r>
          </a:p>
        </p:txBody>
      </p:sp>
      <p:sp>
        <p:nvSpPr>
          <p:cNvPr id="5" name="TextBox 4"/>
          <p:cNvSpPr txBox="1"/>
          <p:nvPr/>
        </p:nvSpPr>
        <p:spPr>
          <a:xfrm>
            <a:off x="1475656" y="1844824"/>
            <a:ext cx="7128792" cy="5016758"/>
          </a:xfrm>
          <a:prstGeom prst="rect">
            <a:avLst/>
          </a:prstGeom>
          <a:solidFill>
            <a:schemeClr val="bg1"/>
          </a:solidFill>
        </p:spPr>
        <p:txBody>
          <a:bodyPr wrap="square" rtlCol="1">
            <a:spAutoFit/>
          </a:bodyPr>
          <a:lstStyle/>
          <a:p>
            <a:pPr marL="514350" indent="-514350"/>
            <a:r>
              <a:rPr lang="ar-SY" sz="3200" b="1" dirty="0"/>
              <a:t>المرحلة الأولى- الإقلاع</a:t>
            </a:r>
            <a:endParaRPr lang="en-US" sz="3200" b="1" dirty="0"/>
          </a:p>
          <a:p>
            <a:pPr marL="514350" indent="-514350"/>
            <a:endParaRPr lang="en-US" sz="3200" b="1" dirty="0"/>
          </a:p>
          <a:p>
            <a:pPr marL="514350" indent="-514350"/>
            <a:endParaRPr lang="en-US" sz="3200" b="1" dirty="0"/>
          </a:p>
          <a:p>
            <a:pPr marL="514350" indent="-514350"/>
            <a:endParaRPr lang="en-US" sz="3200" b="1" dirty="0"/>
          </a:p>
          <a:p>
            <a:pPr marL="514350" indent="-514350"/>
            <a:r>
              <a:rPr lang="ar-SY" sz="3200" b="1" dirty="0"/>
              <a:t>المرحلة الثانية - صياغة السياسة</a:t>
            </a:r>
            <a:endParaRPr lang="en-US" sz="3200" b="1" dirty="0"/>
          </a:p>
          <a:p>
            <a:pPr marL="514350" indent="-514350"/>
            <a:endParaRPr lang="en-US" sz="3200" b="1" dirty="0"/>
          </a:p>
          <a:p>
            <a:pPr marL="514350" indent="-514350"/>
            <a:endParaRPr lang="en-US" sz="3200" b="1" dirty="0"/>
          </a:p>
          <a:p>
            <a:pPr marL="514350" indent="-514350"/>
            <a:endParaRPr lang="en-US" sz="3200" b="1" dirty="0"/>
          </a:p>
          <a:p>
            <a:pPr marL="514350" indent="-514350"/>
            <a:r>
              <a:rPr lang="ar-SY" sz="3200" b="1" dirty="0"/>
              <a:t>المرحلة الثالثة - الحصول على الموافقة والتأييد</a:t>
            </a:r>
          </a:p>
          <a:p>
            <a:pPr marL="514350" indent="-514350"/>
            <a:endParaRPr lang="ar-SY" sz="3200" b="1" dirty="0"/>
          </a:p>
        </p:txBody>
      </p:sp>
      <p:pic>
        <p:nvPicPr>
          <p:cNvPr id="53250" name="Picture 2" descr="Image result for airplane takeoff clipart"/>
          <p:cNvPicPr>
            <a:picLocks noChangeAspect="1" noChangeArrowheads="1"/>
          </p:cNvPicPr>
          <p:nvPr/>
        </p:nvPicPr>
        <p:blipFill>
          <a:blip r:embed="rId2" cstate="email"/>
          <a:srcRect/>
          <a:stretch>
            <a:fillRect/>
          </a:stretch>
        </p:blipFill>
        <p:spPr bwMode="auto">
          <a:xfrm>
            <a:off x="2411760" y="1340768"/>
            <a:ext cx="2448272" cy="2017295"/>
          </a:xfrm>
          <a:prstGeom prst="rect">
            <a:avLst/>
          </a:prstGeom>
          <a:noFill/>
        </p:spPr>
      </p:pic>
      <p:pic>
        <p:nvPicPr>
          <p:cNvPr id="53252" name="Picture 4" descr="Image result for brainstorm clipart"/>
          <p:cNvPicPr>
            <a:picLocks noChangeAspect="1" noChangeArrowheads="1"/>
          </p:cNvPicPr>
          <p:nvPr/>
        </p:nvPicPr>
        <p:blipFill>
          <a:blip r:embed="rId3" cstate="email"/>
          <a:srcRect/>
          <a:stretch>
            <a:fillRect/>
          </a:stretch>
        </p:blipFill>
        <p:spPr bwMode="auto">
          <a:xfrm>
            <a:off x="682057" y="2852936"/>
            <a:ext cx="3025847" cy="2012540"/>
          </a:xfrm>
          <a:prstGeom prst="rect">
            <a:avLst/>
          </a:prstGeom>
          <a:noFill/>
        </p:spPr>
      </p:pic>
      <p:pic>
        <p:nvPicPr>
          <p:cNvPr id="53254" name="Picture 6" descr="Image result for endorsement clipart"/>
          <p:cNvPicPr>
            <a:picLocks noChangeAspect="1" noChangeArrowheads="1"/>
          </p:cNvPicPr>
          <p:nvPr/>
        </p:nvPicPr>
        <p:blipFill>
          <a:blip r:embed="rId4" cstate="email"/>
          <a:srcRect/>
          <a:stretch>
            <a:fillRect/>
          </a:stretch>
        </p:blipFill>
        <p:spPr bwMode="auto">
          <a:xfrm>
            <a:off x="323528" y="5085184"/>
            <a:ext cx="1440160" cy="1544753"/>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53250"/>
                                        </p:tgtEl>
                                        <p:attrNameLst>
                                          <p:attrName>style.visibility</p:attrName>
                                        </p:attrNameLst>
                                      </p:cBhvr>
                                      <p:to>
                                        <p:strVal val="visible"/>
                                      </p:to>
                                    </p:set>
                                    <p:anim calcmode="lin" valueType="num">
                                      <p:cBhvr additive="base">
                                        <p:cTn id="12" dur="500" fill="hold"/>
                                        <p:tgtEl>
                                          <p:spTgt spid="53250"/>
                                        </p:tgtEl>
                                        <p:attrNameLst>
                                          <p:attrName>ppt_x</p:attrName>
                                        </p:attrNameLst>
                                      </p:cBhvr>
                                      <p:tavLst>
                                        <p:tav tm="0">
                                          <p:val>
                                            <p:strVal val="0-#ppt_w/2"/>
                                          </p:val>
                                        </p:tav>
                                        <p:tav tm="100000">
                                          <p:val>
                                            <p:strVal val="#ppt_x"/>
                                          </p:val>
                                        </p:tav>
                                      </p:tavLst>
                                    </p:anim>
                                    <p:anim calcmode="lin" valueType="num">
                                      <p:cBhvr additive="base">
                                        <p:cTn id="13" dur="500" fill="hold"/>
                                        <p:tgtEl>
                                          <p:spTgt spid="5325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 calcmode="lin" valueType="num">
                                      <p:cBhvr additive="base">
                                        <p:cTn id="18"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5" presetClass="entr" presetSubtype="10" fill="hold" nodeType="afterEffect">
                                  <p:stCondLst>
                                    <p:cond delay="0"/>
                                  </p:stCondLst>
                                  <p:childTnLst>
                                    <p:set>
                                      <p:cBhvr>
                                        <p:cTn id="22" dur="1" fill="hold">
                                          <p:stCondLst>
                                            <p:cond delay="0"/>
                                          </p:stCondLst>
                                        </p:cTn>
                                        <p:tgtEl>
                                          <p:spTgt spid="53252"/>
                                        </p:tgtEl>
                                        <p:attrNameLst>
                                          <p:attrName>style.visibility</p:attrName>
                                        </p:attrNameLst>
                                      </p:cBhvr>
                                      <p:to>
                                        <p:strVal val="visible"/>
                                      </p:to>
                                    </p:set>
                                    <p:animEffect transition="in" filter="checkerboard(across)">
                                      <p:cBhvr>
                                        <p:cTn id="23" dur="500"/>
                                        <p:tgtEl>
                                          <p:spTgt spid="5325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 calcmode="lin" valueType="num">
                                      <p:cBhvr additive="base">
                                        <p:cTn id="28"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4" presetClass="entr" presetSubtype="32" fill="hold" nodeType="afterEffect">
                                  <p:stCondLst>
                                    <p:cond delay="0"/>
                                  </p:stCondLst>
                                  <p:childTnLst>
                                    <p:set>
                                      <p:cBhvr>
                                        <p:cTn id="32" dur="1" fill="hold">
                                          <p:stCondLst>
                                            <p:cond delay="0"/>
                                          </p:stCondLst>
                                        </p:cTn>
                                        <p:tgtEl>
                                          <p:spTgt spid="53254"/>
                                        </p:tgtEl>
                                        <p:attrNameLst>
                                          <p:attrName>style.visibility</p:attrName>
                                        </p:attrNameLst>
                                      </p:cBhvr>
                                      <p:to>
                                        <p:strVal val="visible"/>
                                      </p:to>
                                    </p:set>
                                    <p:animEffect transition="in" filter="box(out)">
                                      <p:cBhvr>
                                        <p:cTn id="33" dur="5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9776"/>
            <a:ext cx="8686800" cy="1143000"/>
          </a:xfrm>
        </p:spPr>
        <p:txBody>
          <a:bodyPr>
            <a:noAutofit/>
          </a:bodyPr>
          <a:lstStyle/>
          <a:p>
            <a:r>
              <a:rPr lang="ar-SY" b="1" dirty="0">
                <a:solidFill>
                  <a:srgbClr val="00B0F0"/>
                </a:solidFill>
                <a:effectLst>
                  <a:outerShdw blurRad="38100" dist="38100" dir="2700000" algn="tl">
                    <a:srgbClr val="000000">
                      <a:alpha val="43137"/>
                    </a:srgbClr>
                  </a:outerShdw>
                </a:effectLst>
              </a:rPr>
              <a:t>مراحل رسم السياسة الوطنية للنقل والمواصلات</a:t>
            </a:r>
          </a:p>
        </p:txBody>
      </p:sp>
      <p:sp>
        <p:nvSpPr>
          <p:cNvPr id="5" name="TextBox 4"/>
          <p:cNvSpPr txBox="1"/>
          <p:nvPr/>
        </p:nvSpPr>
        <p:spPr>
          <a:xfrm>
            <a:off x="971600" y="1403484"/>
            <a:ext cx="7704856" cy="584775"/>
          </a:xfrm>
          <a:prstGeom prst="rect">
            <a:avLst/>
          </a:prstGeom>
          <a:solidFill>
            <a:srgbClr val="FFFF00"/>
          </a:solidFill>
        </p:spPr>
        <p:txBody>
          <a:bodyPr wrap="square" rtlCol="1">
            <a:spAutoFit/>
          </a:bodyPr>
          <a:lstStyle/>
          <a:p>
            <a:r>
              <a:rPr lang="ar-SY" sz="3200" b="1" dirty="0" err="1"/>
              <a:t>1.</a:t>
            </a:r>
            <a:r>
              <a:rPr lang="ar-SY" sz="3200" b="1" dirty="0"/>
              <a:t>  المرحلة الأولى- الإقلاع </a:t>
            </a:r>
            <a:r>
              <a:rPr lang="en-GB" sz="3200" i="1" dirty="0">
                <a:solidFill>
                  <a:srgbClr val="0070C0"/>
                </a:solidFill>
                <a:latin typeface="Arial" pitchFamily="34" charset="0"/>
              </a:rPr>
              <a:t>Initiating the process</a:t>
            </a:r>
            <a:endParaRPr lang="ar-SY" sz="3200" b="1" i="1" dirty="0">
              <a:solidFill>
                <a:srgbClr val="0070C0"/>
              </a:solidFill>
            </a:endParaRPr>
          </a:p>
        </p:txBody>
      </p:sp>
      <p:sp>
        <p:nvSpPr>
          <p:cNvPr id="6" name="TextBox 5"/>
          <p:cNvSpPr txBox="1"/>
          <p:nvPr/>
        </p:nvSpPr>
        <p:spPr>
          <a:xfrm>
            <a:off x="2339752" y="2276872"/>
            <a:ext cx="6201299" cy="523220"/>
          </a:xfrm>
          <a:prstGeom prst="rect">
            <a:avLst/>
          </a:prstGeom>
          <a:noFill/>
        </p:spPr>
        <p:txBody>
          <a:bodyPr wrap="square" rtlCol="1">
            <a:spAutoFit/>
          </a:bodyPr>
          <a:lstStyle/>
          <a:p>
            <a:pPr marL="342900" indent="-342900"/>
            <a:r>
              <a:rPr lang="ar-SY" sz="2800" b="1" dirty="0" err="1"/>
              <a:t>1-1.</a:t>
            </a:r>
            <a:r>
              <a:rPr lang="ar-SY" sz="2800" b="1" dirty="0"/>
              <a:t> تقييم الوضع الراهن</a:t>
            </a:r>
            <a:r>
              <a:rPr lang="en-US" sz="2800" b="1" dirty="0"/>
              <a:t> </a:t>
            </a:r>
            <a:r>
              <a:rPr lang="ar-SY" sz="2800" b="1" dirty="0"/>
              <a:t> </a:t>
            </a:r>
            <a:r>
              <a:rPr lang="en-GB" sz="2400" i="1" dirty="0">
                <a:solidFill>
                  <a:srgbClr val="00B0F0"/>
                </a:solidFill>
                <a:latin typeface="Arial" pitchFamily="34" charset="0"/>
              </a:rPr>
              <a:t>Assess situation</a:t>
            </a:r>
            <a:endParaRPr lang="ar-SY" sz="2400" b="1" i="1" dirty="0">
              <a:solidFill>
                <a:srgbClr val="00B0F0"/>
              </a:solidFill>
            </a:endParaRPr>
          </a:p>
        </p:txBody>
      </p:sp>
      <p:sp>
        <p:nvSpPr>
          <p:cNvPr id="7" name="Rectangle 6"/>
          <p:cNvSpPr/>
          <p:nvPr/>
        </p:nvSpPr>
        <p:spPr>
          <a:xfrm>
            <a:off x="1224626" y="4077072"/>
            <a:ext cx="7316425" cy="523220"/>
          </a:xfrm>
          <a:prstGeom prst="rect">
            <a:avLst/>
          </a:prstGeom>
          <a:noFill/>
        </p:spPr>
        <p:txBody>
          <a:bodyPr wrap="none">
            <a:spAutoFit/>
          </a:bodyPr>
          <a:lstStyle/>
          <a:p>
            <a:pPr marL="342900" indent="-342900"/>
            <a:r>
              <a:rPr lang="ar-SY" sz="2800" b="1" dirty="0" err="1"/>
              <a:t>1-4.</a:t>
            </a:r>
            <a:r>
              <a:rPr lang="ar-SY" sz="2800" b="1" dirty="0"/>
              <a:t> تأمين انخراط الفعاليات المعنية </a:t>
            </a:r>
            <a:r>
              <a:rPr lang="en-GB" sz="2400" i="1" dirty="0">
                <a:solidFill>
                  <a:srgbClr val="00B0F0"/>
                </a:solidFill>
                <a:latin typeface="Arial" pitchFamily="34" charset="0"/>
              </a:rPr>
              <a:t>Involve</a:t>
            </a:r>
            <a:r>
              <a:rPr lang="en-GB" sz="2800" dirty="0">
                <a:latin typeface="Arial" pitchFamily="34" charset="0"/>
              </a:rPr>
              <a:t> </a:t>
            </a:r>
            <a:r>
              <a:rPr lang="en-GB" sz="2400" i="1" dirty="0">
                <a:solidFill>
                  <a:srgbClr val="00B0F0"/>
                </a:solidFill>
                <a:latin typeface="Arial" pitchFamily="34" charset="0"/>
              </a:rPr>
              <a:t>stakeholders</a:t>
            </a:r>
            <a:endParaRPr lang="ar-SY" sz="2400" i="1" dirty="0">
              <a:solidFill>
                <a:srgbClr val="00B0F0"/>
              </a:solidFill>
              <a:latin typeface="Arial" pitchFamily="34" charset="0"/>
            </a:endParaRPr>
          </a:p>
        </p:txBody>
      </p:sp>
      <p:sp>
        <p:nvSpPr>
          <p:cNvPr id="8" name="Rectangle 7"/>
          <p:cNvSpPr/>
          <p:nvPr/>
        </p:nvSpPr>
        <p:spPr>
          <a:xfrm>
            <a:off x="2712212" y="3477006"/>
            <a:ext cx="5828839" cy="523220"/>
          </a:xfrm>
          <a:prstGeom prst="rect">
            <a:avLst/>
          </a:prstGeom>
          <a:noFill/>
        </p:spPr>
        <p:txBody>
          <a:bodyPr wrap="none">
            <a:spAutoFit/>
          </a:bodyPr>
          <a:lstStyle/>
          <a:p>
            <a:pPr marL="342900" indent="-342900"/>
            <a:r>
              <a:rPr lang="ar-SY" sz="2800" b="1" dirty="0" err="1"/>
              <a:t>1-3.</a:t>
            </a:r>
            <a:r>
              <a:rPr lang="ar-SY" sz="2800" b="1" dirty="0"/>
              <a:t> تحديد الجهة القيادية </a:t>
            </a:r>
            <a:r>
              <a:rPr lang="en-GB" sz="2400" i="1" dirty="0">
                <a:solidFill>
                  <a:srgbClr val="00B0F0"/>
                </a:solidFill>
                <a:latin typeface="Arial" pitchFamily="34" charset="0"/>
              </a:rPr>
              <a:t>Identify leadership</a:t>
            </a:r>
            <a:endParaRPr lang="ar-SY" sz="2400" i="1" dirty="0">
              <a:solidFill>
                <a:srgbClr val="00B0F0"/>
              </a:solidFill>
              <a:latin typeface="Arial" pitchFamily="34" charset="0"/>
            </a:endParaRPr>
          </a:p>
        </p:txBody>
      </p:sp>
      <p:sp>
        <p:nvSpPr>
          <p:cNvPr id="9" name="Rectangle 8"/>
          <p:cNvSpPr/>
          <p:nvPr/>
        </p:nvSpPr>
        <p:spPr>
          <a:xfrm>
            <a:off x="2858085" y="2876939"/>
            <a:ext cx="5682966" cy="523220"/>
          </a:xfrm>
          <a:prstGeom prst="rect">
            <a:avLst/>
          </a:prstGeom>
          <a:noFill/>
        </p:spPr>
        <p:txBody>
          <a:bodyPr wrap="none">
            <a:spAutoFit/>
          </a:bodyPr>
          <a:lstStyle/>
          <a:p>
            <a:pPr marL="342900" indent="-342900"/>
            <a:r>
              <a:rPr lang="ar-SY" sz="2800" b="1" dirty="0" err="1"/>
              <a:t>1-2.</a:t>
            </a:r>
            <a:r>
              <a:rPr lang="ar-SY" sz="2800" b="1" dirty="0"/>
              <a:t> رفع مستوى الوعي </a:t>
            </a:r>
            <a:r>
              <a:rPr lang="en-GB" sz="2400" i="1" dirty="0">
                <a:solidFill>
                  <a:srgbClr val="00B0F0"/>
                </a:solidFill>
                <a:latin typeface="Arial" pitchFamily="34" charset="0"/>
              </a:rPr>
              <a:t>Raise awareness</a:t>
            </a:r>
            <a:r>
              <a:rPr lang="ar-SY" sz="2400" i="1" dirty="0">
                <a:solidFill>
                  <a:srgbClr val="00B0F0"/>
                </a:solidFill>
                <a:latin typeface="Arial" pitchFamily="34" charset="0"/>
              </a:rPr>
              <a:t>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9776"/>
            <a:ext cx="8686800" cy="1143000"/>
          </a:xfrm>
        </p:spPr>
        <p:txBody>
          <a:bodyPr>
            <a:noAutofit/>
          </a:bodyPr>
          <a:lstStyle/>
          <a:p>
            <a:r>
              <a:rPr lang="ar-SY" b="1" dirty="0">
                <a:solidFill>
                  <a:srgbClr val="00B0F0"/>
                </a:solidFill>
                <a:effectLst>
                  <a:outerShdw blurRad="38100" dist="38100" dir="2700000" algn="tl">
                    <a:srgbClr val="000000">
                      <a:alpha val="43137"/>
                    </a:srgbClr>
                  </a:outerShdw>
                </a:effectLst>
              </a:rPr>
              <a:t>مراحل رسم السياسة الوطنية للنقل والمواصلات</a:t>
            </a:r>
          </a:p>
        </p:txBody>
      </p:sp>
      <p:sp>
        <p:nvSpPr>
          <p:cNvPr id="5" name="TextBox 4"/>
          <p:cNvSpPr txBox="1"/>
          <p:nvPr/>
        </p:nvSpPr>
        <p:spPr>
          <a:xfrm>
            <a:off x="0" y="1403484"/>
            <a:ext cx="8676456" cy="584775"/>
          </a:xfrm>
          <a:prstGeom prst="rect">
            <a:avLst/>
          </a:prstGeom>
          <a:solidFill>
            <a:srgbClr val="FFFF00"/>
          </a:solidFill>
        </p:spPr>
        <p:txBody>
          <a:bodyPr wrap="square" rtlCol="1">
            <a:spAutoFit/>
          </a:bodyPr>
          <a:lstStyle/>
          <a:p>
            <a:r>
              <a:rPr lang="ar-SY" sz="3200" b="1" dirty="0" err="1"/>
              <a:t>2.</a:t>
            </a:r>
            <a:r>
              <a:rPr lang="ar-SY" sz="3200" b="1" dirty="0"/>
              <a:t>  المرحلة الثانية - صياغة السياسة </a:t>
            </a:r>
            <a:r>
              <a:rPr lang="en-GB" sz="2400" b="1" i="1" dirty="0">
                <a:solidFill>
                  <a:srgbClr val="0070C0"/>
                </a:solidFill>
                <a:latin typeface="Arial" pitchFamily="34" charset="0"/>
              </a:rPr>
              <a:t>Formulating the policy</a:t>
            </a:r>
            <a:endParaRPr lang="ar-SY" sz="2400" b="1" i="1" dirty="0">
              <a:solidFill>
                <a:srgbClr val="0070C0"/>
              </a:solidFill>
            </a:endParaRPr>
          </a:p>
        </p:txBody>
      </p:sp>
      <p:sp>
        <p:nvSpPr>
          <p:cNvPr id="6" name="TextBox 5"/>
          <p:cNvSpPr txBox="1"/>
          <p:nvPr/>
        </p:nvSpPr>
        <p:spPr>
          <a:xfrm>
            <a:off x="2411760" y="2276872"/>
            <a:ext cx="6264696" cy="523220"/>
          </a:xfrm>
          <a:prstGeom prst="rect">
            <a:avLst/>
          </a:prstGeom>
          <a:noFill/>
        </p:spPr>
        <p:txBody>
          <a:bodyPr wrap="square" rtlCol="1">
            <a:spAutoFit/>
          </a:bodyPr>
          <a:lstStyle/>
          <a:p>
            <a:pPr marL="342900" indent="-342900"/>
            <a:r>
              <a:rPr lang="ar-SY" sz="2800" b="1" dirty="0" err="1"/>
              <a:t>2-1.</a:t>
            </a:r>
            <a:r>
              <a:rPr lang="ar-SY" sz="2800" b="1" dirty="0"/>
              <a:t> تعريف الإطار العام </a:t>
            </a:r>
            <a:r>
              <a:rPr lang="en-GB" sz="2400" i="1" dirty="0">
                <a:solidFill>
                  <a:srgbClr val="00B0F0"/>
                </a:solidFill>
                <a:latin typeface="Arial" pitchFamily="34" charset="0"/>
              </a:rPr>
              <a:t>Define</a:t>
            </a:r>
            <a:r>
              <a:rPr lang="en-GB" sz="2800" dirty="0">
                <a:latin typeface="Arial" pitchFamily="34" charset="0"/>
              </a:rPr>
              <a:t> </a:t>
            </a:r>
            <a:r>
              <a:rPr lang="en-GB" sz="2400" i="1" dirty="0">
                <a:solidFill>
                  <a:srgbClr val="00B0F0"/>
                </a:solidFill>
                <a:latin typeface="Arial" pitchFamily="34" charset="0"/>
              </a:rPr>
              <a:t>framework</a:t>
            </a:r>
            <a:endParaRPr lang="ar-SY" sz="2400" i="1" dirty="0">
              <a:solidFill>
                <a:srgbClr val="00B0F0"/>
              </a:solidFill>
              <a:latin typeface="Arial" pitchFamily="34" charset="0"/>
            </a:endParaRPr>
          </a:p>
        </p:txBody>
      </p:sp>
      <p:sp>
        <p:nvSpPr>
          <p:cNvPr id="7" name="Rectangle 6"/>
          <p:cNvSpPr/>
          <p:nvPr/>
        </p:nvSpPr>
        <p:spPr>
          <a:xfrm>
            <a:off x="4397721" y="5949280"/>
            <a:ext cx="4278735" cy="523220"/>
          </a:xfrm>
          <a:prstGeom prst="rect">
            <a:avLst/>
          </a:prstGeom>
          <a:noFill/>
        </p:spPr>
        <p:txBody>
          <a:bodyPr wrap="none">
            <a:spAutoFit/>
          </a:bodyPr>
          <a:lstStyle/>
          <a:p>
            <a:pPr marL="342900" indent="-342900"/>
            <a:r>
              <a:rPr lang="ar-SY" sz="2800" b="1" dirty="0" err="1"/>
              <a:t>2-4.</a:t>
            </a:r>
            <a:r>
              <a:rPr lang="ar-SY" sz="2800" b="1" dirty="0"/>
              <a:t> ضمان الفعل </a:t>
            </a:r>
            <a:r>
              <a:rPr lang="en-GB" sz="2400" i="1" dirty="0">
                <a:solidFill>
                  <a:srgbClr val="00B0F0"/>
                </a:solidFill>
                <a:latin typeface="Arial" pitchFamily="34" charset="0"/>
              </a:rPr>
              <a:t>Ensure</a:t>
            </a:r>
            <a:r>
              <a:rPr lang="en-GB" sz="2800" dirty="0">
                <a:latin typeface="Arial" pitchFamily="34" charset="0"/>
              </a:rPr>
              <a:t> </a:t>
            </a:r>
            <a:r>
              <a:rPr lang="en-GB" sz="2400" i="1" dirty="0">
                <a:solidFill>
                  <a:srgbClr val="00B0F0"/>
                </a:solidFill>
                <a:latin typeface="Arial" pitchFamily="34" charset="0"/>
              </a:rPr>
              <a:t>action</a:t>
            </a:r>
            <a:endParaRPr lang="ar-SY" sz="2400" i="1" dirty="0">
              <a:solidFill>
                <a:srgbClr val="00B0F0"/>
              </a:solidFill>
              <a:latin typeface="Arial" pitchFamily="34" charset="0"/>
            </a:endParaRPr>
          </a:p>
        </p:txBody>
      </p:sp>
      <p:sp>
        <p:nvSpPr>
          <p:cNvPr id="8" name="Rectangle 7"/>
          <p:cNvSpPr/>
          <p:nvPr/>
        </p:nvSpPr>
        <p:spPr>
          <a:xfrm>
            <a:off x="2733804" y="4633972"/>
            <a:ext cx="5942652" cy="523220"/>
          </a:xfrm>
          <a:prstGeom prst="rect">
            <a:avLst/>
          </a:prstGeom>
          <a:noFill/>
        </p:spPr>
        <p:txBody>
          <a:bodyPr wrap="none">
            <a:spAutoFit/>
          </a:bodyPr>
          <a:lstStyle/>
          <a:p>
            <a:pPr marL="342900" indent="-342900"/>
            <a:r>
              <a:rPr lang="ar-SY" sz="2800" b="1" dirty="0" err="1"/>
              <a:t>2-3.</a:t>
            </a:r>
            <a:r>
              <a:rPr lang="ar-SY" sz="2800" b="1" dirty="0"/>
              <a:t> تحديد أشكال التدخل </a:t>
            </a:r>
            <a:r>
              <a:rPr lang="en-GB" sz="2400" i="1" dirty="0">
                <a:solidFill>
                  <a:srgbClr val="00B0F0"/>
                </a:solidFill>
                <a:latin typeface="Arial" pitchFamily="34" charset="0"/>
              </a:rPr>
              <a:t>Select</a:t>
            </a:r>
            <a:r>
              <a:rPr lang="en-GB" sz="2800" dirty="0">
                <a:latin typeface="Arial" pitchFamily="34" charset="0"/>
              </a:rPr>
              <a:t> </a:t>
            </a:r>
            <a:r>
              <a:rPr lang="en-GB" sz="2400" i="1" dirty="0">
                <a:solidFill>
                  <a:srgbClr val="00B0F0"/>
                </a:solidFill>
                <a:latin typeface="Arial" pitchFamily="34" charset="0"/>
              </a:rPr>
              <a:t>interventions</a:t>
            </a:r>
            <a:endParaRPr lang="ar-SY" sz="2400" i="1" dirty="0">
              <a:solidFill>
                <a:srgbClr val="00B0F0"/>
              </a:solidFill>
              <a:latin typeface="Arial" pitchFamily="34" charset="0"/>
            </a:endParaRPr>
          </a:p>
        </p:txBody>
      </p:sp>
      <p:sp>
        <p:nvSpPr>
          <p:cNvPr id="9" name="Rectangle 8"/>
          <p:cNvSpPr/>
          <p:nvPr/>
        </p:nvSpPr>
        <p:spPr>
          <a:xfrm>
            <a:off x="4038648" y="3429000"/>
            <a:ext cx="4637808" cy="523220"/>
          </a:xfrm>
          <a:prstGeom prst="rect">
            <a:avLst/>
          </a:prstGeom>
          <a:noFill/>
        </p:spPr>
        <p:txBody>
          <a:bodyPr wrap="none">
            <a:spAutoFit/>
          </a:bodyPr>
          <a:lstStyle/>
          <a:p>
            <a:pPr marL="342900" indent="-342900"/>
            <a:r>
              <a:rPr lang="ar-SY" sz="2800" b="1" dirty="0" err="1"/>
              <a:t>2-2.</a:t>
            </a:r>
            <a:r>
              <a:rPr lang="ar-SY" sz="2800" b="1" dirty="0"/>
              <a:t> وضع الأهداف </a:t>
            </a:r>
            <a:r>
              <a:rPr lang="en-GB" sz="2400" i="1" dirty="0">
                <a:solidFill>
                  <a:srgbClr val="00B0F0"/>
                </a:solidFill>
                <a:latin typeface="Arial" pitchFamily="34" charset="0"/>
              </a:rPr>
              <a:t>Set</a:t>
            </a:r>
            <a:r>
              <a:rPr lang="en-GB" sz="2800" dirty="0">
                <a:latin typeface="Arial" pitchFamily="34" charset="0"/>
              </a:rPr>
              <a:t> </a:t>
            </a:r>
            <a:r>
              <a:rPr lang="en-GB" sz="2400" i="1" dirty="0">
                <a:solidFill>
                  <a:srgbClr val="00B0F0"/>
                </a:solidFill>
                <a:latin typeface="Arial" pitchFamily="34" charset="0"/>
              </a:rPr>
              <a:t>objectives</a:t>
            </a:r>
            <a:r>
              <a:rPr lang="ar-SY" sz="2800" b="1" dirty="0"/>
              <a:t> </a:t>
            </a:r>
          </a:p>
        </p:txBody>
      </p:sp>
      <p:pic>
        <p:nvPicPr>
          <p:cNvPr id="60422" name="Picture 6" descr="https://encrypted-tbn1.gstatic.com/images?q=tbn:ANd9GcSNrPp6HdEYrOtgUmZ6YB23gh41B-IExv-Z3PoBdHjSj3_OqwKc"/>
          <p:cNvPicPr>
            <a:picLocks noChangeAspect="1" noChangeArrowheads="1"/>
          </p:cNvPicPr>
          <p:nvPr/>
        </p:nvPicPr>
        <p:blipFill>
          <a:blip r:embed="rId2" cstate="email"/>
          <a:srcRect/>
          <a:stretch>
            <a:fillRect/>
          </a:stretch>
        </p:blipFill>
        <p:spPr bwMode="auto">
          <a:xfrm>
            <a:off x="683568" y="3212976"/>
            <a:ext cx="1224135" cy="1224136"/>
          </a:xfrm>
          <a:prstGeom prst="rect">
            <a:avLst/>
          </a:prstGeom>
          <a:noFill/>
        </p:spPr>
      </p:pic>
      <p:pic>
        <p:nvPicPr>
          <p:cNvPr id="89090" name="Picture 2" descr="Image result for family picture frame clipart"/>
          <p:cNvPicPr>
            <a:picLocks noChangeAspect="1" noChangeArrowheads="1"/>
          </p:cNvPicPr>
          <p:nvPr/>
        </p:nvPicPr>
        <p:blipFill>
          <a:blip r:embed="rId3" cstate="email"/>
          <a:srcRect/>
          <a:stretch>
            <a:fillRect/>
          </a:stretch>
        </p:blipFill>
        <p:spPr bwMode="auto">
          <a:xfrm>
            <a:off x="467544" y="1988841"/>
            <a:ext cx="1468963" cy="1224136"/>
          </a:xfrm>
          <a:prstGeom prst="rect">
            <a:avLst/>
          </a:prstGeom>
          <a:noFill/>
        </p:spPr>
      </p:pic>
      <p:pic>
        <p:nvPicPr>
          <p:cNvPr id="89092" name="Picture 4" descr="Image result for ways of action clipart"/>
          <p:cNvPicPr>
            <a:picLocks noChangeAspect="1" noChangeArrowheads="1"/>
          </p:cNvPicPr>
          <p:nvPr/>
        </p:nvPicPr>
        <p:blipFill>
          <a:blip r:embed="rId4" cstate="email"/>
          <a:srcRect/>
          <a:stretch>
            <a:fillRect/>
          </a:stretch>
        </p:blipFill>
        <p:spPr bwMode="auto">
          <a:xfrm>
            <a:off x="611560" y="5733256"/>
            <a:ext cx="1251475" cy="1124744"/>
          </a:xfrm>
          <a:prstGeom prst="rect">
            <a:avLst/>
          </a:prstGeom>
          <a:noFill/>
        </p:spPr>
      </p:pic>
      <p:pic>
        <p:nvPicPr>
          <p:cNvPr id="89094" name="Picture 6" descr="https://encrypted-tbn3.gstatic.com/images?q=tbn:ANd9GcTPYHIxopsHB0qWoGRyPTMnMyqI3KYeCT-oXQVVMaZ2FZKRMNu69g"/>
          <p:cNvPicPr>
            <a:picLocks noChangeAspect="1" noChangeArrowheads="1"/>
          </p:cNvPicPr>
          <p:nvPr/>
        </p:nvPicPr>
        <p:blipFill>
          <a:blip r:embed="rId5" cstate="email"/>
          <a:srcRect/>
          <a:stretch>
            <a:fillRect/>
          </a:stretch>
        </p:blipFill>
        <p:spPr bwMode="auto">
          <a:xfrm>
            <a:off x="755576" y="4437112"/>
            <a:ext cx="1028462" cy="108012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500"/>
                                        <p:tgtEl>
                                          <p:spTgt spid="6"/>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89090"/>
                                        </p:tgtEl>
                                        <p:attrNameLst>
                                          <p:attrName>style.visibility</p:attrName>
                                        </p:attrNameLst>
                                      </p:cBhvr>
                                      <p:to>
                                        <p:strVal val="visible"/>
                                      </p:to>
                                    </p:set>
                                    <p:animEffect transition="in" filter="checkerboard(across)">
                                      <p:cBhvr>
                                        <p:cTn id="11" dur="500"/>
                                        <p:tgtEl>
                                          <p:spTgt spid="89090"/>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vertical)">
                                      <p:cBhvr>
                                        <p:cTn id="16" dur="500"/>
                                        <p:tgtEl>
                                          <p:spTgt spid="9"/>
                                        </p:tgtEl>
                                      </p:cBhvr>
                                    </p:animEffect>
                                  </p:childTnLst>
                                </p:cTn>
                              </p:par>
                              <p:par>
                                <p:cTn id="17" presetID="3" presetClass="entr" presetSubtype="5" fill="hold" nodeType="withEffect">
                                  <p:stCondLst>
                                    <p:cond delay="0"/>
                                  </p:stCondLst>
                                  <p:childTnLst>
                                    <p:set>
                                      <p:cBhvr>
                                        <p:cTn id="18" dur="1" fill="hold">
                                          <p:stCondLst>
                                            <p:cond delay="0"/>
                                          </p:stCondLst>
                                        </p:cTn>
                                        <p:tgtEl>
                                          <p:spTgt spid="60422"/>
                                        </p:tgtEl>
                                        <p:attrNameLst>
                                          <p:attrName>style.visibility</p:attrName>
                                        </p:attrNameLst>
                                      </p:cBhvr>
                                      <p:to>
                                        <p:strVal val="visible"/>
                                      </p:to>
                                    </p:set>
                                    <p:animEffect transition="in" filter="blinds(vertical)">
                                      <p:cBhvr>
                                        <p:cTn id="19" dur="500"/>
                                        <p:tgtEl>
                                          <p:spTgt spid="6042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linds(vertical)">
                                      <p:cBhvr>
                                        <p:cTn id="24" dur="500"/>
                                        <p:tgtEl>
                                          <p:spTgt spid="8"/>
                                        </p:tgtEl>
                                      </p:cBhvr>
                                    </p:animEffect>
                                  </p:childTnLst>
                                </p:cTn>
                              </p:par>
                            </p:childTnLst>
                          </p:cTn>
                        </p:par>
                        <p:par>
                          <p:cTn id="25" fill="hold">
                            <p:stCondLst>
                              <p:cond delay="500"/>
                            </p:stCondLst>
                            <p:childTnLst>
                              <p:par>
                                <p:cTn id="26" presetID="53" presetClass="entr" presetSubtype="0" fill="hold" nodeType="afterEffect">
                                  <p:stCondLst>
                                    <p:cond delay="0"/>
                                  </p:stCondLst>
                                  <p:childTnLst>
                                    <p:set>
                                      <p:cBhvr>
                                        <p:cTn id="27" dur="1" fill="hold">
                                          <p:stCondLst>
                                            <p:cond delay="0"/>
                                          </p:stCondLst>
                                        </p:cTn>
                                        <p:tgtEl>
                                          <p:spTgt spid="89094"/>
                                        </p:tgtEl>
                                        <p:attrNameLst>
                                          <p:attrName>style.visibility</p:attrName>
                                        </p:attrNameLst>
                                      </p:cBhvr>
                                      <p:to>
                                        <p:strVal val="visible"/>
                                      </p:to>
                                    </p:set>
                                    <p:anim calcmode="lin" valueType="num">
                                      <p:cBhvr>
                                        <p:cTn id="28" dur="500" fill="hold"/>
                                        <p:tgtEl>
                                          <p:spTgt spid="89094"/>
                                        </p:tgtEl>
                                        <p:attrNameLst>
                                          <p:attrName>ppt_w</p:attrName>
                                        </p:attrNameLst>
                                      </p:cBhvr>
                                      <p:tavLst>
                                        <p:tav tm="0">
                                          <p:val>
                                            <p:fltVal val="0"/>
                                          </p:val>
                                        </p:tav>
                                        <p:tav tm="100000">
                                          <p:val>
                                            <p:strVal val="#ppt_w"/>
                                          </p:val>
                                        </p:tav>
                                      </p:tavLst>
                                    </p:anim>
                                    <p:anim calcmode="lin" valueType="num">
                                      <p:cBhvr>
                                        <p:cTn id="29" dur="500" fill="hold"/>
                                        <p:tgtEl>
                                          <p:spTgt spid="89094"/>
                                        </p:tgtEl>
                                        <p:attrNameLst>
                                          <p:attrName>ppt_h</p:attrName>
                                        </p:attrNameLst>
                                      </p:cBhvr>
                                      <p:tavLst>
                                        <p:tav tm="0">
                                          <p:val>
                                            <p:fltVal val="0"/>
                                          </p:val>
                                        </p:tav>
                                        <p:tav tm="100000">
                                          <p:val>
                                            <p:strVal val="#ppt_h"/>
                                          </p:val>
                                        </p:tav>
                                      </p:tavLst>
                                    </p:anim>
                                    <p:animEffect transition="in" filter="fade">
                                      <p:cBhvr>
                                        <p:cTn id="30" dur="500"/>
                                        <p:tgtEl>
                                          <p:spTgt spid="8909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5"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linds(vertical)">
                                      <p:cBhvr>
                                        <p:cTn id="35" dur="500"/>
                                        <p:tgtEl>
                                          <p:spTgt spid="7"/>
                                        </p:tgtEl>
                                      </p:cBhvr>
                                    </p:animEffect>
                                  </p:childTnLst>
                                </p:cTn>
                              </p:par>
                            </p:childTnLst>
                          </p:cTn>
                        </p:par>
                        <p:par>
                          <p:cTn id="36" fill="hold">
                            <p:stCondLst>
                              <p:cond delay="500"/>
                            </p:stCondLst>
                            <p:childTnLst>
                              <p:par>
                                <p:cTn id="37" presetID="4" presetClass="entr" presetSubtype="32" fill="hold" nodeType="afterEffect">
                                  <p:stCondLst>
                                    <p:cond delay="0"/>
                                  </p:stCondLst>
                                  <p:childTnLst>
                                    <p:set>
                                      <p:cBhvr>
                                        <p:cTn id="38" dur="1" fill="hold">
                                          <p:stCondLst>
                                            <p:cond delay="0"/>
                                          </p:stCondLst>
                                        </p:cTn>
                                        <p:tgtEl>
                                          <p:spTgt spid="89092"/>
                                        </p:tgtEl>
                                        <p:attrNameLst>
                                          <p:attrName>style.visibility</p:attrName>
                                        </p:attrNameLst>
                                      </p:cBhvr>
                                      <p:to>
                                        <p:strVal val="visible"/>
                                      </p:to>
                                    </p:set>
                                    <p:animEffect transition="in" filter="box(out)">
                                      <p:cBhvr>
                                        <p:cTn id="39" dur="500"/>
                                        <p:tgtEl>
                                          <p:spTgt spid="89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9776"/>
            <a:ext cx="8686800" cy="1143000"/>
          </a:xfrm>
        </p:spPr>
        <p:txBody>
          <a:bodyPr>
            <a:noAutofit/>
          </a:bodyPr>
          <a:lstStyle/>
          <a:p>
            <a:r>
              <a:rPr lang="ar-SY" b="1" dirty="0">
                <a:solidFill>
                  <a:srgbClr val="00B0F0"/>
                </a:solidFill>
                <a:effectLst>
                  <a:outerShdw blurRad="38100" dist="38100" dir="2700000" algn="tl">
                    <a:srgbClr val="000000">
                      <a:alpha val="43137"/>
                    </a:srgbClr>
                  </a:outerShdw>
                </a:effectLst>
              </a:rPr>
              <a:t>مراحل رسم السياسة الوطنية للنقل والمواصلات</a:t>
            </a:r>
          </a:p>
        </p:txBody>
      </p:sp>
      <p:sp>
        <p:nvSpPr>
          <p:cNvPr id="5" name="TextBox 4"/>
          <p:cNvSpPr txBox="1"/>
          <p:nvPr/>
        </p:nvSpPr>
        <p:spPr>
          <a:xfrm>
            <a:off x="899592" y="1268760"/>
            <a:ext cx="7776864" cy="1015663"/>
          </a:xfrm>
          <a:prstGeom prst="rect">
            <a:avLst/>
          </a:prstGeom>
          <a:solidFill>
            <a:srgbClr val="FFFF00"/>
          </a:solidFill>
        </p:spPr>
        <p:txBody>
          <a:bodyPr wrap="square" rtlCol="1">
            <a:spAutoFit/>
          </a:bodyPr>
          <a:lstStyle/>
          <a:p>
            <a:pPr marL="514350" indent="-514350">
              <a:buAutoNum type="arabicPeriod" startAt="3"/>
            </a:pPr>
            <a:r>
              <a:rPr lang="ar-SY" sz="3200" b="1" dirty="0"/>
              <a:t>المرحلة الثالثة - الحصول على الموافقة والتأييد</a:t>
            </a:r>
          </a:p>
          <a:p>
            <a:pPr marL="514350" indent="-514350" algn="l"/>
            <a:r>
              <a:rPr lang="en-GB" sz="2800" b="1" dirty="0">
                <a:solidFill>
                  <a:srgbClr val="0070C0"/>
                </a:solidFill>
                <a:latin typeface="Arial" pitchFamily="34" charset="0"/>
              </a:rPr>
              <a:t>Seeking approval &amp; endorsement</a:t>
            </a:r>
            <a:endParaRPr lang="ar-SY" sz="2800" b="1" dirty="0">
              <a:solidFill>
                <a:srgbClr val="0070C0"/>
              </a:solidFill>
            </a:endParaRPr>
          </a:p>
        </p:txBody>
      </p:sp>
      <p:sp>
        <p:nvSpPr>
          <p:cNvPr id="6" name="TextBox 5"/>
          <p:cNvSpPr txBox="1"/>
          <p:nvPr/>
        </p:nvSpPr>
        <p:spPr>
          <a:xfrm>
            <a:off x="1331640" y="2545740"/>
            <a:ext cx="7505277" cy="523220"/>
          </a:xfrm>
          <a:prstGeom prst="rect">
            <a:avLst/>
          </a:prstGeom>
          <a:noFill/>
        </p:spPr>
        <p:txBody>
          <a:bodyPr wrap="square" rtlCol="1">
            <a:spAutoFit/>
          </a:bodyPr>
          <a:lstStyle/>
          <a:p>
            <a:pPr marL="342900" indent="-342900"/>
            <a:r>
              <a:rPr lang="ar-SY" sz="2800" b="1" dirty="0" err="1"/>
              <a:t>3-1.</a:t>
            </a:r>
            <a:r>
              <a:rPr lang="ar-SY" sz="2800" b="1" dirty="0"/>
              <a:t> موافقة الفعاليات المعنية </a:t>
            </a:r>
            <a:r>
              <a:rPr lang="en-GB" sz="2400" i="1" dirty="0">
                <a:solidFill>
                  <a:srgbClr val="00B0F0"/>
                </a:solidFill>
                <a:latin typeface="Arial" pitchFamily="34" charset="0"/>
              </a:rPr>
              <a:t>Stakeholder</a:t>
            </a:r>
            <a:r>
              <a:rPr lang="en-GB" sz="2800" dirty="0">
                <a:latin typeface="Arial" pitchFamily="34" charset="0"/>
              </a:rPr>
              <a:t> </a:t>
            </a:r>
            <a:r>
              <a:rPr lang="en-GB" sz="2400" i="1" dirty="0">
                <a:solidFill>
                  <a:srgbClr val="00B0F0"/>
                </a:solidFill>
                <a:latin typeface="Arial" pitchFamily="34" charset="0"/>
              </a:rPr>
              <a:t>approval</a:t>
            </a:r>
            <a:endParaRPr lang="ar-SY" sz="2400" i="1" dirty="0">
              <a:solidFill>
                <a:srgbClr val="00B0F0"/>
              </a:solidFill>
              <a:latin typeface="Arial" pitchFamily="34" charset="0"/>
            </a:endParaRPr>
          </a:p>
        </p:txBody>
      </p:sp>
      <p:sp>
        <p:nvSpPr>
          <p:cNvPr id="8" name="Rectangle 7"/>
          <p:cNvSpPr/>
          <p:nvPr/>
        </p:nvSpPr>
        <p:spPr>
          <a:xfrm>
            <a:off x="3421653" y="5733256"/>
            <a:ext cx="5415264" cy="523220"/>
          </a:xfrm>
          <a:prstGeom prst="rect">
            <a:avLst/>
          </a:prstGeom>
          <a:noFill/>
        </p:spPr>
        <p:txBody>
          <a:bodyPr wrap="none">
            <a:spAutoFit/>
          </a:bodyPr>
          <a:lstStyle/>
          <a:p>
            <a:pPr marL="342900" indent="-342900"/>
            <a:r>
              <a:rPr lang="ar-SY" sz="2800" b="1" dirty="0" err="1"/>
              <a:t>3-3.</a:t>
            </a:r>
            <a:r>
              <a:rPr lang="ar-SY" sz="2800" b="1" dirty="0"/>
              <a:t> مصادقة الدولة </a:t>
            </a:r>
            <a:r>
              <a:rPr lang="en-GB" sz="2400" i="1" dirty="0">
                <a:solidFill>
                  <a:srgbClr val="00B0F0"/>
                </a:solidFill>
                <a:latin typeface="Arial" pitchFamily="34" charset="0"/>
              </a:rPr>
              <a:t>State</a:t>
            </a:r>
            <a:r>
              <a:rPr lang="en-GB" sz="2800" dirty="0">
                <a:latin typeface="Arial" pitchFamily="34" charset="0"/>
              </a:rPr>
              <a:t> </a:t>
            </a:r>
            <a:r>
              <a:rPr lang="en-GB" sz="2400" i="1" dirty="0">
                <a:solidFill>
                  <a:srgbClr val="00B0F0"/>
                </a:solidFill>
                <a:latin typeface="Arial" pitchFamily="34" charset="0"/>
              </a:rPr>
              <a:t>endorsement</a:t>
            </a:r>
            <a:endParaRPr lang="ar-SY" sz="2400" i="1" dirty="0">
              <a:solidFill>
                <a:srgbClr val="00B0F0"/>
              </a:solidFill>
              <a:latin typeface="Arial" pitchFamily="34" charset="0"/>
            </a:endParaRPr>
          </a:p>
        </p:txBody>
      </p:sp>
      <p:sp>
        <p:nvSpPr>
          <p:cNvPr id="9" name="Rectangle 8"/>
          <p:cNvSpPr/>
          <p:nvPr/>
        </p:nvSpPr>
        <p:spPr>
          <a:xfrm>
            <a:off x="2612136" y="3933056"/>
            <a:ext cx="6224781" cy="523220"/>
          </a:xfrm>
          <a:prstGeom prst="rect">
            <a:avLst/>
          </a:prstGeom>
          <a:noFill/>
        </p:spPr>
        <p:txBody>
          <a:bodyPr wrap="none">
            <a:spAutoFit/>
          </a:bodyPr>
          <a:lstStyle/>
          <a:p>
            <a:pPr marL="342900" indent="-342900"/>
            <a:r>
              <a:rPr lang="ar-SY" sz="2800" b="1" dirty="0" err="1"/>
              <a:t>3-2.</a:t>
            </a:r>
            <a:r>
              <a:rPr lang="ar-SY" sz="2800" b="1" dirty="0"/>
              <a:t> موافقة الحكومة </a:t>
            </a:r>
            <a:r>
              <a:rPr lang="en-GB" sz="2400" i="1" dirty="0">
                <a:solidFill>
                  <a:srgbClr val="00B0F0"/>
                </a:solidFill>
                <a:latin typeface="Arial" pitchFamily="34" charset="0"/>
              </a:rPr>
              <a:t>Governmental</a:t>
            </a:r>
            <a:r>
              <a:rPr lang="en-GB" sz="2800" dirty="0">
                <a:latin typeface="Arial" pitchFamily="34" charset="0"/>
              </a:rPr>
              <a:t> </a:t>
            </a:r>
            <a:r>
              <a:rPr lang="en-GB" sz="2400" i="1" dirty="0">
                <a:solidFill>
                  <a:srgbClr val="00B0F0"/>
                </a:solidFill>
                <a:latin typeface="Arial" pitchFamily="34" charset="0"/>
              </a:rPr>
              <a:t>approval</a:t>
            </a:r>
            <a:endParaRPr lang="ar-SY" sz="2400" i="1" dirty="0">
              <a:solidFill>
                <a:srgbClr val="00B0F0"/>
              </a:solidFill>
              <a:latin typeface="Arial" pitchFamily="34" charset="0"/>
            </a:endParaRPr>
          </a:p>
        </p:txBody>
      </p:sp>
      <p:sp>
        <p:nvSpPr>
          <p:cNvPr id="88066" name="AutoShape 2" descr="Image result for i agree clipart"/>
          <p:cNvSpPr>
            <a:spLocks noChangeAspect="1" noChangeArrowheads="1"/>
          </p:cNvSpPr>
          <p:nvPr/>
        </p:nvSpPr>
        <p:spPr bwMode="auto">
          <a:xfrm>
            <a:off x="155575" y="-563563"/>
            <a:ext cx="1181100" cy="1181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8070" name="Picture 6" descr="Image result for Government council meeting clipart"/>
          <p:cNvPicPr>
            <a:picLocks noChangeAspect="1" noChangeArrowheads="1"/>
          </p:cNvPicPr>
          <p:nvPr/>
        </p:nvPicPr>
        <p:blipFill>
          <a:blip r:embed="rId2" cstate="email"/>
          <a:srcRect/>
          <a:stretch>
            <a:fillRect/>
          </a:stretch>
        </p:blipFill>
        <p:spPr bwMode="auto">
          <a:xfrm>
            <a:off x="683568" y="3429000"/>
            <a:ext cx="1619672" cy="1262579"/>
          </a:xfrm>
          <a:prstGeom prst="rect">
            <a:avLst/>
          </a:prstGeom>
          <a:noFill/>
        </p:spPr>
      </p:pic>
      <p:sp>
        <p:nvSpPr>
          <p:cNvPr id="88074" name="AutoShape 10" descr="Image result for I agree clip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8076" name="AutoShape 12" descr="Image result for I agree clipart"/>
          <p:cNvSpPr>
            <a:spLocks noChangeAspect="1" noChangeArrowheads="1"/>
          </p:cNvSpPr>
          <p:nvPr/>
        </p:nvSpPr>
        <p:spPr bwMode="auto">
          <a:xfrm>
            <a:off x="155575" y="-1676400"/>
            <a:ext cx="3495675" cy="34956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8081" name="Picture 17" descr="Related image"/>
          <p:cNvPicPr>
            <a:picLocks noChangeAspect="1" noChangeArrowheads="1"/>
          </p:cNvPicPr>
          <p:nvPr/>
        </p:nvPicPr>
        <p:blipFill>
          <a:blip r:embed="rId3" cstate="email"/>
          <a:srcRect/>
          <a:stretch>
            <a:fillRect/>
          </a:stretch>
        </p:blipFill>
        <p:spPr bwMode="auto">
          <a:xfrm>
            <a:off x="1115616" y="2420888"/>
            <a:ext cx="762000" cy="762000"/>
          </a:xfrm>
          <a:prstGeom prst="rect">
            <a:avLst/>
          </a:prstGeom>
          <a:noFill/>
        </p:spPr>
      </p:pic>
      <p:pic>
        <p:nvPicPr>
          <p:cNvPr id="88085" name="Picture 21" descr="Image result for parliament  meeting clipart"/>
          <p:cNvPicPr>
            <a:picLocks noChangeAspect="1" noChangeArrowheads="1"/>
          </p:cNvPicPr>
          <p:nvPr/>
        </p:nvPicPr>
        <p:blipFill>
          <a:blip r:embed="rId4" cstate="email"/>
          <a:srcRect/>
          <a:stretch>
            <a:fillRect/>
          </a:stretch>
        </p:blipFill>
        <p:spPr bwMode="auto">
          <a:xfrm>
            <a:off x="971600" y="5229200"/>
            <a:ext cx="1260140" cy="1008112"/>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par>
                          <p:cTn id="18" fill="hold">
                            <p:stCondLst>
                              <p:cond delay="500"/>
                            </p:stCondLst>
                            <p:childTnLst>
                              <p:par>
                                <p:cTn id="19" presetID="53" presetClass="entr" presetSubtype="0" fill="hold" nodeType="afterEffect">
                                  <p:stCondLst>
                                    <p:cond delay="0"/>
                                  </p:stCondLst>
                                  <p:childTnLst>
                                    <p:set>
                                      <p:cBhvr>
                                        <p:cTn id="20" dur="1" fill="hold">
                                          <p:stCondLst>
                                            <p:cond delay="0"/>
                                          </p:stCondLst>
                                        </p:cTn>
                                        <p:tgtEl>
                                          <p:spTgt spid="88085"/>
                                        </p:tgtEl>
                                        <p:attrNameLst>
                                          <p:attrName>style.visibility</p:attrName>
                                        </p:attrNameLst>
                                      </p:cBhvr>
                                      <p:to>
                                        <p:strVal val="visible"/>
                                      </p:to>
                                    </p:set>
                                    <p:anim calcmode="lin" valueType="num">
                                      <p:cBhvr>
                                        <p:cTn id="21" dur="500" fill="hold"/>
                                        <p:tgtEl>
                                          <p:spTgt spid="88085"/>
                                        </p:tgtEl>
                                        <p:attrNameLst>
                                          <p:attrName>ppt_w</p:attrName>
                                        </p:attrNameLst>
                                      </p:cBhvr>
                                      <p:tavLst>
                                        <p:tav tm="0">
                                          <p:val>
                                            <p:fltVal val="0"/>
                                          </p:val>
                                        </p:tav>
                                        <p:tav tm="100000">
                                          <p:val>
                                            <p:strVal val="#ppt_w"/>
                                          </p:val>
                                        </p:tav>
                                      </p:tavLst>
                                    </p:anim>
                                    <p:anim calcmode="lin" valueType="num">
                                      <p:cBhvr>
                                        <p:cTn id="22" dur="500" fill="hold"/>
                                        <p:tgtEl>
                                          <p:spTgt spid="88085"/>
                                        </p:tgtEl>
                                        <p:attrNameLst>
                                          <p:attrName>ppt_h</p:attrName>
                                        </p:attrNameLst>
                                      </p:cBhvr>
                                      <p:tavLst>
                                        <p:tav tm="0">
                                          <p:val>
                                            <p:fltVal val="0"/>
                                          </p:val>
                                        </p:tav>
                                        <p:tav tm="100000">
                                          <p:val>
                                            <p:strVal val="#ppt_h"/>
                                          </p:val>
                                        </p:tav>
                                      </p:tavLst>
                                    </p:anim>
                                    <p:animEffect transition="in" filter="fade">
                                      <p:cBhvr>
                                        <p:cTn id="23" dur="500"/>
                                        <p:tgtEl>
                                          <p:spTgt spid="88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2"/>
          <p:cNvSpPr>
            <a:spLocks noGrp="1"/>
          </p:cNvSpPr>
          <p:nvPr>
            <p:ph type="dt" sz="half" idx="10"/>
          </p:nvPr>
        </p:nvSpPr>
        <p:spPr/>
        <p:txBody>
          <a:bodyPr/>
          <a:lstStyle/>
          <a:p>
            <a:pPr>
              <a:defRPr/>
            </a:pPr>
            <a:fld id="{B18ED516-E6FB-4A97-9F83-50F5093F0A3D}" type="slidenum">
              <a:rPr lang="en-US"/>
              <a:pPr>
                <a:defRPr/>
              </a:pPr>
              <a:t>9</a:t>
            </a:fld>
            <a:r>
              <a:rPr lang="en-US"/>
              <a:t>│</a:t>
            </a:r>
          </a:p>
        </p:txBody>
      </p:sp>
      <p:sp>
        <p:nvSpPr>
          <p:cNvPr id="6148" name="Rectangle 21"/>
          <p:cNvSpPr>
            <a:spLocks noChangeArrowheads="1"/>
          </p:cNvSpPr>
          <p:nvPr/>
        </p:nvSpPr>
        <p:spPr bwMode="auto">
          <a:xfrm>
            <a:off x="0" y="0"/>
            <a:ext cx="9144000" cy="981075"/>
          </a:xfrm>
          <a:prstGeom prst="rect">
            <a:avLst/>
          </a:prstGeom>
          <a:solidFill>
            <a:srgbClr val="008000"/>
          </a:solidFill>
          <a:ln w="9525">
            <a:noFill/>
            <a:miter lim="800000"/>
            <a:headEnd/>
            <a:tailEnd/>
          </a:ln>
        </p:spPr>
        <p:txBody>
          <a:bodyPr anchor="ctr"/>
          <a:lstStyle/>
          <a:p>
            <a:pPr algn="l" rtl="0" eaLnBrk="1" hangingPunct="1">
              <a:tabLst>
                <a:tab pos="536575" algn="l"/>
              </a:tabLst>
            </a:pPr>
            <a:r>
              <a:rPr lang="en-US" sz="2300" dirty="0">
                <a:solidFill>
                  <a:schemeClr val="bg1"/>
                </a:solidFill>
                <a:latin typeface="Arial Black" pitchFamily="34" charset="0"/>
              </a:rPr>
              <a:t>	Policy formulation is complex and continuous</a:t>
            </a:r>
          </a:p>
        </p:txBody>
      </p:sp>
      <p:sp>
        <p:nvSpPr>
          <p:cNvPr id="6149" name="Text Box 22"/>
          <p:cNvSpPr txBox="1">
            <a:spLocks noChangeArrowheads="1"/>
          </p:cNvSpPr>
          <p:nvPr/>
        </p:nvSpPr>
        <p:spPr bwMode="auto">
          <a:xfrm>
            <a:off x="2032000" y="1262063"/>
            <a:ext cx="4340225" cy="457200"/>
          </a:xfrm>
          <a:prstGeom prst="rect">
            <a:avLst/>
          </a:prstGeom>
          <a:noFill/>
          <a:ln w="9525">
            <a:noFill/>
            <a:miter lim="800000"/>
            <a:headEnd/>
            <a:tailEnd/>
          </a:ln>
        </p:spPr>
        <p:txBody>
          <a:bodyPr>
            <a:spAutoFit/>
          </a:bodyPr>
          <a:lstStyle/>
          <a:p>
            <a:endParaRPr lang="en-US"/>
          </a:p>
        </p:txBody>
      </p:sp>
      <p:sp>
        <p:nvSpPr>
          <p:cNvPr id="6150" name="Rectangle 24"/>
          <p:cNvSpPr>
            <a:spLocks noChangeArrowheads="1"/>
          </p:cNvSpPr>
          <p:nvPr/>
        </p:nvSpPr>
        <p:spPr bwMode="auto">
          <a:xfrm>
            <a:off x="323850" y="1098550"/>
            <a:ext cx="3887788" cy="503238"/>
          </a:xfrm>
          <a:prstGeom prst="rect">
            <a:avLst/>
          </a:prstGeom>
          <a:solidFill>
            <a:srgbClr val="808080"/>
          </a:solidFill>
          <a:ln w="9525">
            <a:solidFill>
              <a:srgbClr val="FF0000"/>
            </a:solidFill>
            <a:miter lim="800000"/>
            <a:headEnd/>
            <a:tailEnd/>
          </a:ln>
        </p:spPr>
        <p:txBody>
          <a:bodyPr wrap="none" anchor="ctr"/>
          <a:lstStyle/>
          <a:p>
            <a:endParaRPr lang="en-US"/>
          </a:p>
        </p:txBody>
      </p:sp>
      <p:sp>
        <p:nvSpPr>
          <p:cNvPr id="6151" name="Rectangle 25"/>
          <p:cNvSpPr>
            <a:spLocks noChangeArrowheads="1"/>
          </p:cNvSpPr>
          <p:nvPr/>
        </p:nvSpPr>
        <p:spPr bwMode="auto">
          <a:xfrm>
            <a:off x="1158875" y="2767013"/>
            <a:ext cx="3887788" cy="503237"/>
          </a:xfrm>
          <a:prstGeom prst="rect">
            <a:avLst/>
          </a:prstGeom>
          <a:solidFill>
            <a:srgbClr val="808080"/>
          </a:solidFill>
          <a:ln w="9525">
            <a:solidFill>
              <a:srgbClr val="FF0000"/>
            </a:solidFill>
            <a:miter lim="800000"/>
            <a:headEnd/>
            <a:tailEnd/>
          </a:ln>
        </p:spPr>
        <p:txBody>
          <a:bodyPr wrap="none" anchor="ctr"/>
          <a:lstStyle/>
          <a:p>
            <a:endParaRPr lang="en-US"/>
          </a:p>
        </p:txBody>
      </p:sp>
      <p:sp>
        <p:nvSpPr>
          <p:cNvPr id="6152" name="Rectangle 26"/>
          <p:cNvSpPr>
            <a:spLocks noChangeArrowheads="1"/>
          </p:cNvSpPr>
          <p:nvPr/>
        </p:nvSpPr>
        <p:spPr bwMode="auto">
          <a:xfrm>
            <a:off x="2016125" y="4508500"/>
            <a:ext cx="4176713" cy="503238"/>
          </a:xfrm>
          <a:prstGeom prst="rect">
            <a:avLst/>
          </a:prstGeom>
          <a:solidFill>
            <a:srgbClr val="808080"/>
          </a:solidFill>
          <a:ln w="9525">
            <a:solidFill>
              <a:srgbClr val="FF0000"/>
            </a:solidFill>
            <a:miter lim="800000"/>
            <a:headEnd/>
            <a:tailEnd/>
          </a:ln>
        </p:spPr>
        <p:txBody>
          <a:bodyPr wrap="none" anchor="ctr"/>
          <a:lstStyle/>
          <a:p>
            <a:endParaRPr lang="en-US"/>
          </a:p>
        </p:txBody>
      </p:sp>
      <p:sp>
        <p:nvSpPr>
          <p:cNvPr id="6153" name="Text Box 27"/>
          <p:cNvSpPr txBox="1">
            <a:spLocks noChangeArrowheads="1"/>
          </p:cNvSpPr>
          <p:nvPr/>
        </p:nvSpPr>
        <p:spPr bwMode="auto">
          <a:xfrm>
            <a:off x="409575" y="1127125"/>
            <a:ext cx="3744913" cy="396875"/>
          </a:xfrm>
          <a:prstGeom prst="rect">
            <a:avLst/>
          </a:prstGeom>
          <a:noFill/>
          <a:ln w="9525">
            <a:noFill/>
            <a:miter lim="800000"/>
            <a:headEnd/>
            <a:tailEnd/>
          </a:ln>
        </p:spPr>
        <p:txBody>
          <a:bodyPr>
            <a:spAutoFit/>
          </a:bodyPr>
          <a:lstStyle/>
          <a:p>
            <a:pPr>
              <a:spcBef>
                <a:spcPct val="50000"/>
              </a:spcBef>
            </a:pPr>
            <a:r>
              <a:rPr lang="en-GB" sz="2000" dirty="0">
                <a:solidFill>
                  <a:schemeClr val="bg1"/>
                </a:solidFill>
                <a:latin typeface="Arial" pitchFamily="34" charset="0"/>
              </a:rPr>
              <a:t>1. Initiating the process</a:t>
            </a:r>
            <a:endParaRPr lang="en-US" sz="2000" dirty="0">
              <a:solidFill>
                <a:schemeClr val="bg1"/>
              </a:solidFill>
              <a:latin typeface="Arial" pitchFamily="34" charset="0"/>
            </a:endParaRPr>
          </a:p>
        </p:txBody>
      </p:sp>
      <p:sp>
        <p:nvSpPr>
          <p:cNvPr id="6154" name="Text Box 28"/>
          <p:cNvSpPr txBox="1">
            <a:spLocks noChangeArrowheads="1"/>
          </p:cNvSpPr>
          <p:nvPr/>
        </p:nvSpPr>
        <p:spPr bwMode="auto">
          <a:xfrm>
            <a:off x="1244600" y="2809875"/>
            <a:ext cx="3744913" cy="396875"/>
          </a:xfrm>
          <a:prstGeom prst="rect">
            <a:avLst/>
          </a:prstGeom>
          <a:noFill/>
          <a:ln w="9525">
            <a:noFill/>
            <a:miter lim="800000"/>
            <a:headEnd/>
            <a:tailEnd/>
          </a:ln>
        </p:spPr>
        <p:txBody>
          <a:bodyPr>
            <a:spAutoFit/>
          </a:bodyPr>
          <a:lstStyle/>
          <a:p>
            <a:pPr>
              <a:spcBef>
                <a:spcPct val="50000"/>
              </a:spcBef>
            </a:pPr>
            <a:r>
              <a:rPr lang="en-GB" sz="2000" dirty="0">
                <a:solidFill>
                  <a:schemeClr val="bg1"/>
                </a:solidFill>
                <a:latin typeface="Arial" pitchFamily="34" charset="0"/>
              </a:rPr>
              <a:t>2. Formulating the policy</a:t>
            </a:r>
            <a:endParaRPr lang="en-US" sz="2000" dirty="0">
              <a:solidFill>
                <a:schemeClr val="bg1"/>
              </a:solidFill>
              <a:latin typeface="Arial" pitchFamily="34" charset="0"/>
            </a:endParaRPr>
          </a:p>
        </p:txBody>
      </p:sp>
      <p:sp>
        <p:nvSpPr>
          <p:cNvPr id="6155" name="Text Box 29"/>
          <p:cNvSpPr txBox="1">
            <a:spLocks noChangeArrowheads="1"/>
          </p:cNvSpPr>
          <p:nvPr/>
        </p:nvSpPr>
        <p:spPr bwMode="auto">
          <a:xfrm>
            <a:off x="2000250" y="4537075"/>
            <a:ext cx="4335463" cy="396875"/>
          </a:xfrm>
          <a:prstGeom prst="rect">
            <a:avLst/>
          </a:prstGeom>
          <a:noFill/>
          <a:ln w="9525">
            <a:noFill/>
            <a:miter lim="800000"/>
            <a:headEnd/>
            <a:tailEnd/>
          </a:ln>
        </p:spPr>
        <p:txBody>
          <a:bodyPr>
            <a:spAutoFit/>
          </a:bodyPr>
          <a:lstStyle/>
          <a:p>
            <a:pPr>
              <a:spcBef>
                <a:spcPct val="50000"/>
              </a:spcBef>
            </a:pPr>
            <a:r>
              <a:rPr lang="en-GB" sz="2000" dirty="0">
                <a:solidFill>
                  <a:schemeClr val="bg1"/>
                </a:solidFill>
                <a:latin typeface="Arial" pitchFamily="34" charset="0"/>
              </a:rPr>
              <a:t>3. Seeking approval &amp; endorsement</a:t>
            </a:r>
            <a:endParaRPr lang="en-US" sz="2000" dirty="0">
              <a:solidFill>
                <a:schemeClr val="bg1"/>
              </a:solidFill>
              <a:latin typeface="Arial" pitchFamily="34" charset="0"/>
            </a:endParaRPr>
          </a:p>
        </p:txBody>
      </p:sp>
      <p:sp>
        <p:nvSpPr>
          <p:cNvPr id="6156" name="Rectangle 30"/>
          <p:cNvSpPr>
            <a:spLocks noChangeArrowheads="1"/>
          </p:cNvSpPr>
          <p:nvPr/>
        </p:nvSpPr>
        <p:spPr bwMode="auto">
          <a:xfrm>
            <a:off x="539750" y="1673225"/>
            <a:ext cx="3311525" cy="433388"/>
          </a:xfrm>
          <a:prstGeom prst="rect">
            <a:avLst/>
          </a:prstGeom>
          <a:solidFill>
            <a:schemeClr val="accent1"/>
          </a:solidFill>
          <a:ln w="9525">
            <a:noFill/>
            <a:miter lim="800000"/>
            <a:headEnd/>
            <a:tailEnd/>
          </a:ln>
        </p:spPr>
        <p:txBody>
          <a:bodyPr wrap="none" anchor="ctr"/>
          <a:lstStyle/>
          <a:p>
            <a:pPr algn="l" rtl="0"/>
            <a:endParaRPr lang="en-US" dirty="0"/>
          </a:p>
        </p:txBody>
      </p:sp>
      <p:sp>
        <p:nvSpPr>
          <p:cNvPr id="6157" name="Rectangle 31"/>
          <p:cNvSpPr>
            <a:spLocks noChangeArrowheads="1"/>
          </p:cNvSpPr>
          <p:nvPr/>
        </p:nvSpPr>
        <p:spPr bwMode="auto">
          <a:xfrm>
            <a:off x="539750" y="2178050"/>
            <a:ext cx="3311525" cy="433388"/>
          </a:xfrm>
          <a:prstGeom prst="rect">
            <a:avLst/>
          </a:prstGeom>
          <a:solidFill>
            <a:schemeClr val="accent1"/>
          </a:solidFill>
          <a:ln w="9525">
            <a:noFill/>
            <a:miter lim="800000"/>
            <a:headEnd/>
            <a:tailEnd/>
          </a:ln>
        </p:spPr>
        <p:txBody>
          <a:bodyPr wrap="none" anchor="ctr"/>
          <a:lstStyle/>
          <a:p>
            <a:endParaRPr lang="en-US"/>
          </a:p>
        </p:txBody>
      </p:sp>
      <p:sp>
        <p:nvSpPr>
          <p:cNvPr id="6158" name="Rectangle 32"/>
          <p:cNvSpPr>
            <a:spLocks noChangeArrowheads="1"/>
          </p:cNvSpPr>
          <p:nvPr/>
        </p:nvSpPr>
        <p:spPr bwMode="auto">
          <a:xfrm>
            <a:off x="4006850" y="2178050"/>
            <a:ext cx="3167063" cy="433388"/>
          </a:xfrm>
          <a:prstGeom prst="rect">
            <a:avLst/>
          </a:prstGeom>
          <a:solidFill>
            <a:schemeClr val="accent1"/>
          </a:solidFill>
          <a:ln w="9525">
            <a:noFill/>
            <a:miter lim="800000"/>
            <a:headEnd/>
            <a:tailEnd/>
          </a:ln>
        </p:spPr>
        <p:txBody>
          <a:bodyPr wrap="none" anchor="ctr"/>
          <a:lstStyle/>
          <a:p>
            <a:endParaRPr lang="en-US"/>
          </a:p>
        </p:txBody>
      </p:sp>
      <p:sp>
        <p:nvSpPr>
          <p:cNvPr id="6159" name="Rectangle 33"/>
          <p:cNvSpPr>
            <a:spLocks noChangeArrowheads="1"/>
          </p:cNvSpPr>
          <p:nvPr/>
        </p:nvSpPr>
        <p:spPr bwMode="auto">
          <a:xfrm>
            <a:off x="3992563" y="1673225"/>
            <a:ext cx="3167062" cy="433388"/>
          </a:xfrm>
          <a:prstGeom prst="rect">
            <a:avLst/>
          </a:prstGeom>
          <a:solidFill>
            <a:schemeClr val="accent1"/>
          </a:solidFill>
          <a:ln w="9525">
            <a:noFill/>
            <a:miter lim="800000"/>
            <a:headEnd/>
            <a:tailEnd/>
          </a:ln>
        </p:spPr>
        <p:txBody>
          <a:bodyPr wrap="none" anchor="ctr"/>
          <a:lstStyle/>
          <a:p>
            <a:endParaRPr lang="en-US"/>
          </a:p>
        </p:txBody>
      </p:sp>
      <p:sp>
        <p:nvSpPr>
          <p:cNvPr id="6160" name="Text Box 34"/>
          <p:cNvSpPr txBox="1">
            <a:spLocks noChangeArrowheads="1"/>
          </p:cNvSpPr>
          <p:nvPr/>
        </p:nvSpPr>
        <p:spPr bwMode="auto">
          <a:xfrm>
            <a:off x="611188" y="1701800"/>
            <a:ext cx="3168650" cy="366713"/>
          </a:xfrm>
          <a:prstGeom prst="rect">
            <a:avLst/>
          </a:prstGeom>
          <a:noFill/>
          <a:ln w="9525">
            <a:noFill/>
            <a:miter lim="800000"/>
            <a:headEnd/>
            <a:tailEnd/>
          </a:ln>
        </p:spPr>
        <p:txBody>
          <a:bodyPr>
            <a:spAutoFit/>
          </a:bodyPr>
          <a:lstStyle/>
          <a:p>
            <a:pPr>
              <a:spcBef>
                <a:spcPct val="50000"/>
              </a:spcBef>
            </a:pPr>
            <a:r>
              <a:rPr lang="en-GB" sz="1800" dirty="0">
                <a:latin typeface="Arial" pitchFamily="34" charset="0"/>
              </a:rPr>
              <a:t>1.1 Assess situation</a:t>
            </a:r>
            <a:endParaRPr lang="en-US" sz="1800" dirty="0">
              <a:latin typeface="Arial" pitchFamily="34" charset="0"/>
            </a:endParaRPr>
          </a:p>
        </p:txBody>
      </p:sp>
      <p:sp>
        <p:nvSpPr>
          <p:cNvPr id="6161" name="Text Box 35"/>
          <p:cNvSpPr txBox="1">
            <a:spLocks noChangeArrowheads="1"/>
          </p:cNvSpPr>
          <p:nvPr/>
        </p:nvSpPr>
        <p:spPr bwMode="auto">
          <a:xfrm>
            <a:off x="4010025" y="1701800"/>
            <a:ext cx="2722563" cy="366713"/>
          </a:xfrm>
          <a:prstGeom prst="rect">
            <a:avLst/>
          </a:prstGeom>
          <a:noFill/>
          <a:ln w="9525">
            <a:noFill/>
            <a:miter lim="800000"/>
            <a:headEnd/>
            <a:tailEnd/>
          </a:ln>
        </p:spPr>
        <p:txBody>
          <a:bodyPr>
            <a:spAutoFit/>
          </a:bodyPr>
          <a:lstStyle/>
          <a:p>
            <a:pPr>
              <a:spcBef>
                <a:spcPct val="50000"/>
              </a:spcBef>
            </a:pPr>
            <a:r>
              <a:rPr lang="en-GB" sz="1800" dirty="0">
                <a:latin typeface="Arial" pitchFamily="34" charset="0"/>
              </a:rPr>
              <a:t>1.2 Raise awareness</a:t>
            </a:r>
            <a:endParaRPr lang="en-US" sz="1800" dirty="0">
              <a:latin typeface="Arial" pitchFamily="34" charset="0"/>
            </a:endParaRPr>
          </a:p>
        </p:txBody>
      </p:sp>
      <p:sp>
        <p:nvSpPr>
          <p:cNvPr id="6162" name="Text Box 36"/>
          <p:cNvSpPr txBox="1">
            <a:spLocks noChangeArrowheads="1"/>
          </p:cNvSpPr>
          <p:nvPr/>
        </p:nvSpPr>
        <p:spPr bwMode="auto">
          <a:xfrm>
            <a:off x="612775" y="2192338"/>
            <a:ext cx="3168650" cy="366712"/>
          </a:xfrm>
          <a:prstGeom prst="rect">
            <a:avLst/>
          </a:prstGeom>
          <a:noFill/>
          <a:ln w="9525">
            <a:noFill/>
            <a:miter lim="800000"/>
            <a:headEnd/>
            <a:tailEnd/>
          </a:ln>
        </p:spPr>
        <p:txBody>
          <a:bodyPr>
            <a:spAutoFit/>
          </a:bodyPr>
          <a:lstStyle/>
          <a:p>
            <a:pPr>
              <a:spcBef>
                <a:spcPct val="50000"/>
              </a:spcBef>
            </a:pPr>
            <a:r>
              <a:rPr lang="en-GB" sz="1800" dirty="0">
                <a:latin typeface="Arial" pitchFamily="34" charset="0"/>
              </a:rPr>
              <a:t>1.3 Identify leadership</a:t>
            </a:r>
            <a:endParaRPr lang="en-US" sz="1800" dirty="0">
              <a:latin typeface="Arial" pitchFamily="34" charset="0"/>
            </a:endParaRPr>
          </a:p>
        </p:txBody>
      </p:sp>
      <p:sp>
        <p:nvSpPr>
          <p:cNvPr id="6163" name="Text Box 37"/>
          <p:cNvSpPr txBox="1">
            <a:spLocks noChangeArrowheads="1"/>
          </p:cNvSpPr>
          <p:nvPr/>
        </p:nvSpPr>
        <p:spPr bwMode="auto">
          <a:xfrm>
            <a:off x="4010025" y="2206625"/>
            <a:ext cx="2794000" cy="366713"/>
          </a:xfrm>
          <a:prstGeom prst="rect">
            <a:avLst/>
          </a:prstGeom>
          <a:noFill/>
          <a:ln w="9525">
            <a:noFill/>
            <a:miter lim="800000"/>
            <a:headEnd/>
            <a:tailEnd/>
          </a:ln>
        </p:spPr>
        <p:txBody>
          <a:bodyPr>
            <a:spAutoFit/>
          </a:bodyPr>
          <a:lstStyle/>
          <a:p>
            <a:pPr>
              <a:spcBef>
                <a:spcPct val="50000"/>
              </a:spcBef>
            </a:pPr>
            <a:r>
              <a:rPr lang="en-GB" sz="1800" dirty="0">
                <a:latin typeface="Arial" pitchFamily="34" charset="0"/>
              </a:rPr>
              <a:t>1.4 Involve stakeholders</a:t>
            </a:r>
            <a:endParaRPr lang="en-US" sz="1800" dirty="0">
              <a:latin typeface="Arial" pitchFamily="34" charset="0"/>
            </a:endParaRPr>
          </a:p>
        </p:txBody>
      </p:sp>
      <p:grpSp>
        <p:nvGrpSpPr>
          <p:cNvPr id="2" name="Group 40"/>
          <p:cNvGrpSpPr>
            <a:grpSpLocks/>
          </p:cNvGrpSpPr>
          <p:nvPr/>
        </p:nvGrpSpPr>
        <p:grpSpPr bwMode="auto">
          <a:xfrm>
            <a:off x="1427163" y="3365500"/>
            <a:ext cx="3311525" cy="433388"/>
            <a:chOff x="476" y="2309"/>
            <a:chExt cx="2086" cy="273"/>
          </a:xfrm>
        </p:grpSpPr>
        <p:sp>
          <p:nvSpPr>
            <p:cNvPr id="6183" name="Rectangle 38"/>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84" name="Text Box 39"/>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2.1 Define framework</a:t>
              </a:r>
              <a:endParaRPr lang="en-US" sz="1800" dirty="0">
                <a:latin typeface="Arial" pitchFamily="34" charset="0"/>
              </a:endParaRPr>
            </a:p>
          </p:txBody>
        </p:sp>
      </p:grpSp>
      <p:grpSp>
        <p:nvGrpSpPr>
          <p:cNvPr id="3" name="Group 41"/>
          <p:cNvGrpSpPr>
            <a:grpSpLocks/>
          </p:cNvGrpSpPr>
          <p:nvPr/>
        </p:nvGrpSpPr>
        <p:grpSpPr bwMode="auto">
          <a:xfrm>
            <a:off x="1428750" y="3881438"/>
            <a:ext cx="3311525" cy="433387"/>
            <a:chOff x="476" y="2309"/>
            <a:chExt cx="2086" cy="273"/>
          </a:xfrm>
        </p:grpSpPr>
        <p:sp>
          <p:nvSpPr>
            <p:cNvPr id="6181" name="Rectangle 42"/>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82" name="Text Box 43"/>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2.3 Select interventions</a:t>
              </a:r>
              <a:endParaRPr lang="en-US" sz="1800" dirty="0">
                <a:latin typeface="Arial" pitchFamily="34" charset="0"/>
              </a:endParaRPr>
            </a:p>
          </p:txBody>
        </p:sp>
      </p:grpSp>
      <p:grpSp>
        <p:nvGrpSpPr>
          <p:cNvPr id="4" name="Group 44"/>
          <p:cNvGrpSpPr>
            <a:grpSpLocks/>
          </p:cNvGrpSpPr>
          <p:nvPr/>
        </p:nvGrpSpPr>
        <p:grpSpPr bwMode="auto">
          <a:xfrm>
            <a:off x="4833938" y="3359150"/>
            <a:ext cx="3311525" cy="433388"/>
            <a:chOff x="476" y="2309"/>
            <a:chExt cx="2086" cy="273"/>
          </a:xfrm>
        </p:grpSpPr>
        <p:sp>
          <p:nvSpPr>
            <p:cNvPr id="6179" name="Rectangle 45"/>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80" name="Text Box 46"/>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2.2 Set objectives</a:t>
              </a:r>
              <a:endParaRPr lang="en-US" sz="1800" dirty="0">
                <a:latin typeface="Arial" pitchFamily="34" charset="0"/>
              </a:endParaRPr>
            </a:p>
          </p:txBody>
        </p:sp>
      </p:grpSp>
      <p:grpSp>
        <p:nvGrpSpPr>
          <p:cNvPr id="5" name="Group 47"/>
          <p:cNvGrpSpPr>
            <a:grpSpLocks/>
          </p:cNvGrpSpPr>
          <p:nvPr/>
        </p:nvGrpSpPr>
        <p:grpSpPr bwMode="auto">
          <a:xfrm>
            <a:off x="4859338" y="3883025"/>
            <a:ext cx="3311525" cy="433388"/>
            <a:chOff x="476" y="2309"/>
            <a:chExt cx="2086" cy="273"/>
          </a:xfrm>
        </p:grpSpPr>
        <p:sp>
          <p:nvSpPr>
            <p:cNvPr id="6177" name="Rectangle 48"/>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78" name="Text Box 49"/>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2.4 Ensure action</a:t>
              </a:r>
              <a:endParaRPr lang="en-US" sz="1800" dirty="0">
                <a:latin typeface="Arial" pitchFamily="34" charset="0"/>
              </a:endParaRPr>
            </a:p>
          </p:txBody>
        </p:sp>
      </p:grpSp>
      <p:grpSp>
        <p:nvGrpSpPr>
          <p:cNvPr id="6" name="Group 50"/>
          <p:cNvGrpSpPr>
            <a:grpSpLocks/>
          </p:cNvGrpSpPr>
          <p:nvPr/>
        </p:nvGrpSpPr>
        <p:grpSpPr bwMode="auto">
          <a:xfrm>
            <a:off x="2268538" y="5634038"/>
            <a:ext cx="3311525" cy="433387"/>
            <a:chOff x="476" y="2309"/>
            <a:chExt cx="2086" cy="273"/>
          </a:xfrm>
        </p:grpSpPr>
        <p:sp>
          <p:nvSpPr>
            <p:cNvPr id="6175" name="Rectangle 51"/>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76" name="Text Box 52"/>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3.3 State endorsement</a:t>
              </a:r>
              <a:endParaRPr lang="en-US" sz="1800" dirty="0">
                <a:latin typeface="Arial" pitchFamily="34" charset="0"/>
              </a:endParaRPr>
            </a:p>
          </p:txBody>
        </p:sp>
      </p:grpSp>
      <p:grpSp>
        <p:nvGrpSpPr>
          <p:cNvPr id="7" name="Group 53"/>
          <p:cNvGrpSpPr>
            <a:grpSpLocks/>
          </p:cNvGrpSpPr>
          <p:nvPr/>
        </p:nvGrpSpPr>
        <p:grpSpPr bwMode="auto">
          <a:xfrm>
            <a:off x="5651500" y="5130800"/>
            <a:ext cx="3311525" cy="433388"/>
            <a:chOff x="476" y="2309"/>
            <a:chExt cx="2086" cy="273"/>
          </a:xfrm>
        </p:grpSpPr>
        <p:sp>
          <p:nvSpPr>
            <p:cNvPr id="6173" name="Rectangle 54"/>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74" name="Text Box 55"/>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3.2 Governmental approval</a:t>
              </a:r>
              <a:endParaRPr lang="en-US" sz="1800" dirty="0">
                <a:latin typeface="Arial" pitchFamily="34" charset="0"/>
              </a:endParaRPr>
            </a:p>
          </p:txBody>
        </p:sp>
      </p:grpSp>
      <p:grpSp>
        <p:nvGrpSpPr>
          <p:cNvPr id="8" name="Group 56"/>
          <p:cNvGrpSpPr>
            <a:grpSpLocks/>
          </p:cNvGrpSpPr>
          <p:nvPr/>
        </p:nvGrpSpPr>
        <p:grpSpPr bwMode="auto">
          <a:xfrm>
            <a:off x="2268538" y="5130800"/>
            <a:ext cx="3311525" cy="433388"/>
            <a:chOff x="476" y="2309"/>
            <a:chExt cx="2086" cy="273"/>
          </a:xfrm>
        </p:grpSpPr>
        <p:sp>
          <p:nvSpPr>
            <p:cNvPr id="6171" name="Rectangle 57"/>
            <p:cNvSpPr>
              <a:spLocks noChangeArrowheads="1"/>
            </p:cNvSpPr>
            <p:nvPr/>
          </p:nvSpPr>
          <p:spPr bwMode="auto">
            <a:xfrm>
              <a:off x="476" y="2309"/>
              <a:ext cx="2086" cy="273"/>
            </a:xfrm>
            <a:prstGeom prst="rect">
              <a:avLst/>
            </a:prstGeom>
            <a:solidFill>
              <a:schemeClr val="accent1"/>
            </a:solidFill>
            <a:ln w="9525">
              <a:noFill/>
              <a:miter lim="800000"/>
              <a:headEnd/>
              <a:tailEnd/>
            </a:ln>
          </p:spPr>
          <p:txBody>
            <a:bodyPr wrap="none" anchor="ctr"/>
            <a:lstStyle/>
            <a:p>
              <a:endParaRPr lang="en-US"/>
            </a:p>
          </p:txBody>
        </p:sp>
        <p:sp>
          <p:nvSpPr>
            <p:cNvPr id="6172" name="Text Box 58"/>
            <p:cNvSpPr txBox="1">
              <a:spLocks noChangeArrowheads="1"/>
            </p:cNvSpPr>
            <p:nvPr/>
          </p:nvSpPr>
          <p:spPr bwMode="auto">
            <a:xfrm>
              <a:off x="522" y="2318"/>
              <a:ext cx="1996" cy="231"/>
            </a:xfrm>
            <a:prstGeom prst="rect">
              <a:avLst/>
            </a:prstGeom>
            <a:solidFill>
              <a:schemeClr val="accent1"/>
            </a:solidFill>
            <a:ln w="9525">
              <a:noFill/>
              <a:miter lim="800000"/>
              <a:headEnd/>
              <a:tailEnd/>
            </a:ln>
          </p:spPr>
          <p:txBody>
            <a:bodyPr>
              <a:spAutoFit/>
            </a:bodyPr>
            <a:lstStyle/>
            <a:p>
              <a:pPr>
                <a:spcBef>
                  <a:spcPct val="50000"/>
                </a:spcBef>
              </a:pPr>
              <a:r>
                <a:rPr lang="en-GB" sz="1800" dirty="0">
                  <a:latin typeface="Arial" pitchFamily="34" charset="0"/>
                </a:rPr>
                <a:t>3.1 Stakeholder approval</a:t>
              </a:r>
              <a:endParaRPr lang="en-US" sz="1800" dirty="0">
                <a:latin typeface="Arial" pitchFamily="34" charset="0"/>
              </a:endParaRPr>
            </a:p>
          </p:txBody>
        </p:sp>
      </p:gr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19119</TotalTime>
  <Words>981</Words>
  <Application>Microsoft Office PowerPoint</Application>
  <PresentationFormat>On-screen Show (4:3)</PresentationFormat>
  <Paragraphs>177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Arial Black</vt:lpstr>
      <vt:lpstr>Calibri</vt:lpstr>
      <vt:lpstr>Office Theme</vt:lpstr>
      <vt:lpstr>PowerPoint Presentation</vt:lpstr>
      <vt:lpstr>تعاريف ...</vt:lpstr>
      <vt:lpstr>السياسة الوطنية للنقل والمواصلات</vt:lpstr>
      <vt:lpstr>PowerPoint Presentation</vt:lpstr>
      <vt:lpstr>مراحل رسم السياسة الوطنية للنقل والمواصلات</vt:lpstr>
      <vt:lpstr>مراحل رسم السياسة الوطنية للنقل والمواصلات</vt:lpstr>
      <vt:lpstr>مراحل رسم السياسة الوطنية للنقل والمواصلات</vt:lpstr>
      <vt:lpstr>مراحل رسم السياسة الوطنية للنقل والمواصلات</vt:lpstr>
      <vt:lpstr>PowerPoint Presentation</vt:lpstr>
      <vt:lpstr>ملاحظات على عملية صياغة السياسة</vt:lpstr>
      <vt:lpstr>أسس تقييم سياسة النقل والمواصلات</vt:lpstr>
      <vt:lpstr>PowerPoint Presentation</vt:lpstr>
      <vt:lpstr>PowerPoint Presentation</vt:lpstr>
      <vt:lpstr>PowerPoint Presentation</vt:lpstr>
      <vt:lpstr>PowerPoint Presentation</vt:lpstr>
      <vt:lpstr>مكونات خطة العمل للنقل والمواصلات</vt:lpstr>
      <vt:lpstr>ضمان التشاورية  في صياغة واعتماد السياسات والاستراتيجيات والخطط (ثلاث ورشات عمل عامّة بحضور الخبراء وجميع الفعاليات والجهات المعنية)</vt:lpstr>
      <vt:lpstr>معضلة التخطيط الأساسيّة: التنبؤ بالمستقبل  </vt:lpstr>
      <vt:lpstr>معضلة التخطيط الأساسيّة: درجة عدم اليقين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إدارة السلامة المرورية في فرنسا</dc:title>
  <dc:creator>Windows User</dc:creator>
  <cp:lastModifiedBy>Yarob Badr</cp:lastModifiedBy>
  <cp:revision>199</cp:revision>
  <dcterms:created xsi:type="dcterms:W3CDTF">2012-08-13T16:03:55Z</dcterms:created>
  <dcterms:modified xsi:type="dcterms:W3CDTF">2022-03-13T14:58:35Z</dcterms:modified>
</cp:coreProperties>
</file>