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Lst>
  <p:notesMasterIdLst>
    <p:notesMasterId r:id="rId21"/>
  </p:notesMasterIdLst>
  <p:handoutMasterIdLst>
    <p:handoutMasterId r:id="rId22"/>
  </p:handoutMasterIdLst>
  <p:sldIdLst>
    <p:sldId id="256" r:id="rId5"/>
    <p:sldId id="258" r:id="rId6"/>
    <p:sldId id="562" r:id="rId7"/>
    <p:sldId id="566" r:id="rId8"/>
    <p:sldId id="567" r:id="rId9"/>
    <p:sldId id="563" r:id="rId10"/>
    <p:sldId id="564" r:id="rId11"/>
    <p:sldId id="565" r:id="rId12"/>
    <p:sldId id="568" r:id="rId13"/>
    <p:sldId id="569" r:id="rId14"/>
    <p:sldId id="570" r:id="rId15"/>
    <p:sldId id="571" r:id="rId16"/>
    <p:sldId id="572" r:id="rId17"/>
    <p:sldId id="573" r:id="rId18"/>
    <p:sldId id="576" r:id="rId19"/>
    <p:sldId id="477"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00"/>
    <a:srgbClr val="0497CA"/>
    <a:srgbClr val="6482C8"/>
    <a:srgbClr val="43C5A1"/>
    <a:srgbClr val="FA3C1E"/>
    <a:srgbClr val="FB930F"/>
    <a:srgbClr val="153663"/>
    <a:srgbClr val="D9D9D9"/>
    <a:srgbClr val="0297C9"/>
    <a:srgbClr val="FFC7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0528" autoAdjust="0"/>
  </p:normalViewPr>
  <p:slideViewPr>
    <p:cSldViewPr snapToGrid="0" snapToObjects="1">
      <p:cViewPr varScale="1">
        <p:scale>
          <a:sx n="113" d="100"/>
          <a:sy n="113" d="100"/>
        </p:scale>
        <p:origin x="840" y="82"/>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79548548955562"/>
          <c:y val="0.10669302858950531"/>
          <c:w val="0.52440923991624921"/>
          <c:h val="0.7866139428209894"/>
        </c:manualLayout>
      </c:layout>
      <c:doughnutChart>
        <c:varyColors val="1"/>
        <c:ser>
          <c:idx val="0"/>
          <c:order val="0"/>
          <c:tx>
            <c:strRef>
              <c:f>Sheet1!$B$1</c:f>
              <c:strCache>
                <c:ptCount val="1"/>
                <c:pt idx="0">
                  <c:v>Sales</c:v>
                </c:pt>
              </c:strCache>
            </c:strRef>
          </c:tx>
          <c:dPt>
            <c:idx val="0"/>
            <c:bubble3D val="0"/>
            <c:spPr>
              <a:solidFill>
                <a:srgbClr val="0297C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B65-4F69-A2AB-7B6D0BC4CCA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BB65-4F69-A2AB-7B6D0BC4CCA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42B-4F47-8DE4-D09BDCEB310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42B-4F47-8DE4-D09BDCEB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BB65-4F69-A2AB-7B6D0BC4CCA2}"/>
                </c:ext>
              </c:extLst>
            </c:dLbl>
            <c:dLbl>
              <c:idx val="1"/>
              <c:delete val="1"/>
              <c:extLst>
                <c:ext xmlns:c15="http://schemas.microsoft.com/office/drawing/2012/chart" uri="{CE6537A1-D6FC-4f65-9D91-7224C49458BB}"/>
                <c:ext xmlns:c16="http://schemas.microsoft.com/office/drawing/2014/chart" uri="{C3380CC4-5D6E-409C-BE32-E72D297353CC}">
                  <c16:uniqueId val="{00000002-BB65-4F69-A2AB-7B6D0BC4CCA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15</c:v>
                </c:pt>
                <c:pt idx="1">
                  <c:v>5</c:v>
                </c:pt>
              </c:numCache>
            </c:numRef>
          </c:val>
          <c:extLst>
            <c:ext xmlns:c16="http://schemas.microsoft.com/office/drawing/2014/chart" uri="{C3380CC4-5D6E-409C-BE32-E72D297353CC}">
              <c16:uniqueId val="{00000000-BB65-4F69-A2AB-7B6D0BC4CCA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3"/>
          <c:dPt>
            <c:idx val="0"/>
            <c:bubble3D val="0"/>
            <c:spPr>
              <a:solidFill>
                <a:srgbClr val="F7911C"/>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FEA-4620-9BED-94582301A293}"/>
              </c:ext>
            </c:extLst>
          </c:dPt>
          <c:dPt>
            <c:idx val="1"/>
            <c:bubble3D val="0"/>
            <c:explosion val="11"/>
            <c:spPr>
              <a:solidFill>
                <a:srgbClr val="C0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0FEA-4620-9BED-94582301A293}"/>
              </c:ext>
            </c:extLst>
          </c:dPt>
          <c:dPt>
            <c:idx val="2"/>
            <c:bubble3D val="0"/>
            <c:explosion val="24"/>
            <c:spPr>
              <a:solidFill>
                <a:srgbClr val="B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0FEA-4620-9BED-94582301A293}"/>
              </c:ext>
            </c:extLst>
          </c:dPt>
          <c:dPt>
            <c:idx val="3"/>
            <c:bubble3D val="0"/>
            <c:spPr>
              <a:solidFill>
                <a:srgbClr val="0298C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FEA-4620-9BED-94582301A293}"/>
              </c:ext>
            </c:extLst>
          </c:dPt>
          <c:dPt>
            <c:idx val="4"/>
            <c:bubble3D val="0"/>
            <c:explosion val="22"/>
            <c:spPr>
              <a:solidFill>
                <a:srgbClr val="FFC70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0FEA-4620-9BED-94582301A293}"/>
              </c:ext>
            </c:extLst>
          </c:dPt>
          <c:dPt>
            <c:idx val="5"/>
            <c:bubble3D val="0"/>
            <c:explosion val="13"/>
            <c:spPr>
              <a:solidFill>
                <a:srgbClr val="FFC908"/>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0FEA-4620-9BED-94582301A293}"/>
              </c:ext>
            </c:extLst>
          </c:dPt>
          <c:dLbls>
            <c:delete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5</c:v>
                </c:pt>
                <c:pt idx="1">
                  <c:v>4</c:v>
                </c:pt>
                <c:pt idx="2">
                  <c:v>1</c:v>
                </c:pt>
                <c:pt idx="3">
                  <c:v>8</c:v>
                </c:pt>
                <c:pt idx="4">
                  <c:v>1</c:v>
                </c:pt>
                <c:pt idx="5">
                  <c:v>1</c:v>
                </c:pt>
              </c:numCache>
            </c:numRef>
          </c:val>
          <c:extLst>
            <c:ext xmlns:c16="http://schemas.microsoft.com/office/drawing/2014/chart" uri="{C3380CC4-5D6E-409C-BE32-E72D297353CC}">
              <c16:uniqueId val="{00000000-0FEA-4620-9BED-94582301A293}"/>
            </c:ext>
          </c:extLst>
        </c:ser>
        <c:dLbls>
          <c:showLegendKey val="0"/>
          <c:showVal val="0"/>
          <c:showCatName val="0"/>
          <c:showSerName val="0"/>
          <c:showPercent val="1"/>
          <c:showBubbleSize val="0"/>
          <c:showLeaderLines val="1"/>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E6432A5-9D1D-E844-A4AD-82CF61F20C4A}" type="datetimeFigureOut">
              <a:rPr lang="en-US" smtClean="0"/>
              <a:t>11/07/2023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6051B7D-5F64-5949-A811-97A405C7F271}" type="datetimeFigureOut">
              <a:rPr lang="en-US" smtClean="0"/>
              <a:t>11/07/2023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24302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t>قد لا يعني أنه ليس لديهم، ولكن أحيانا لم يتم الاجابة على جميع الأسئلة، أو الجواب غير واضح</a:t>
            </a:r>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11</a:t>
            </a:fld>
            <a:endParaRPr lang="en-US"/>
          </a:p>
        </p:txBody>
      </p:sp>
    </p:spTree>
    <p:extLst>
      <p:ext uri="{BB962C8B-B14F-4D97-AF65-F5344CB8AC3E}">
        <p14:creationId xmlns:p14="http://schemas.microsoft.com/office/powerpoint/2010/main" val="17687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12</a:t>
            </a:fld>
            <a:endParaRPr lang="en-US"/>
          </a:p>
        </p:txBody>
      </p:sp>
    </p:spTree>
    <p:extLst>
      <p:ext uri="{BB962C8B-B14F-4D97-AF65-F5344CB8AC3E}">
        <p14:creationId xmlns:p14="http://schemas.microsoft.com/office/powerpoint/2010/main" val="414653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B" dirty="0"/>
              <a:t>يبدو أنه لم يكن السؤال واضحا، والإجابات لم تكن واضحة</a:t>
            </a:r>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13</a:t>
            </a:fld>
            <a:endParaRPr lang="en-US"/>
          </a:p>
        </p:txBody>
      </p:sp>
    </p:spTree>
    <p:extLst>
      <p:ext uri="{BB962C8B-B14F-4D97-AF65-F5344CB8AC3E}">
        <p14:creationId xmlns:p14="http://schemas.microsoft.com/office/powerpoint/2010/main" val="283990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14</a:t>
            </a:fld>
            <a:endParaRPr lang="en-US"/>
          </a:p>
        </p:txBody>
      </p:sp>
    </p:spTree>
    <p:extLst>
      <p:ext uri="{BB962C8B-B14F-4D97-AF65-F5344CB8AC3E}">
        <p14:creationId xmlns:p14="http://schemas.microsoft.com/office/powerpoint/2010/main" val="424220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15</a:t>
            </a:fld>
            <a:endParaRPr lang="en-US"/>
          </a:p>
        </p:txBody>
      </p:sp>
    </p:spTree>
    <p:extLst>
      <p:ext uri="{BB962C8B-B14F-4D97-AF65-F5344CB8AC3E}">
        <p14:creationId xmlns:p14="http://schemas.microsoft.com/office/powerpoint/2010/main" val="161844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3</a:t>
            </a:fld>
            <a:endParaRPr lang="en-US"/>
          </a:p>
        </p:txBody>
      </p:sp>
    </p:spTree>
    <p:extLst>
      <p:ext uri="{BB962C8B-B14F-4D97-AF65-F5344CB8AC3E}">
        <p14:creationId xmlns:p14="http://schemas.microsoft.com/office/powerpoint/2010/main" val="129240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4</a:t>
            </a:fld>
            <a:endParaRPr lang="en-US"/>
          </a:p>
        </p:txBody>
      </p:sp>
    </p:spTree>
    <p:extLst>
      <p:ext uri="{BB962C8B-B14F-4D97-AF65-F5344CB8AC3E}">
        <p14:creationId xmlns:p14="http://schemas.microsoft.com/office/powerpoint/2010/main" val="113387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LB" sz="12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فقط خمسة دول من الخمسة عشر دولة ذكرت التقرير الطوعي في تقرير المراجعة الوطنية بيجين</a:t>
            </a:r>
            <a:r>
              <a:rPr lang="ar-LB" sz="12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rPr>
              <a:t>25+؛ وفقط دولة واحدة منهم أشارت إلى أنه كان أحد مصادر إعداد المراجعة الوطنية بيجين +25 دون عرض بيانات مؤشرات غايات التنمية المستدامة، وفقط دولتان عرضت بياناتها المتوفرة لمؤشرات الهدف الخامس.</a:t>
            </a:r>
          </a:p>
          <a:p>
            <a:pPr marL="0" marR="0" lvl="0" indent="0" algn="l" defTabSz="914400" rtl="0" eaLnBrk="1" fontAlgn="auto" latinLnBrk="0" hangingPunct="1">
              <a:lnSpc>
                <a:spcPct val="100000"/>
              </a:lnSpc>
              <a:spcBef>
                <a:spcPts val="0"/>
              </a:spcBef>
              <a:spcAft>
                <a:spcPts val="0"/>
              </a:spcAft>
              <a:buClrTx/>
              <a:buSzTx/>
              <a:buFontTx/>
              <a:buNone/>
              <a:tabLst/>
              <a:defRPr/>
            </a:pPr>
            <a:r>
              <a:rPr lang="ar-LB" sz="12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rPr>
              <a:t>بالرغم من 10 دول كانت قد قدمت تقارير طوعية ما بين 2016-2018، وخمس دول كانت في طور إعداد التقرير الطوعي خلال نفس العام، لم تتجل الاستفادة من هذه المراجعات وربط نتائجها مع التحليل في تقارير المراجعة الوطنية لبيجين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5</a:t>
            </a:fld>
            <a:endParaRPr lang="en-US"/>
          </a:p>
        </p:txBody>
      </p:sp>
    </p:spTree>
    <p:extLst>
      <p:ext uri="{BB962C8B-B14F-4D97-AF65-F5344CB8AC3E}">
        <p14:creationId xmlns:p14="http://schemas.microsoft.com/office/powerpoint/2010/main" val="41715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6</a:t>
            </a:fld>
            <a:endParaRPr lang="en-US"/>
          </a:p>
        </p:txBody>
      </p:sp>
    </p:spTree>
    <p:extLst>
      <p:ext uri="{BB962C8B-B14F-4D97-AF65-F5344CB8AC3E}">
        <p14:creationId xmlns:p14="http://schemas.microsoft.com/office/powerpoint/2010/main" val="253633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7</a:t>
            </a:fld>
            <a:endParaRPr lang="en-US"/>
          </a:p>
        </p:txBody>
      </p:sp>
    </p:spTree>
    <p:extLst>
      <p:ext uri="{BB962C8B-B14F-4D97-AF65-F5344CB8AC3E}">
        <p14:creationId xmlns:p14="http://schemas.microsoft.com/office/powerpoint/2010/main" val="76269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8</a:t>
            </a:fld>
            <a:endParaRPr lang="en-US"/>
          </a:p>
        </p:txBody>
      </p:sp>
    </p:spTree>
    <p:extLst>
      <p:ext uri="{BB962C8B-B14F-4D97-AF65-F5344CB8AC3E}">
        <p14:creationId xmlns:p14="http://schemas.microsoft.com/office/powerpoint/2010/main" val="311978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9</a:t>
            </a:fld>
            <a:endParaRPr lang="en-US"/>
          </a:p>
        </p:txBody>
      </p:sp>
    </p:spTree>
    <p:extLst>
      <p:ext uri="{BB962C8B-B14F-4D97-AF65-F5344CB8AC3E}">
        <p14:creationId xmlns:p14="http://schemas.microsoft.com/office/powerpoint/2010/main" val="87911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6A52D-D284-4D89-87D5-D137EDDA6541}" type="slidenum">
              <a:rPr lang="en-US" smtClean="0"/>
              <a:t>10</a:t>
            </a:fld>
            <a:endParaRPr lang="en-US"/>
          </a:p>
        </p:txBody>
      </p:sp>
    </p:spTree>
    <p:extLst>
      <p:ext uri="{BB962C8B-B14F-4D97-AF65-F5344CB8AC3E}">
        <p14:creationId xmlns:p14="http://schemas.microsoft.com/office/powerpoint/2010/main" val="2418759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2B8A-AD02-6440-DADE-BB5672D23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E5ED9-6045-2344-1694-2270F8C8D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1023C1-0E7E-18D3-70F0-0307576642A8}"/>
              </a:ext>
            </a:extLst>
          </p:cNvPr>
          <p:cNvSpPr>
            <a:spLocks noGrp="1"/>
          </p:cNvSpPr>
          <p:nvPr>
            <p:ph type="dt" sz="half" idx="10"/>
          </p:nvPr>
        </p:nvSpPr>
        <p:spPr/>
        <p:txBody>
          <a:bodyPr/>
          <a:lstStyle/>
          <a:p>
            <a:fld id="{48A87A34-81AB-432B-8DAE-1953F412C126}" type="datetimeFigureOut">
              <a:rPr lang="en-US" smtClean="0"/>
              <a:pPr/>
              <a:t>11/07/2023</a:t>
            </a:fld>
            <a:endParaRPr lang="en-US" dirty="0"/>
          </a:p>
        </p:txBody>
      </p:sp>
      <p:sp>
        <p:nvSpPr>
          <p:cNvPr id="5" name="Footer Placeholder 4">
            <a:extLst>
              <a:ext uri="{FF2B5EF4-FFF2-40B4-BE49-F238E27FC236}">
                <a16:creationId xmlns:a16="http://schemas.microsoft.com/office/drawing/2014/main" id="{A40DF0E9-020C-B82D-7AF5-84DBD9F258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3E3468-579F-826B-2648-B4362A9854EE}"/>
              </a:ext>
            </a:extLst>
          </p:cNvPr>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a:extLst>
              <a:ext uri="{FF2B5EF4-FFF2-40B4-BE49-F238E27FC236}">
                <a16:creationId xmlns:a16="http://schemas.microsoft.com/office/drawing/2014/main" id="{239DF003-496E-0C8F-7705-D624290B4332}"/>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9928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D623-E59D-0604-2B07-A7B492628E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D89B5D-FFB4-2C21-7B94-9897B51B38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6DD3A-2741-CADE-5439-C081646601DC}"/>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5" name="Footer Placeholder 4">
            <a:extLst>
              <a:ext uri="{FF2B5EF4-FFF2-40B4-BE49-F238E27FC236}">
                <a16:creationId xmlns:a16="http://schemas.microsoft.com/office/drawing/2014/main" id="{4FB671F2-90A1-E931-A373-60C12F5605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78E1E6-E42B-437F-21A0-4B6CC77907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20913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7D7A4-B1D9-F1E6-ADD4-1F08EBF53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D6815-4148-975C-6B3F-444D13949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DC893-B54F-37B0-2791-10DFD4BCD6FE}"/>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5" name="Footer Placeholder 4">
            <a:extLst>
              <a:ext uri="{FF2B5EF4-FFF2-40B4-BE49-F238E27FC236}">
                <a16:creationId xmlns:a16="http://schemas.microsoft.com/office/drawing/2014/main" id="{9E447F32-B569-6ADB-9D35-5527732D6B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59270-FD8F-80C1-70CF-DC602D2FDE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97335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92799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40726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CFEA-9F16-5573-83C1-86EA3D7A5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5510D-D971-F13C-8D80-6E6700028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56C81-C019-26F2-3FF1-7A62C772B830}"/>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5" name="Footer Placeholder 4">
            <a:extLst>
              <a:ext uri="{FF2B5EF4-FFF2-40B4-BE49-F238E27FC236}">
                <a16:creationId xmlns:a16="http://schemas.microsoft.com/office/drawing/2014/main" id="{EB2A492C-E352-9F6C-6EFF-8FA225E605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F48116-DD2F-A2C5-8222-648E1A89A41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236196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34D9-C2AC-B409-D6F2-D8CCB4331F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6BB6-3207-4D14-3562-177EE76E2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2F0E-76AC-1726-6642-928587698858}"/>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5" name="Footer Placeholder 4">
            <a:extLst>
              <a:ext uri="{FF2B5EF4-FFF2-40B4-BE49-F238E27FC236}">
                <a16:creationId xmlns:a16="http://schemas.microsoft.com/office/drawing/2014/main" id="{1632FE10-70DB-02BA-A4BC-587FD79DA1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42423B-2D49-63E8-A843-EFA0E7062E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15345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D345-7334-CD47-72B9-61D315A9D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C2816-6627-94F1-3B85-F965DB8C15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198EF-DD66-8D54-D9DA-015C87BB0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73133-4335-59ED-390D-207187C9036C}"/>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6" name="Footer Placeholder 5">
            <a:extLst>
              <a:ext uri="{FF2B5EF4-FFF2-40B4-BE49-F238E27FC236}">
                <a16:creationId xmlns:a16="http://schemas.microsoft.com/office/drawing/2014/main" id="{AF626CC0-4F36-7C09-78C6-672E5DBEFB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79C1C2-5FFB-F14A-6769-F6676DBFA39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7193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4469-E5BA-AB0F-1CFE-F746AEEB21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2C138-FEA0-32F8-93CA-EC0362667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1DB46-7FFC-E093-A06B-53CA890FE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E076E-446C-625F-DF54-AFE3CBFAC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EA62A4-AB6B-C54F-9933-86CD65C0C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28BF4C-2CC7-EF3F-7E0C-2B50ACA266B2}"/>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8" name="Footer Placeholder 7">
            <a:extLst>
              <a:ext uri="{FF2B5EF4-FFF2-40B4-BE49-F238E27FC236}">
                <a16:creationId xmlns:a16="http://schemas.microsoft.com/office/drawing/2014/main" id="{BED7DC01-F14D-5134-C612-8C0C955DA9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844013-BD74-0AEA-74FE-27E4A76F8B2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22927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C10-B29F-0C33-8F9D-8A53A1ACC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10A7A-B2AA-3647-9742-B229A27AD3C6}"/>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4" name="Footer Placeholder 3">
            <a:extLst>
              <a:ext uri="{FF2B5EF4-FFF2-40B4-BE49-F238E27FC236}">
                <a16:creationId xmlns:a16="http://schemas.microsoft.com/office/drawing/2014/main" id="{CEF586BD-4298-49B4-F287-5CBDC013A0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1683A2-1D53-D24C-433C-AC52A50B125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35239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9BF4E-3DEC-C6B6-C6F5-3B78015BA3DF}"/>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3" name="Footer Placeholder 2">
            <a:extLst>
              <a:ext uri="{FF2B5EF4-FFF2-40B4-BE49-F238E27FC236}">
                <a16:creationId xmlns:a16="http://schemas.microsoft.com/office/drawing/2014/main" id="{ACF88FDB-31C7-97FB-A002-B9197CA886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7C3E35-7016-6CF3-0E8B-4DC6E632F62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7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3034-FC37-5548-94C9-392ECC63A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4501C-E1D9-FC8C-BAD8-25A8DEC5F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F423B9-83ED-9044-0969-283753139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206BB-AB7A-BA64-B949-DAE16B92A87D}"/>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6" name="Footer Placeholder 5">
            <a:extLst>
              <a:ext uri="{FF2B5EF4-FFF2-40B4-BE49-F238E27FC236}">
                <a16:creationId xmlns:a16="http://schemas.microsoft.com/office/drawing/2014/main" id="{EFB94B09-D118-B3D4-F818-D49BCD26E1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B9385B-CA94-CDF9-DB3B-82B821972A4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962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FAF6-D82E-192E-3617-D44479433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5AF8A-150E-C883-085E-913A22E75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ABF0E-8675-D573-AE8E-725D83927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57EC5-7EC8-55C6-E3FB-5D2419D2908B}"/>
              </a:ext>
            </a:extLst>
          </p:cNvPr>
          <p:cNvSpPr>
            <a:spLocks noGrp="1"/>
          </p:cNvSpPr>
          <p:nvPr>
            <p:ph type="dt" sz="half" idx="10"/>
          </p:nvPr>
        </p:nvSpPr>
        <p:spPr/>
        <p:txBody>
          <a:bodyPr/>
          <a:lstStyle/>
          <a:p>
            <a:fld id="{48A87A34-81AB-432B-8DAE-1953F412C126}" type="datetimeFigureOut">
              <a:rPr lang="en-US" smtClean="0"/>
              <a:t>11/07/2023</a:t>
            </a:fld>
            <a:endParaRPr lang="en-US" dirty="0"/>
          </a:p>
        </p:txBody>
      </p:sp>
      <p:sp>
        <p:nvSpPr>
          <p:cNvPr id="6" name="Footer Placeholder 5">
            <a:extLst>
              <a:ext uri="{FF2B5EF4-FFF2-40B4-BE49-F238E27FC236}">
                <a16:creationId xmlns:a16="http://schemas.microsoft.com/office/drawing/2014/main" id="{014E2738-7067-6E94-48E5-06A5E80C05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759EEA-4B49-F401-8543-B4D09D0A863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77864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97210-C786-0314-94CE-43A16A7DC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76B9E-8D84-8749-FB3C-3C9FAD3CA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CE6A4-0920-ABCE-0776-8F550AEEF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11/07/2023</a:t>
            </a:fld>
            <a:endParaRPr lang="en-US" dirty="0"/>
          </a:p>
        </p:txBody>
      </p:sp>
      <p:sp>
        <p:nvSpPr>
          <p:cNvPr id="5" name="Footer Placeholder 4">
            <a:extLst>
              <a:ext uri="{FF2B5EF4-FFF2-40B4-BE49-F238E27FC236}">
                <a16:creationId xmlns:a16="http://schemas.microsoft.com/office/drawing/2014/main" id="{41A7F8FB-89DB-A653-3796-BC324F8F6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CD2340-37C3-822D-8ACE-078289555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68570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40" r:id="rId14"/>
    <p:sldLayoutId id="2147483735" r:id="rId15"/>
    <p:sldLayoutId id="2147483733" r:id="rId16"/>
    <p:sldLayoutId id="2147483734" r:id="rId17"/>
    <p:sldLayoutId id="2147483742" r:id="rId18"/>
    <p:sldLayoutId id="2147483745" r:id="rId19"/>
    <p:sldLayoutId id="2147483744" r:id="rId20"/>
    <p:sldLayoutId id="2147483746" r:id="rId21"/>
    <p:sldLayoutId id="214748374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Beijing-SDGs-indicators.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Country-annex2.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403670" y="1061617"/>
            <a:ext cx="8933796" cy="2367383"/>
          </a:xfrm>
        </p:spPr>
        <p:txBody>
          <a:bodyPr/>
          <a:lstStyle/>
          <a:p>
            <a:br>
              <a:rPr lang="en-US" dirty="0"/>
            </a:br>
            <a:endParaRPr lang="en-US" dirty="0"/>
          </a:p>
        </p:txBody>
      </p:sp>
      <p:sp>
        <p:nvSpPr>
          <p:cNvPr id="4" name="Subtitle 3">
            <a:extLst>
              <a:ext uri="{FF2B5EF4-FFF2-40B4-BE49-F238E27FC236}">
                <a16:creationId xmlns:a16="http://schemas.microsoft.com/office/drawing/2014/main" id="{7437CA40-60C2-43FA-B9BE-922B609F65BA}"/>
              </a:ext>
            </a:extLst>
          </p:cNvPr>
          <p:cNvSpPr>
            <a:spLocks noGrp="1"/>
          </p:cNvSpPr>
          <p:nvPr>
            <p:ph type="subTitle" idx="1"/>
          </p:nvPr>
        </p:nvSpPr>
        <p:spPr>
          <a:xfrm>
            <a:off x="1147868" y="3427038"/>
            <a:ext cx="9640462" cy="457201"/>
          </a:xfrm>
        </p:spPr>
        <p:txBody>
          <a:bodyPr>
            <a:noAutofit/>
          </a:bodyPr>
          <a:lstStyle/>
          <a:p>
            <a:r>
              <a:rPr lang="ar-LB"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د. سلمى النمس، رئيسة قسم المساواة بين الجنسين</a:t>
            </a:r>
          </a:p>
          <a:p>
            <a:r>
              <a:rPr lang="ar-LB"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 مجموعة العدالة بين الجنسين والسكان والتنمية الشمولية، الإسكوا</a:t>
            </a:r>
            <a:endParaRPr lang="en-US"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55109534-168C-4307-A911-60DBDE36DC4A}"/>
              </a:ext>
            </a:extLst>
          </p:cNvPr>
          <p:cNvSpPr txBox="1"/>
          <p:nvPr/>
        </p:nvSpPr>
        <p:spPr>
          <a:xfrm>
            <a:off x="845007" y="1614745"/>
            <a:ext cx="10501985" cy="1077218"/>
          </a:xfrm>
          <a:prstGeom prst="rect">
            <a:avLst/>
          </a:prstGeom>
          <a:noFill/>
        </p:spPr>
        <p:txBody>
          <a:bodyPr wrap="square">
            <a:spAutoFit/>
          </a:bodyPr>
          <a:lstStyle/>
          <a:p>
            <a:pPr algn="ctr" rtl="1"/>
            <a:r>
              <a:rPr lang="ar-LB" sz="3200" b="1" dirty="0">
                <a:solidFill>
                  <a:schemeClr val="bg1"/>
                </a:solidFill>
                <a:latin typeface="Arial" panose="020B0604020202020204" pitchFamily="34" charset="0"/>
                <a:cs typeface="Arial" panose="020B0604020202020204" pitchFamily="34" charset="0"/>
              </a:rPr>
              <a:t>الجلسة الرابعة: تقييم التناسق والترابط ما بين الاستعراضات الوطنية المتعلقة بتنفيذ إعلان ومنهاج عمل بيجين +25 مع أهداف التنمية المستدامة </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1980799"/>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22800"/>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DED95EBC-368E-90E4-9019-2A92784D3DD6}"/>
              </a:ext>
            </a:extLst>
          </p:cNvPr>
          <p:cNvSpPr txBox="1"/>
          <p:nvPr/>
        </p:nvSpPr>
        <p:spPr>
          <a:xfrm>
            <a:off x="447675" y="2431427"/>
            <a:ext cx="10114577" cy="3063659"/>
          </a:xfrm>
          <a:prstGeom prst="rect">
            <a:avLst/>
          </a:prstGeom>
          <a:solidFill>
            <a:schemeClr val="bg1"/>
          </a:solidFill>
          <a:ln w="38100">
            <a:solidFill>
              <a:schemeClr val="tx1"/>
            </a:solidFill>
          </a:ln>
        </p:spPr>
        <p:txBody>
          <a:bodyPr wrap="square" rtlCol="0">
            <a:spAutoFit/>
          </a:bodyPr>
          <a:lstStyle/>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رئيس</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الآلية الوطنية للمرأة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عضو في العملية المؤسسية لتنفيذ أهداف التنمية المستدامة؟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endParaRPr lang="en-US" sz="2800" b="1" kern="100" dirty="0">
              <a:solidFill>
                <a:schemeClr val="accent1">
                  <a:lumMod val="75000"/>
                </a:schemeClr>
              </a:solidFill>
              <a:latin typeface="Simplified Arabic" panose="02020603050405020304" pitchFamily="18" charset="-78"/>
              <a:ea typeface="Calibri" panose="020F0502020204030204" pitchFamily="34" charset="0"/>
              <a:cs typeface="+mj-cs"/>
            </a:endParaRP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هناك آليات رسمية قائمة لمختلف الجهات المعنية للمشاركة في تنفيذ ورصد إع</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ن ومنهاج عمل بيجين وخطة التنمية المستدامة لعام 2030؟</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يُدرج كل من المساواة بين الجنسين وتمكين جميع النساء والفتيات كأولوية رئيسية في الخطة/ا</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ستراتيجية الوطنية لتنفيذ أهداف التنمية المستدامة؟</a:t>
            </a:r>
          </a:p>
        </p:txBody>
      </p:sp>
    </p:spTree>
    <p:extLst>
      <p:ext uri="{BB962C8B-B14F-4D97-AF65-F5344CB8AC3E}">
        <p14:creationId xmlns:p14="http://schemas.microsoft.com/office/powerpoint/2010/main" val="27387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1.11111E-6 L 1.45833E-6 -0.19352 " pathEditMode="relative" rAng="0" ptsTypes="AA">
                                      <p:cBhvr>
                                        <p:cTn id="6" dur="2000" fill="hold"/>
                                        <p:tgtEl>
                                          <p:spTgt spid="3"/>
                                        </p:tgtEl>
                                        <p:attrNameLst>
                                          <p:attrName>ppt_x</p:attrName>
                                          <p:attrName>ppt_y</p:attrName>
                                        </p:attrNameLst>
                                      </p:cBhvr>
                                      <p:rCtr x="0" y="-9676"/>
                                    </p:animMotion>
                                  </p:childTnLst>
                                </p:cTn>
                              </p:par>
                            </p:childTnLst>
                          </p:cTn>
                        </p:par>
                        <p:par>
                          <p:cTn id="7" fill="hold">
                            <p:stCondLst>
                              <p:cond delay="2000"/>
                            </p:stCondLst>
                            <p:childTnLst>
                              <p:par>
                                <p:cTn id="8" presetID="4"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0877" y="421222"/>
            <a:ext cx="6289417" cy="1980799"/>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rgbClr val="D9D9D9"/>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الثالث: المؤسسات الوطنية والإجراءات</a:t>
            </a: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47">
            <a:extLst>
              <a:ext uri="{FF2B5EF4-FFF2-40B4-BE49-F238E27FC236}">
                <a16:creationId xmlns:a16="http://schemas.microsoft.com/office/drawing/2014/main" id="{8E0FBBF9-85A9-B1B6-E4E2-9FE9497262F2}"/>
              </a:ext>
            </a:extLst>
          </p:cNvPr>
          <p:cNvSpPr txBox="1"/>
          <p:nvPr/>
        </p:nvSpPr>
        <p:spPr>
          <a:xfrm>
            <a:off x="6468366" y="2451202"/>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8800" b="1" dirty="0">
                <a:solidFill>
                  <a:srgbClr val="43C5A1"/>
                </a:solidFill>
                <a:effectLst>
                  <a:outerShdw blurRad="38100" dist="38100" dir="2700000" algn="tl">
                    <a:srgbClr val="000000">
                      <a:alpha val="43137"/>
                    </a:srgbClr>
                  </a:outerShdw>
                </a:effectLst>
                <a:latin typeface="Barlow ExtraBold" panose="020B0604020202020204" pitchFamily="2" charset="0"/>
              </a:rPr>
              <a:t>11 من 20</a:t>
            </a:r>
            <a:endParaRPr lang="en-US" sz="8800" b="1" dirty="0">
              <a:solidFill>
                <a:srgbClr val="43C5A1"/>
              </a:solidFill>
              <a:effectLst>
                <a:outerShdw blurRad="38100" dist="38100" dir="2700000" algn="tl">
                  <a:srgbClr val="000000">
                    <a:alpha val="43137"/>
                  </a:srgbClr>
                </a:outerShdw>
              </a:effectLst>
              <a:latin typeface="Barlow ExtraBold" panose="020B0604020202020204" pitchFamily="2" charset="0"/>
            </a:endParaRPr>
          </a:p>
        </p:txBody>
      </p:sp>
      <p:pic>
        <p:nvPicPr>
          <p:cNvPr id="7" name="Picture 10" descr="Measuring SDGs - Data-Pop Alliance">
            <a:extLst>
              <a:ext uri="{FF2B5EF4-FFF2-40B4-BE49-F238E27FC236}">
                <a16:creationId xmlns:a16="http://schemas.microsoft.com/office/drawing/2014/main" id="{263114ED-5DC4-7915-0739-A2612BEF0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89" y="2251147"/>
            <a:ext cx="1745809" cy="17458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1">
            <a:extLst>
              <a:ext uri="{FF2B5EF4-FFF2-40B4-BE49-F238E27FC236}">
                <a16:creationId xmlns:a16="http://schemas.microsoft.com/office/drawing/2014/main" id="{86B53774-A1CB-B550-42A1-F9090A5E205D}"/>
              </a:ext>
            </a:extLst>
          </p:cNvPr>
          <p:cNvSpPr txBox="1"/>
          <p:nvPr/>
        </p:nvSpPr>
        <p:spPr>
          <a:xfrm>
            <a:off x="0" y="2405035"/>
            <a:ext cx="5316323" cy="1231106"/>
          </a:xfrm>
          <a:prstGeom prst="rect">
            <a:avLst/>
          </a:prstGeom>
        </p:spPr>
        <p:txBody>
          <a:bodyPr wrap="square" lIns="0" tIns="0" rIns="0" bIns="0" rtlCol="0" anchor="t">
            <a:spAutoFit/>
          </a:bodyPr>
          <a:lstStyle/>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شرعوا ب/تم وضع خطة وطنية لتنفيذ أهداف التنمية المستدامة</a:t>
            </a:r>
          </a:p>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تم موائمة خططهم التنموية مع أهداف التنمية المستدامة</a:t>
            </a:r>
          </a:p>
          <a:p>
            <a:pPr marL="342900" indent="-342900" algn="r" rtl="1">
              <a:buFont typeface="Arial" panose="020B0604020202020204" pitchFamily="34" charset="0"/>
              <a:buChar char="•"/>
            </a:pPr>
            <a:r>
              <a:rPr lang="ar-LB" sz="2000" dirty="0">
                <a:solidFill>
                  <a:schemeClr val="tx1">
                    <a:lumMod val="65000"/>
                    <a:lumOff val="35000"/>
                  </a:schemeClr>
                </a:solidFill>
                <a:latin typeface="Simplified Arabic" panose="02020603050405020304" pitchFamily="18" charset="-78"/>
                <a:cs typeface="Simplified Arabic" panose="02020603050405020304" pitchFamily="18" charset="-78"/>
              </a:rPr>
              <a:t>تم تضمين أهداف التنمية المستدامة ضمن الخطط الوطنية المختلفة أو القطاعية</a:t>
            </a:r>
            <a:endParaRPr lang="en-US" sz="2000"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9" name="TextBox 47">
            <a:extLst>
              <a:ext uri="{FF2B5EF4-FFF2-40B4-BE49-F238E27FC236}">
                <a16:creationId xmlns:a16="http://schemas.microsoft.com/office/drawing/2014/main" id="{E481F2EC-DB72-814D-E188-191E0FD9823F}"/>
              </a:ext>
            </a:extLst>
          </p:cNvPr>
          <p:cNvSpPr txBox="1"/>
          <p:nvPr/>
        </p:nvSpPr>
        <p:spPr>
          <a:xfrm>
            <a:off x="1849989" y="3713624"/>
            <a:ext cx="2635001"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A3C1E"/>
                </a:solidFill>
                <a:effectLst>
                  <a:outerShdw blurRad="38100" dist="38100" dir="2700000" algn="tl">
                    <a:srgbClr val="000000">
                      <a:alpha val="43137"/>
                    </a:srgbClr>
                  </a:outerShdw>
                </a:effectLst>
                <a:latin typeface="Barlow ExtraBold" panose="020B0604020202020204" pitchFamily="2" charset="0"/>
              </a:rPr>
              <a:t>9 من 11 </a:t>
            </a:r>
            <a:endParaRPr lang="en-US" sz="6000" b="1" dirty="0">
              <a:solidFill>
                <a:srgbClr val="FA3C1E"/>
              </a:solidFill>
              <a:effectLst>
                <a:outerShdw blurRad="38100" dist="38100" dir="2700000" algn="tl">
                  <a:srgbClr val="000000">
                    <a:alpha val="43137"/>
                  </a:srgbClr>
                </a:outerShdw>
              </a:effectLst>
              <a:latin typeface="Barlow ExtraBold" panose="020B0604020202020204" pitchFamily="2" charset="0"/>
            </a:endParaRPr>
          </a:p>
        </p:txBody>
      </p:sp>
      <p:pic>
        <p:nvPicPr>
          <p:cNvPr id="10" name="Picture 2" descr="Gender Equality Color Icon. Women`s Rights. Corporate Social  Responsibility. Sustainable Development Goals. SDG Color Sign Stock Vector  - Illustration of mark, discrimination: 167189113">
            <a:extLst>
              <a:ext uri="{FF2B5EF4-FFF2-40B4-BE49-F238E27FC236}">
                <a16:creationId xmlns:a16="http://schemas.microsoft.com/office/drawing/2014/main" id="{2A7F1869-C28E-2325-4A65-A46A743FBEB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28097" y="3292119"/>
            <a:ext cx="2344371" cy="23443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and person looking at a magnifying glass&#10;&#10;Description automatically generated with medium confidence">
            <a:extLst>
              <a:ext uri="{FF2B5EF4-FFF2-40B4-BE49-F238E27FC236}">
                <a16:creationId xmlns:a16="http://schemas.microsoft.com/office/drawing/2014/main" id="{401B8BF2-C28C-CB6B-06F2-866428D417B6}"/>
              </a:ext>
            </a:extLst>
          </p:cNvPr>
          <p:cNvPicPr>
            <a:picLocks noChangeAspect="1"/>
          </p:cNvPicPr>
          <p:nvPr/>
        </p:nvPicPr>
        <p:blipFill>
          <a:blip r:embed="rId6"/>
          <a:stretch>
            <a:fillRect/>
          </a:stretch>
        </p:blipFill>
        <p:spPr>
          <a:xfrm>
            <a:off x="10085032" y="4786034"/>
            <a:ext cx="1850945" cy="1850945"/>
          </a:xfrm>
          <a:prstGeom prst="rect">
            <a:avLst/>
          </a:prstGeom>
        </p:spPr>
      </p:pic>
      <p:sp>
        <p:nvSpPr>
          <p:cNvPr id="15" name="TextBox 21">
            <a:extLst>
              <a:ext uri="{FF2B5EF4-FFF2-40B4-BE49-F238E27FC236}">
                <a16:creationId xmlns:a16="http://schemas.microsoft.com/office/drawing/2014/main" id="{5407079D-6D53-C838-CA4C-53EAFC1EB3F4}"/>
              </a:ext>
            </a:extLst>
          </p:cNvPr>
          <p:cNvSpPr txBox="1"/>
          <p:nvPr/>
        </p:nvSpPr>
        <p:spPr>
          <a:xfrm>
            <a:off x="1190626" y="5910183"/>
            <a:ext cx="6847868" cy="369332"/>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تشارك الآلية الوطنية في آليات التنسيق للمتابعة أو التنفيذ والمتابعة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2" name="TextBox 47">
            <a:extLst>
              <a:ext uri="{FF2B5EF4-FFF2-40B4-BE49-F238E27FC236}">
                <a16:creationId xmlns:a16="http://schemas.microsoft.com/office/drawing/2014/main" id="{E2989D98-C20A-E969-8A12-85FBA240E024}"/>
              </a:ext>
            </a:extLst>
          </p:cNvPr>
          <p:cNvSpPr txBox="1"/>
          <p:nvPr/>
        </p:nvSpPr>
        <p:spPr>
          <a:xfrm>
            <a:off x="5961739" y="4723744"/>
            <a:ext cx="4218807" cy="12003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7200" b="1" dirty="0">
                <a:solidFill>
                  <a:srgbClr val="153663"/>
                </a:solidFill>
                <a:effectLst>
                  <a:outerShdw blurRad="38100" dist="38100" dir="2700000" algn="tl">
                    <a:srgbClr val="000000">
                      <a:alpha val="43137"/>
                    </a:srgbClr>
                  </a:outerShdw>
                </a:effectLst>
                <a:latin typeface="Barlow ExtraBold" panose="020B0604020202020204" pitchFamily="2" charset="0"/>
              </a:rPr>
              <a:t>12 من 20</a:t>
            </a:r>
            <a:endParaRPr lang="en-US" sz="7200" b="1" dirty="0">
              <a:solidFill>
                <a:srgbClr val="153663"/>
              </a:solidFill>
              <a:effectLst>
                <a:outerShdw blurRad="38100" dist="38100" dir="2700000" algn="tl">
                  <a:srgbClr val="000000">
                    <a:alpha val="43137"/>
                  </a:srgbClr>
                </a:outerShdw>
              </a:effectLst>
              <a:latin typeface="Barlow ExtraBold" panose="020B0604020202020204" pitchFamily="2" charset="0"/>
            </a:endParaRPr>
          </a:p>
        </p:txBody>
      </p:sp>
    </p:spTree>
    <p:extLst>
      <p:ext uri="{BB962C8B-B14F-4D97-AF65-F5344CB8AC3E}">
        <p14:creationId xmlns:p14="http://schemas.microsoft.com/office/powerpoint/2010/main" val="9797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478564"/>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5">
            <a:extLst>
              <a:ext uri="{FF2B5EF4-FFF2-40B4-BE49-F238E27FC236}">
                <a16:creationId xmlns:a16="http://schemas.microsoft.com/office/drawing/2014/main" id="{F84C823B-AF1F-EF93-122C-4C0423D6510E}"/>
              </a:ext>
            </a:extLst>
          </p:cNvPr>
          <p:cNvSpPr txBox="1"/>
          <p:nvPr/>
        </p:nvSpPr>
        <p:spPr>
          <a:xfrm>
            <a:off x="447675" y="2431427"/>
            <a:ext cx="11201400" cy="3627275"/>
          </a:xfrm>
          <a:prstGeom prst="rect">
            <a:avLst/>
          </a:prstGeom>
          <a:solidFill>
            <a:schemeClr val="bg1"/>
          </a:solidFill>
          <a:ln w="38100">
            <a:solidFill>
              <a:schemeClr val="tx1"/>
            </a:solidFill>
          </a:ln>
        </p:spPr>
        <p:txBody>
          <a:bodyPr wrap="square" rtlCol="0">
            <a:spAutoFit/>
          </a:bodyPr>
          <a:lstStyle/>
          <a:p>
            <a:pPr marL="457200" indent="-457200" algn="r" rtl="1">
              <a:lnSpc>
                <a:spcPct val="107000"/>
              </a:lnSpc>
              <a:spcAft>
                <a:spcPts val="800"/>
              </a:spcAft>
              <a:buFont typeface="Arial" panose="020B0604020202020204" pitchFamily="34" charset="0"/>
              <a:buChar char="•"/>
            </a:pP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ه</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ل حددت مجموعة وطنية من المؤشرات لرصد التقدم المحرز في أهداف التنمية المستدامة؟</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إذا كانت ا</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جابة بنعم، فما عدد المؤشرات المتعلقة بالجنسين التي تُعد مؤشرات قطرية إضافية</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أي ليست جزءا من إطار عمل رصد التنمية المستدامة العالمية ومؤشر</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ات</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إذا كانت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ل</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إ</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جابة ب</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لا</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 كم عدد مؤشرات التنمية المستدامة العالمية المتعلقة بالجنسين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واردة في</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hlinkClick r:id="rId3" action="ppaction://hlinkfile"/>
              </a:rPr>
              <a:t> الملحق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1</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 </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متوفرة في دولتك؟</a:t>
            </a:r>
          </a:p>
          <a:p>
            <a:pPr marL="457200" indent="-457200" algn="r" rtl="1">
              <a:lnSpc>
                <a:spcPct val="107000"/>
              </a:lnSpc>
              <a:spcAft>
                <a:spcPts val="800"/>
              </a:spcAft>
              <a:buFont typeface="Arial" panose="020B0604020202020204" pitchFamily="34" charset="0"/>
              <a:buChar char="•"/>
            </a:pP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هل بدأ جمع البيانات وتجميعها فيما يتعلق بكل من مؤشرات الهدف 5 من أهداف التنمية المستدامة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و</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المؤشرات المتعلقة بالجنسين في إطار أهداف التنمية المستدامة </a:t>
            </a:r>
            <a:r>
              <a:rPr lang="ar-LB" sz="2800" b="1" kern="100" dirty="0">
                <a:solidFill>
                  <a:schemeClr val="accent1">
                    <a:lumMod val="75000"/>
                  </a:schemeClr>
                </a:solidFill>
                <a:latin typeface="Simplified Arabic" panose="02020603050405020304" pitchFamily="18" charset="-78"/>
                <a:ea typeface="Calibri" panose="020F0502020204030204" pitchFamily="34" charset="0"/>
                <a:cs typeface="+mj-cs"/>
              </a:rPr>
              <a:t>الأ</a:t>
            </a:r>
            <a:r>
              <a:rPr lang="ar-SA" sz="2800" b="1" kern="100" dirty="0">
                <a:solidFill>
                  <a:schemeClr val="accent1">
                    <a:lumMod val="75000"/>
                  </a:schemeClr>
                </a:solidFill>
                <a:latin typeface="Simplified Arabic" panose="02020603050405020304" pitchFamily="18" charset="-78"/>
                <a:ea typeface="Calibri" panose="020F0502020204030204" pitchFamily="34" charset="0"/>
                <a:cs typeface="+mj-cs"/>
              </a:rPr>
              <a:t>خرى؟</a:t>
            </a:r>
          </a:p>
        </p:txBody>
      </p:sp>
    </p:spTree>
    <p:extLst>
      <p:ext uri="{BB962C8B-B14F-4D97-AF65-F5344CB8AC3E}">
        <p14:creationId xmlns:p14="http://schemas.microsoft.com/office/powerpoint/2010/main" val="9352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45833E-6 -2.22222E-6 L 1.45833E-6 -0.2919 " pathEditMode="relative" rAng="0" ptsTypes="AA">
                                      <p:cBhvr>
                                        <p:cTn id="6" dur="2000" fill="hold"/>
                                        <p:tgtEl>
                                          <p:spTgt spid="3"/>
                                        </p:tgtEl>
                                        <p:attrNameLst>
                                          <p:attrName>ppt_x</p:attrName>
                                          <p:attrName>ppt_y</p:attrName>
                                        </p:attrNameLst>
                                      </p:cBhvr>
                                      <p:rCtr x="0" y="-14606"/>
                                    </p:animMotion>
                                  </p:childTnLst>
                                </p:cTn>
                              </p:par>
                            </p:childTnLst>
                          </p:cTn>
                        </p:par>
                        <p:par>
                          <p:cTn id="7" fill="hold">
                            <p:stCondLst>
                              <p:cond delay="2000"/>
                            </p:stCondLst>
                            <p:childTnLst>
                              <p:par>
                                <p:cTn id="8" presetID="4"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487506"/>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Simplified Arabic" panose="02020603050405020304" pitchFamily="18" charset="-78"/>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8" name="TextBox 47">
            <a:extLst>
              <a:ext uri="{FF2B5EF4-FFF2-40B4-BE49-F238E27FC236}">
                <a16:creationId xmlns:a16="http://schemas.microsoft.com/office/drawing/2014/main" id="{73679BFC-96A1-AFA1-0B64-9510ACEF8CE9}"/>
              </a:ext>
            </a:extLst>
          </p:cNvPr>
          <p:cNvSpPr txBox="1"/>
          <p:nvPr/>
        </p:nvSpPr>
        <p:spPr>
          <a:xfrm>
            <a:off x="8677275" y="1982243"/>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B930F"/>
                </a:solidFill>
                <a:effectLst>
                  <a:outerShdw blurRad="38100" dist="38100" dir="2700000" algn="tl">
                    <a:srgbClr val="000000">
                      <a:alpha val="43137"/>
                    </a:srgbClr>
                  </a:outerShdw>
                </a:effectLst>
                <a:latin typeface="Barlow ExtraBold" panose="020B0604020202020204" pitchFamily="2" charset="0"/>
              </a:rPr>
              <a:t>8 من 20</a:t>
            </a:r>
            <a:endParaRPr lang="en-US" sz="6000" b="1" dirty="0">
              <a:solidFill>
                <a:srgbClr val="FB930F"/>
              </a:solidFill>
              <a:effectLst>
                <a:outerShdw blurRad="38100" dist="38100" dir="2700000" algn="tl">
                  <a:srgbClr val="000000">
                    <a:alpha val="43137"/>
                  </a:srgbClr>
                </a:outerShdw>
              </a:effectLst>
              <a:latin typeface="Barlow ExtraBold" panose="020B0604020202020204" pitchFamily="2" charset="0"/>
            </a:endParaRPr>
          </a:p>
        </p:txBody>
      </p:sp>
      <p:sp>
        <p:nvSpPr>
          <p:cNvPr id="14" name="TextBox 47">
            <a:extLst>
              <a:ext uri="{FF2B5EF4-FFF2-40B4-BE49-F238E27FC236}">
                <a16:creationId xmlns:a16="http://schemas.microsoft.com/office/drawing/2014/main" id="{1F274B20-376B-67EF-5633-3370091EC7AA}"/>
              </a:ext>
            </a:extLst>
          </p:cNvPr>
          <p:cNvSpPr txBox="1"/>
          <p:nvPr/>
        </p:nvSpPr>
        <p:spPr>
          <a:xfrm>
            <a:off x="8677275" y="3254489"/>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FA3C1E"/>
                </a:solidFill>
                <a:effectLst>
                  <a:outerShdw blurRad="38100" dist="38100" dir="2700000" algn="tl">
                    <a:srgbClr val="000000">
                      <a:alpha val="43137"/>
                    </a:srgbClr>
                  </a:outerShdw>
                </a:effectLst>
                <a:latin typeface="Barlow ExtraBold" panose="020B0604020202020204" pitchFamily="2" charset="0"/>
              </a:rPr>
              <a:t>صفر</a:t>
            </a:r>
            <a:endParaRPr lang="en-US" sz="6000" b="1" dirty="0">
              <a:solidFill>
                <a:srgbClr val="FA3C1E"/>
              </a:solidFill>
              <a:effectLst>
                <a:outerShdw blurRad="38100" dist="38100" dir="2700000" algn="tl">
                  <a:srgbClr val="000000">
                    <a:alpha val="43137"/>
                  </a:srgbClr>
                </a:outerShdw>
              </a:effectLst>
              <a:latin typeface="Barlow ExtraBold" panose="020B0604020202020204" pitchFamily="2" charset="0"/>
            </a:endParaRPr>
          </a:p>
        </p:txBody>
      </p:sp>
      <p:sp>
        <p:nvSpPr>
          <p:cNvPr id="16" name="TextBox 21">
            <a:extLst>
              <a:ext uri="{FF2B5EF4-FFF2-40B4-BE49-F238E27FC236}">
                <a16:creationId xmlns:a16="http://schemas.microsoft.com/office/drawing/2014/main" id="{1B1B3416-7444-40F3-3A6D-04B65DD6AA2B}"/>
              </a:ext>
            </a:extLst>
          </p:cNvPr>
          <p:cNvSpPr txBox="1"/>
          <p:nvPr/>
        </p:nvSpPr>
        <p:spPr>
          <a:xfrm>
            <a:off x="9138855" y="4215081"/>
            <a:ext cx="2492939" cy="1107996"/>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وضحت فيما إذا كان لديها قائمة وطنية بمؤشرات قطرية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7" name="TextBox 47">
            <a:extLst>
              <a:ext uri="{FF2B5EF4-FFF2-40B4-BE49-F238E27FC236}">
                <a16:creationId xmlns:a16="http://schemas.microsoft.com/office/drawing/2014/main" id="{CF8B0B15-BCCF-AEA4-C0B4-3C63B8472887}"/>
              </a:ext>
            </a:extLst>
          </p:cNvPr>
          <p:cNvSpPr txBox="1"/>
          <p:nvPr/>
        </p:nvSpPr>
        <p:spPr>
          <a:xfrm>
            <a:off x="-197471" y="1464166"/>
            <a:ext cx="3220170"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43C5A1"/>
                </a:solidFill>
                <a:effectLst>
                  <a:outerShdw blurRad="38100" dist="38100" dir="2700000" algn="tl">
                    <a:srgbClr val="000000">
                      <a:alpha val="43137"/>
                    </a:srgbClr>
                  </a:outerShdw>
                </a:effectLst>
                <a:latin typeface="Barlow ExtraBold" panose="020B0604020202020204" pitchFamily="2" charset="0"/>
              </a:rPr>
              <a:t>8</a:t>
            </a:r>
            <a:endParaRPr lang="en-US" sz="6000" b="1" dirty="0">
              <a:solidFill>
                <a:srgbClr val="43C5A1"/>
              </a:solidFill>
              <a:effectLst>
                <a:outerShdw blurRad="38100" dist="38100" dir="2700000" algn="tl">
                  <a:srgbClr val="000000">
                    <a:alpha val="43137"/>
                  </a:srgbClr>
                </a:outerShdw>
              </a:effectLst>
              <a:latin typeface="Barlow ExtraBold" panose="020B0604020202020204" pitchFamily="2" charset="0"/>
            </a:endParaRPr>
          </a:p>
        </p:txBody>
      </p:sp>
      <p:sp>
        <p:nvSpPr>
          <p:cNvPr id="18" name="TextBox 21">
            <a:extLst>
              <a:ext uri="{FF2B5EF4-FFF2-40B4-BE49-F238E27FC236}">
                <a16:creationId xmlns:a16="http://schemas.microsoft.com/office/drawing/2014/main" id="{0D0E6FB8-CA14-06D8-2E0E-910D9F72D3F7}"/>
              </a:ext>
            </a:extLst>
          </p:cNvPr>
          <p:cNvSpPr txBox="1"/>
          <p:nvPr/>
        </p:nvSpPr>
        <p:spPr>
          <a:xfrm>
            <a:off x="539132" y="1926703"/>
            <a:ext cx="1764633" cy="738664"/>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بدأت بجمع البيانات وتجميعها</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19" name="TextBox 47">
            <a:extLst>
              <a:ext uri="{FF2B5EF4-FFF2-40B4-BE49-F238E27FC236}">
                <a16:creationId xmlns:a16="http://schemas.microsoft.com/office/drawing/2014/main" id="{7AC1F542-E844-0E02-1715-EA5326F80F53}"/>
              </a:ext>
            </a:extLst>
          </p:cNvPr>
          <p:cNvSpPr txBox="1"/>
          <p:nvPr/>
        </p:nvSpPr>
        <p:spPr>
          <a:xfrm>
            <a:off x="8578649" y="3287907"/>
            <a:ext cx="632549"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rPr>
              <a:t>7</a:t>
            </a:r>
            <a:endParaRPr lang="en-US" sz="60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pic>
        <p:nvPicPr>
          <p:cNvPr id="26" name="Picture 25">
            <a:extLst>
              <a:ext uri="{FF2B5EF4-FFF2-40B4-BE49-F238E27FC236}">
                <a16:creationId xmlns:a16="http://schemas.microsoft.com/office/drawing/2014/main" id="{02210A36-19D4-9D66-5053-F12B02EAEE46}"/>
              </a:ext>
            </a:extLst>
          </p:cNvPr>
          <p:cNvPicPr>
            <a:picLocks noChangeAspect="1"/>
          </p:cNvPicPr>
          <p:nvPr/>
        </p:nvPicPr>
        <p:blipFill rotWithShape="1">
          <a:blip r:embed="rId3">
            <a:alphaModFix amt="50000"/>
          </a:blip>
          <a:srcRect t="5058"/>
          <a:stretch/>
        </p:blipFill>
        <p:spPr>
          <a:xfrm>
            <a:off x="3640321" y="1448217"/>
            <a:ext cx="3465384" cy="4503714"/>
          </a:xfrm>
          <a:prstGeom prst="rect">
            <a:avLst/>
          </a:prstGeom>
        </p:spPr>
      </p:pic>
      <p:sp>
        <p:nvSpPr>
          <p:cNvPr id="20" name="TextBox 21">
            <a:extLst>
              <a:ext uri="{FF2B5EF4-FFF2-40B4-BE49-F238E27FC236}">
                <a16:creationId xmlns:a16="http://schemas.microsoft.com/office/drawing/2014/main" id="{15B927F6-3A44-E016-33A7-D5623B251CD6}"/>
              </a:ext>
            </a:extLst>
          </p:cNvPr>
          <p:cNvSpPr txBox="1"/>
          <p:nvPr/>
        </p:nvSpPr>
        <p:spPr>
          <a:xfrm>
            <a:off x="6970545" y="3638387"/>
            <a:ext cx="1608104" cy="1107996"/>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قدمت بيانات خاصة بالمساواة بين الجنسين</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2" name="TextBox 47">
            <a:extLst>
              <a:ext uri="{FF2B5EF4-FFF2-40B4-BE49-F238E27FC236}">
                <a16:creationId xmlns:a16="http://schemas.microsoft.com/office/drawing/2014/main" id="{FFF76820-3D68-D443-1E7D-19EABD8F3B1F}"/>
              </a:ext>
            </a:extLst>
          </p:cNvPr>
          <p:cNvSpPr txBox="1"/>
          <p:nvPr/>
        </p:nvSpPr>
        <p:spPr>
          <a:xfrm>
            <a:off x="-24300" y="3254488"/>
            <a:ext cx="3565886" cy="101566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rPr>
              <a:t>ولكن </a:t>
            </a:r>
            <a:r>
              <a:rPr lang="ar-LB" sz="6000" b="1" dirty="0">
                <a:solidFill>
                  <a:srgbClr val="6482C8"/>
                </a:solidFill>
                <a:effectLst>
                  <a:outerShdw blurRad="38100" dist="38100" dir="2700000" algn="tl">
                    <a:srgbClr val="000000">
                      <a:alpha val="43137"/>
                    </a:srgbClr>
                  </a:outerShdw>
                </a:effectLst>
                <a:latin typeface="Barlow ExtraBold" panose="020B0604020202020204" pitchFamily="2" charset="0"/>
                <a:hlinkClick r:id="rId4" action="ppaction://hlinkfile"/>
              </a:rPr>
              <a:t>فقط 1</a:t>
            </a:r>
            <a:endParaRPr lang="en-US" sz="60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sp>
        <p:nvSpPr>
          <p:cNvPr id="23" name="Rectangle: Rounded Corners 22">
            <a:extLst>
              <a:ext uri="{FF2B5EF4-FFF2-40B4-BE49-F238E27FC236}">
                <a16:creationId xmlns:a16="http://schemas.microsoft.com/office/drawing/2014/main" id="{097D32BC-2833-F915-1BAD-4C4F3D29356A}"/>
              </a:ext>
            </a:extLst>
          </p:cNvPr>
          <p:cNvSpPr/>
          <p:nvPr/>
        </p:nvSpPr>
        <p:spPr>
          <a:xfrm>
            <a:off x="396963" y="1464166"/>
            <a:ext cx="2625735" cy="144217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TextBox 21">
            <a:extLst>
              <a:ext uri="{FF2B5EF4-FFF2-40B4-BE49-F238E27FC236}">
                <a16:creationId xmlns:a16="http://schemas.microsoft.com/office/drawing/2014/main" id="{A2A00AB2-DDFC-8B44-4D2A-63EF0DC954FD}"/>
              </a:ext>
            </a:extLst>
          </p:cNvPr>
          <p:cNvSpPr txBox="1"/>
          <p:nvPr/>
        </p:nvSpPr>
        <p:spPr>
          <a:xfrm>
            <a:off x="534121" y="4146457"/>
            <a:ext cx="2505581" cy="1477328"/>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قام بالربط ما بين البيانات بين المجالات الحاسمة ومؤشرات غايات أهداف التنمية المستدامة</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7" name="TextBox 21">
            <a:extLst>
              <a:ext uri="{FF2B5EF4-FFF2-40B4-BE49-F238E27FC236}">
                <a16:creationId xmlns:a16="http://schemas.microsoft.com/office/drawing/2014/main" id="{150EF874-9875-B612-1D70-2D2B1AF79E33}"/>
              </a:ext>
            </a:extLst>
          </p:cNvPr>
          <p:cNvSpPr txBox="1"/>
          <p:nvPr/>
        </p:nvSpPr>
        <p:spPr>
          <a:xfrm>
            <a:off x="1530220" y="2945270"/>
            <a:ext cx="9205428" cy="369332"/>
          </a:xfrm>
          <a:prstGeom prst="rect">
            <a:avLst/>
          </a:prstGeom>
        </p:spPr>
        <p:txBody>
          <a:bodyPr wrap="square" lIns="0" tIns="0" rIns="0" bIns="0" rtlCol="0" anchor="t">
            <a:spAutoFit/>
          </a:bodyPr>
          <a:lstStyle/>
          <a:p>
            <a:pPr algn="r" rtl="1"/>
            <a:r>
              <a:rPr lang="ar-LB"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rPr>
              <a:t>أجابت أن لديها قائمة بمؤشرات لأهداف التنمية المستدامة ومؤشرات الهدف الخامس  </a:t>
            </a:r>
            <a:endParaRPr lang="en-US" sz="2400" b="1" dirty="0">
              <a:solidFill>
                <a:srgbClr val="153663"/>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9" name="TextBox 28">
            <a:extLst>
              <a:ext uri="{FF2B5EF4-FFF2-40B4-BE49-F238E27FC236}">
                <a16:creationId xmlns:a16="http://schemas.microsoft.com/office/drawing/2014/main" id="{100F6227-2089-AB86-8C8E-5A4F75314DEB}"/>
              </a:ext>
            </a:extLst>
          </p:cNvPr>
          <p:cNvSpPr txBox="1"/>
          <p:nvPr/>
        </p:nvSpPr>
        <p:spPr>
          <a:xfrm>
            <a:off x="189354" y="5785783"/>
            <a:ext cx="11044116" cy="830997"/>
          </a:xfrm>
          <a:prstGeom prst="rect">
            <a:avLst/>
          </a:prstGeom>
          <a:noFill/>
        </p:spPr>
        <p:txBody>
          <a:bodyPr wrap="square" rtlCol="0">
            <a:spAutoFit/>
          </a:bodyPr>
          <a:lstStyle/>
          <a:p>
            <a:pPr algn="r" rtl="1"/>
            <a:r>
              <a:rPr lang="ar-LB" sz="2400" b="1" kern="100" dirty="0">
                <a:solidFill>
                  <a:srgbClr val="BF0000"/>
                </a:solidFill>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cs typeface="+mj-cs"/>
              </a:rPr>
              <a:t>بالعودة للاستراتيجيات والبيانات المذكورة في التقارير نجد انه لا يوجد وضوح بالربط مع أهداف وغايات التنمية المستدامة، والبيانات لا زالت غير محدثة.</a:t>
            </a:r>
          </a:p>
        </p:txBody>
      </p:sp>
    </p:spTree>
    <p:extLst>
      <p:ext uri="{BB962C8B-B14F-4D97-AF65-F5344CB8AC3E}">
        <p14:creationId xmlns:p14="http://schemas.microsoft.com/office/powerpoint/2010/main" val="20307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7" grpId="0"/>
      <p:bldP spid="18" grpId="0"/>
      <p:bldP spid="19" grpId="0"/>
      <p:bldP spid="20" grpId="0"/>
      <p:bldP spid="22" grpId="0"/>
      <p:bldP spid="23" grpId="0" animBg="1"/>
      <p:bldP spid="24" grpId="0"/>
      <p:bldP spid="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144379" y="1585083"/>
            <a:ext cx="11885413" cy="5449953"/>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من الضروري إدراك أن هذه المراجعة كانت المرة الأولى بعد تبني أجندة وأهداف التنمية المستدامة، وكانت الدول لا زالت في طور وضع آليات تنسيق وخطط تتوائم مع الأجندة العالمية الجديدة.</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في كثير من الحالات كانت بعض الدول قد أعدت خطط وطنية للتنمية أو للنهوض بالمرأة في فترة قريبة قبل تبني أجندة وأهداف التنمية المستدامة.</a:t>
            </a:r>
          </a:p>
          <a:p>
            <a:pPr marL="342900" indent="-342900" algn="r" rtl="1">
              <a:lnSpc>
                <a:spcPct val="107000"/>
              </a:lnSpc>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في بعض الحالات التي كان قد تم اعداد خطط واستراتيجيات التنمية قبل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إ</a:t>
            </a: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طلاق اهداف التنمية لم يكن واضحا ما تم عمله لتحديثها وموائمتها مع أهداف وغايات ومؤشرات التنمية المستدامة</a:t>
            </a: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بعض الدول وائمت استراتيجيات النهوض بالمرأة، مع أهداف التنمية المستدامة، ولكن غير واضح كيف تم تضمنيها في الخطط الوطنية للتنمية أو التنمية المستدامة.</a:t>
            </a: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ساهمت المراجعة الوطنية في الدفع لمزيد من الموائمة ما بين الخطط الوطنية للتنمية وأهداف التنمية المستدامة، وطبعا بالتأثير بشكل مباشر على الاسترتيجيات والخطط الوطنية المعنية بالنهوض بالمرأة.</a:t>
            </a:r>
          </a:p>
          <a:p>
            <a:pPr marL="342900" indent="-342900" algn="r" rtl="1">
              <a:lnSpc>
                <a:spcPct val="107000"/>
              </a:lnSpc>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لا يمكن أغفال أثر الحروب والنزاعات والاحتلال على قدرة الدول على مواكبة أجندة التنمية.</a:t>
            </a: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311903" y="62550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ملاحظات عامة</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effectLst>
                <a:outerShdw blurRad="38100" dist="38100" dir="2700000" algn="tl">
                  <a:srgbClr val="000000">
                    <a:alpha val="43137"/>
                  </a:srgbClr>
                </a:outerShdw>
              </a:effectLst>
              <a:latin typeface="Simplified Arabic" panose="02020603050405020304" pitchFamily="18" charset="-78"/>
              <a:cs typeface="+mj-cs"/>
            </a:endParaRPr>
          </a:p>
        </p:txBody>
      </p:sp>
    </p:spTree>
    <p:extLst>
      <p:ext uri="{BB962C8B-B14F-4D97-AF65-F5344CB8AC3E}">
        <p14:creationId xmlns:p14="http://schemas.microsoft.com/office/powerpoint/2010/main" val="117304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1203158" y="2125770"/>
            <a:ext cx="10309281" cy="2976328"/>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المذكرة التوجيهية كانت عبارة عن استبانة بالاضافة لتوجيه لصياغة التقرير.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معظم الدول اعتمدت الهيكلية الرئيسية (الأربعة أقسام)، ولكن لم تعتمد التبويب كما جاء في المذكرة</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بعض الدول لم تجيب على الاستبانة (13 تقرير من أصل 20)</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من الهام توفير الروابط الإلكترونية للاستراتيجيات والخطط والمنصات المذكورة في التقارير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كذلك من الهام توفير المعلومات الأساسية ضمن التقرير ومن ثم الإشارة إلى الملاحق.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بعض التقارير ذكرت ملاحق ولكن لم يتم تزويدنا بها.</a:t>
            </a:r>
          </a:p>
        </p:txBody>
      </p:sp>
      <p:sp>
        <p:nvSpPr>
          <p:cNvPr id="4" name="TextBox 3">
            <a:extLst>
              <a:ext uri="{FF2B5EF4-FFF2-40B4-BE49-F238E27FC236}">
                <a16:creationId xmlns:a16="http://schemas.microsoft.com/office/drawing/2014/main" id="{ED9AE971-D4A9-AB86-19ED-7B4C2E96E4FC}"/>
              </a:ext>
            </a:extLst>
          </p:cNvPr>
          <p:cNvSpPr txBox="1"/>
          <p:nvPr/>
        </p:nvSpPr>
        <p:spPr>
          <a:xfrm>
            <a:off x="493295" y="625506"/>
            <a:ext cx="11404149"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ملاحظات هيكلية وشكلية حول تقارير المراجعة الوطنية الشاملة لإعلان ومنهاج عمل بيجين +30</a:t>
            </a:r>
          </a:p>
        </p:txBody>
      </p:sp>
    </p:spTree>
    <p:extLst>
      <p:ext uri="{BB962C8B-B14F-4D97-AF65-F5344CB8AC3E}">
        <p14:creationId xmlns:p14="http://schemas.microsoft.com/office/powerpoint/2010/main" val="162972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FBFD-1B67-4E60-A8CF-48984E67AFB8}"/>
              </a:ext>
            </a:extLst>
          </p:cNvPr>
          <p:cNvSpPr>
            <a:spLocks noGrp="1"/>
          </p:cNvSpPr>
          <p:nvPr>
            <p:ph type="ctrTitle"/>
          </p:nvPr>
        </p:nvSpPr>
        <p:spPr>
          <a:xfrm>
            <a:off x="1036390" y="1095266"/>
            <a:ext cx="9743754" cy="2367383"/>
          </a:xfrm>
        </p:spPr>
        <p:txBody>
          <a:bodyPr/>
          <a:lstStyle/>
          <a:p>
            <a:pPr rtl="1"/>
            <a:r>
              <a:rPr lang="ar-LB" sz="3600" b="1" dirty="0">
                <a:solidFill>
                  <a:schemeClr val="bg1"/>
                </a:solidFill>
                <a:latin typeface="Simplified Arabic" panose="02020603050405020304" pitchFamily="18" charset="-78"/>
              </a:rPr>
              <a:t>شكرا لحسن استماعكم</a:t>
            </a:r>
            <a:endParaRPr lang="en-US" b="1" dirty="0">
              <a:latin typeface="Simplified Arabic" panose="02020603050405020304" pitchFamily="18" charset="-78"/>
            </a:endParaRPr>
          </a:p>
        </p:txBody>
      </p:sp>
    </p:spTree>
    <p:extLst>
      <p:ext uri="{BB962C8B-B14F-4D97-AF65-F5344CB8AC3E}">
        <p14:creationId xmlns:p14="http://schemas.microsoft.com/office/powerpoint/2010/main" val="23851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C0077F-C700-D472-E691-470BA13330D6}"/>
              </a:ext>
            </a:extLst>
          </p:cNvPr>
          <p:cNvSpPr/>
          <p:nvPr/>
        </p:nvSpPr>
        <p:spPr>
          <a:xfrm>
            <a:off x="8793018" y="2410691"/>
            <a:ext cx="3398982" cy="32419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B96FC728-05F2-30CC-5870-EB6F7AB922A5}"/>
              </a:ext>
            </a:extLst>
          </p:cNvPr>
          <p:cNvSpPr>
            <a:spLocks noGrp="1"/>
          </p:cNvSpPr>
          <p:nvPr>
            <p:ph type="subTitle" idx="1"/>
          </p:nvPr>
        </p:nvSpPr>
        <p:spPr>
          <a:xfrm>
            <a:off x="8922327" y="2564023"/>
            <a:ext cx="3101686" cy="2608341"/>
          </a:xfrm>
        </p:spPr>
        <p:txBody>
          <a:bodyPr/>
          <a:lstStyle/>
          <a:p>
            <a:r>
              <a:rPr lang="ar-LB"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أهداف</a:t>
            </a:r>
            <a:r>
              <a:rPr lang="en-US"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LB"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الجلسة الرابعة</a:t>
            </a:r>
            <a:endParaRPr lang="en-US"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9" name="TextBox 8">
            <a:extLst>
              <a:ext uri="{FF2B5EF4-FFF2-40B4-BE49-F238E27FC236}">
                <a16:creationId xmlns:a16="http://schemas.microsoft.com/office/drawing/2014/main" id="{AC8A15E5-15DA-41D9-CDCA-F5C2C2975E6E}"/>
              </a:ext>
            </a:extLst>
          </p:cNvPr>
          <p:cNvSpPr txBox="1"/>
          <p:nvPr/>
        </p:nvSpPr>
        <p:spPr>
          <a:xfrm>
            <a:off x="295564" y="2687782"/>
            <a:ext cx="8285018" cy="266855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توضيح جوانب ربط المذكرة التوجيهية لإعداد تقرير التقدم المحرز لإعلان ومنهاج عمل بيجين+25 مع أجندة وخطة التنمية المستدامة 2030.</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التناسق والترابط ما بين الاستعراضات الوطنية المتعلقة بتنفيذ إعلان ومنهاج عمل بيجين +25 مع أهداف التنمية المستدامة</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تقديم الملاحظات الفنية والشكلية حول الاستعراضات الوطنية المتعلقة بتنفيذ إعلان ومنهاج عمل بيجين +25، للاستفادة منها في الاستعراضات الوطنية لبيجين +30</a:t>
            </a:r>
            <a:endParaRPr lang="en-US" sz="2400" kern="100" dirty="0">
              <a:solidFill>
                <a:schemeClr val="bg1"/>
              </a:solidFill>
              <a:effectLst/>
              <a:latin typeface="Simplified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151800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398106" y="546339"/>
            <a:ext cx="12192000"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66675" y="1704200"/>
            <a:ext cx="7372350" cy="4789904"/>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كما نعلم، أخذت أجندة التنمية المستدامة 2030، بكل الأطر الدولية المرتبطة بحقوق الانسان والمساواة بين الجنسين، بما في ذلك إعلان ومنهاج عمل بيجين</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جاءت مراجعة التقدم المحرز بعد 25، بعد 4 سنوات من تبني دول العالم لأجندة وخطة عمل التنمية المستدامة 2030، أي المرة الأولى التي يتم فيها المراجعة لإعلان ومنهاج عمل بيجين مع خطة عمل التنمية المستدامة 2030 </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كان من الضروري أن تسعى الأمم المتحدة أن تجعل من هذه المراجعة فرصة لتقييم مستوى الترابط ما بين جهود تنفيذ منهاج عمل بيجين وخطة التنمية المستدامة 2030، والتنسيق ما بين الأطر المختلفة لتنفيذ كل منهما ومتابعة ورصد التقدم المحرز</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p:txBody>
      </p:sp>
      <p:pic>
        <p:nvPicPr>
          <p:cNvPr id="1026" name="Picture 2" descr="Ahead of the UN Sustainable Development Summit from 25-27 September, and to mark the 70th anniversary of the United Nations, a 10-minute film introducing the Sustainable Development Goals is projected onto UN Headquarters.">
            <a:extLst>
              <a:ext uri="{FF2B5EF4-FFF2-40B4-BE49-F238E27FC236}">
                <a16:creationId xmlns:a16="http://schemas.microsoft.com/office/drawing/2014/main" id="{3141A369-FA97-C26D-0B72-53C95D97D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31" r="13050"/>
          <a:stretch/>
        </p:blipFill>
        <p:spPr bwMode="auto">
          <a:xfrm>
            <a:off x="7654212" y="1576871"/>
            <a:ext cx="4537788" cy="491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2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0" y="546339"/>
            <a:ext cx="11793894"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المراجعات الوطنية الشاملة لمنهاج عمل بيجين+25 في المنطقة العربية في العام 2019</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771180" y="1767848"/>
            <a:ext cx="11127875" cy="4557017"/>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قدمت 20 دولة من أصل 22 دولة مراجعاتها الوطنية الشاملة حول التقدم المحرز نحو إعلان ومنهاج عمل بيجين بعد 25 عاما (الصومال واليمن لم تقدم)</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عندما بدأت عملية المراجعة الوطنية، 10 دول عربية كانت قد قدمت تقارير طوعية لخطة التنمية المستدامة 2030، ما بين الأعوام 2016 - 2018 (الأردن، الإمارات العربية المتحدة، البحرين، السودان، فلسطين، قطر، لبنان، مصر، المغرب، والسعودية)؛ مرتين بالنسبة لمصر وقطر.</a:t>
            </a:r>
            <a:endPar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في فترة المراجعة الوطنية الشاملة، عام 2019،  كانت خمسة دول عربية أخرى تحضر تقاريرها الطوعية لخطة التنمية المستدامة 2030 (الجزائر، تونس، العراق، عُمان، والكويت)</a:t>
            </a:r>
          </a:p>
          <a:p>
            <a:pPr marR="0" lvl="0" algn="r" rtl="1">
              <a:lnSpc>
                <a:spcPct val="107000"/>
              </a:lnSpc>
              <a:spcBef>
                <a:spcPts val="0"/>
              </a:spcBef>
              <a:spcAft>
                <a:spcPts val="800"/>
              </a:spcAft>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p>
        </p:txBody>
      </p:sp>
    </p:spTree>
    <p:extLst>
      <p:ext uri="{BB962C8B-B14F-4D97-AF65-F5344CB8AC3E}">
        <p14:creationId xmlns:p14="http://schemas.microsoft.com/office/powerpoint/2010/main" val="181828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59E1FD8E-3843-023B-E015-1AA417CDF88D}"/>
              </a:ext>
            </a:extLst>
          </p:cNvPr>
          <p:cNvSpPr txBox="1">
            <a:spLocks/>
          </p:cNvSpPr>
          <p:nvPr/>
        </p:nvSpPr>
        <p:spPr>
          <a:xfrm>
            <a:off x="0" y="546339"/>
            <a:ext cx="11793894"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800" b="1" dirty="0">
                <a:effectLst>
                  <a:outerShdw blurRad="38100" dist="38100" dir="2700000" algn="tl">
                    <a:srgbClr val="000000">
                      <a:alpha val="43137"/>
                    </a:srgbClr>
                  </a:outerShdw>
                </a:effectLst>
                <a:latin typeface="Simplified Arabic" panose="02020603050405020304" pitchFamily="18" charset="-78"/>
                <a:cs typeface="+mj-cs"/>
              </a:rPr>
              <a:t>المراجعات الوطنية الشاملة لمنهاج عمل بيجين+25 في المنطقة العربية في العام 2019</a:t>
            </a:r>
            <a:endParaRPr lang="en-US" sz="2800" b="1" dirty="0">
              <a:effectLst>
                <a:outerShdw blurRad="38100" dist="38100" dir="2700000" algn="tl">
                  <a:srgbClr val="000000">
                    <a:alpha val="43137"/>
                  </a:srgbClr>
                </a:outerShdw>
              </a:effectLst>
              <a:latin typeface="Simplified Arabic" panose="02020603050405020304" pitchFamily="18" charset="-78"/>
              <a:cs typeface="+mj-cs"/>
            </a:endParaRPr>
          </a:p>
        </p:txBody>
      </p:sp>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aphicFrame>
        <p:nvGraphicFramePr>
          <p:cNvPr id="8" name="Chart 7">
            <a:extLst>
              <a:ext uri="{FF2B5EF4-FFF2-40B4-BE49-F238E27FC236}">
                <a16:creationId xmlns:a16="http://schemas.microsoft.com/office/drawing/2014/main" id="{BABA705A-8AF0-6147-3F3B-59D73622155C}"/>
              </a:ext>
            </a:extLst>
          </p:cNvPr>
          <p:cNvGraphicFramePr/>
          <p:nvPr>
            <p:extLst>
              <p:ext uri="{D42A27DB-BD31-4B8C-83A1-F6EECF244321}">
                <p14:modId xmlns:p14="http://schemas.microsoft.com/office/powerpoint/2010/main" val="2226382495"/>
              </p:ext>
            </p:extLst>
          </p:nvPr>
        </p:nvGraphicFramePr>
        <p:xfrm>
          <a:off x="6694586" y="2527629"/>
          <a:ext cx="4741688" cy="3161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DA00A28-CCEF-8E81-7992-4D4321B1B0C0}"/>
              </a:ext>
            </a:extLst>
          </p:cNvPr>
          <p:cNvGraphicFramePr/>
          <p:nvPr>
            <p:extLst>
              <p:ext uri="{D42A27DB-BD31-4B8C-83A1-F6EECF244321}">
                <p14:modId xmlns:p14="http://schemas.microsoft.com/office/powerpoint/2010/main" val="2725907246"/>
              </p:ext>
            </p:extLst>
          </p:nvPr>
        </p:nvGraphicFramePr>
        <p:xfrm>
          <a:off x="1470143" y="2677631"/>
          <a:ext cx="4291681" cy="28611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47">
            <a:extLst>
              <a:ext uri="{FF2B5EF4-FFF2-40B4-BE49-F238E27FC236}">
                <a16:creationId xmlns:a16="http://schemas.microsoft.com/office/drawing/2014/main" id="{4D8BCF0E-B117-9F1D-18E0-B3591696C74F}"/>
              </a:ext>
            </a:extLst>
          </p:cNvPr>
          <p:cNvSpPr txBox="1"/>
          <p:nvPr/>
        </p:nvSpPr>
        <p:spPr>
          <a:xfrm>
            <a:off x="10040872" y="1712176"/>
            <a:ext cx="1595546"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600" b="1" dirty="0">
                <a:solidFill>
                  <a:srgbClr val="0297C9"/>
                </a:solidFill>
                <a:effectLst>
                  <a:outerShdw blurRad="38100" dist="38100" dir="2700000" algn="tl">
                    <a:srgbClr val="000000">
                      <a:alpha val="43137"/>
                    </a:srgbClr>
                  </a:outerShdw>
                </a:effectLst>
                <a:latin typeface="Barlow ExtraBold" panose="020B0604020202020204" pitchFamily="2" charset="0"/>
              </a:rPr>
              <a:t>1</a:t>
            </a:r>
            <a:r>
              <a:rPr lang="ar-LB" sz="9600" b="1" dirty="0">
                <a:solidFill>
                  <a:srgbClr val="0297C9"/>
                </a:solidFill>
                <a:effectLst>
                  <a:outerShdw blurRad="38100" dist="38100" dir="2700000" algn="tl">
                    <a:srgbClr val="000000">
                      <a:alpha val="43137"/>
                    </a:srgbClr>
                  </a:outerShdw>
                </a:effectLst>
                <a:latin typeface="Barlow ExtraBold" panose="020B0604020202020204" pitchFamily="2" charset="0"/>
              </a:rPr>
              <a:t>5</a:t>
            </a:r>
            <a:endParaRPr lang="en-US" sz="9600" b="1" dirty="0">
              <a:solidFill>
                <a:srgbClr val="0297C9"/>
              </a:solidFill>
              <a:effectLst>
                <a:outerShdw blurRad="38100" dist="38100" dir="2700000" algn="tl">
                  <a:srgbClr val="000000">
                    <a:alpha val="43137"/>
                  </a:srgbClr>
                </a:outerShdw>
              </a:effectLst>
              <a:latin typeface="Barlow ExtraBold" panose="020B0604020202020204" pitchFamily="2" charset="0"/>
            </a:endParaRPr>
          </a:p>
        </p:txBody>
      </p:sp>
      <p:sp>
        <p:nvSpPr>
          <p:cNvPr id="15" name="TextBox 21">
            <a:extLst>
              <a:ext uri="{FF2B5EF4-FFF2-40B4-BE49-F238E27FC236}">
                <a16:creationId xmlns:a16="http://schemas.microsoft.com/office/drawing/2014/main" id="{D49E53E3-82B0-8055-7301-4A81B8B52C94}"/>
              </a:ext>
            </a:extLst>
          </p:cNvPr>
          <p:cNvSpPr txBox="1"/>
          <p:nvPr/>
        </p:nvSpPr>
        <p:spPr>
          <a:xfrm>
            <a:off x="10418734" y="3125252"/>
            <a:ext cx="1395403" cy="1661993"/>
          </a:xfrm>
          <a:prstGeom prst="rect">
            <a:avLst/>
          </a:prstGeom>
        </p:spPr>
        <p:txBody>
          <a:bodyPr wrap="square" lIns="0" tIns="0" rIns="0" bIns="0" rtlCol="0" anchor="t">
            <a:spAutoFit/>
          </a:bodyPr>
          <a:lstStyle/>
          <a:p>
            <a:pPr algn="l"/>
            <a:r>
              <a:rPr lang="ar-LB" dirty="0">
                <a:solidFill>
                  <a:schemeClr val="tx1">
                    <a:lumMod val="75000"/>
                    <a:lumOff val="25000"/>
                  </a:schemeClr>
                </a:solidFill>
                <a:latin typeface="Simplified Arabic" panose="02020603050405020304" pitchFamily="18" charset="-78"/>
                <a:cs typeface="Simplified Arabic" panose="02020603050405020304" pitchFamily="18" charset="-78"/>
              </a:rPr>
              <a:t>من أصل 20 دولة قدمت أو في طور تقديم التقارير الطوعية لخطة التنمية المستدامة 2030</a:t>
            </a:r>
            <a:endParaRPr lang="en-US" dirty="0">
              <a:solidFill>
                <a:schemeClr val="tx1">
                  <a:lumMod val="75000"/>
                  <a:lumOff val="25000"/>
                </a:schemeClr>
              </a:solidFill>
              <a:latin typeface="Simplified Arabic" panose="02020603050405020304" pitchFamily="18" charset="-78"/>
              <a:cs typeface="Simplified Arabic" panose="02020603050405020304" pitchFamily="18" charset="-78"/>
            </a:endParaRPr>
          </a:p>
        </p:txBody>
      </p:sp>
      <p:sp>
        <p:nvSpPr>
          <p:cNvPr id="16" name="TextBox 47">
            <a:extLst>
              <a:ext uri="{FF2B5EF4-FFF2-40B4-BE49-F238E27FC236}">
                <a16:creationId xmlns:a16="http://schemas.microsoft.com/office/drawing/2014/main" id="{B448D2A9-E9A0-30BF-741B-4448FD051739}"/>
              </a:ext>
            </a:extLst>
          </p:cNvPr>
          <p:cNvSpPr txBox="1"/>
          <p:nvPr/>
        </p:nvSpPr>
        <p:spPr>
          <a:xfrm>
            <a:off x="4288675" y="1686247"/>
            <a:ext cx="1497139"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9600" b="1" dirty="0">
                <a:solidFill>
                  <a:srgbClr val="BF0000"/>
                </a:solidFill>
                <a:effectLst>
                  <a:outerShdw blurRad="38100" dist="38100" dir="2700000" algn="tl">
                    <a:srgbClr val="000000">
                      <a:alpha val="43137"/>
                    </a:srgbClr>
                  </a:outerShdw>
                </a:effectLst>
                <a:latin typeface="Barlow ExtraBold" panose="020B0604020202020204" pitchFamily="2" charset="0"/>
              </a:rPr>
              <a:t>5</a:t>
            </a:r>
            <a:endParaRPr lang="en-US" sz="9600" b="1" dirty="0">
              <a:solidFill>
                <a:srgbClr val="BF0000"/>
              </a:solidFill>
              <a:effectLst>
                <a:outerShdw blurRad="38100" dist="38100" dir="2700000" algn="tl">
                  <a:srgbClr val="000000">
                    <a:alpha val="43137"/>
                  </a:srgbClr>
                </a:outerShdw>
              </a:effectLst>
              <a:latin typeface="Barlow ExtraBold" panose="020B0604020202020204" pitchFamily="2" charset="0"/>
            </a:endParaRPr>
          </a:p>
        </p:txBody>
      </p:sp>
      <p:sp>
        <p:nvSpPr>
          <p:cNvPr id="17" name="TextBox 21">
            <a:extLst>
              <a:ext uri="{FF2B5EF4-FFF2-40B4-BE49-F238E27FC236}">
                <a16:creationId xmlns:a16="http://schemas.microsoft.com/office/drawing/2014/main" id="{C400697F-C592-B76E-1DEF-2D4DAA612423}"/>
              </a:ext>
            </a:extLst>
          </p:cNvPr>
          <p:cNvSpPr txBox="1"/>
          <p:nvPr/>
        </p:nvSpPr>
        <p:spPr>
          <a:xfrm>
            <a:off x="5255995" y="2273588"/>
            <a:ext cx="1787506" cy="2769989"/>
          </a:xfrm>
          <a:prstGeom prst="rect">
            <a:avLst/>
          </a:prstGeom>
        </p:spPr>
        <p:txBody>
          <a:bodyPr wrap="square" lIns="0" tIns="0" rIns="0" bIns="0" rtlCol="0" anchor="t">
            <a:spAutoFit/>
          </a:bodyPr>
          <a:lstStyle/>
          <a:p>
            <a:pPr algn="l"/>
            <a:r>
              <a:rPr lang="ar-LB" dirty="0">
                <a:solidFill>
                  <a:schemeClr val="tx1">
                    <a:lumMod val="65000"/>
                    <a:lumOff val="35000"/>
                  </a:schemeClr>
                </a:solidFill>
                <a:latin typeface="Simplified Arabic" panose="02020603050405020304" pitchFamily="18" charset="-78"/>
                <a:cs typeface="Simplified Arabic" panose="02020603050405020304" pitchFamily="18" charset="-78"/>
              </a:rPr>
              <a:t>ذكرت التقرير الطوعي في تقرير المراجعة الوطنية بيجين25+؛ وفقط دولة واحدة منهم أشارت إلى أنه كان أحد مصادر إعداد المراجعة الوطنية، وأنها استفادت من التقارب في التقارير الدورية ووحدت عملية المراجعة</a:t>
            </a:r>
            <a:endParaRPr lang="en-US"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18" name="TextBox 47">
            <a:extLst>
              <a:ext uri="{FF2B5EF4-FFF2-40B4-BE49-F238E27FC236}">
                <a16:creationId xmlns:a16="http://schemas.microsoft.com/office/drawing/2014/main" id="{3E8ACB8E-0412-D22E-2233-1A7762CEB604}"/>
              </a:ext>
            </a:extLst>
          </p:cNvPr>
          <p:cNvSpPr txBox="1"/>
          <p:nvPr/>
        </p:nvSpPr>
        <p:spPr>
          <a:xfrm>
            <a:off x="1358330" y="3322844"/>
            <a:ext cx="1038733" cy="15696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9600" b="1" dirty="0">
                <a:solidFill>
                  <a:srgbClr val="FFC708"/>
                </a:solidFill>
                <a:effectLst>
                  <a:outerShdw blurRad="38100" dist="38100" dir="2700000" algn="tl">
                    <a:srgbClr val="000000">
                      <a:alpha val="43137"/>
                    </a:srgbClr>
                  </a:outerShdw>
                </a:effectLst>
                <a:latin typeface="Barlow ExtraBold" panose="020B0604020202020204" pitchFamily="2" charset="0"/>
              </a:rPr>
              <a:t>2</a:t>
            </a:r>
            <a:endParaRPr lang="en-US" sz="9600" b="1" dirty="0">
              <a:solidFill>
                <a:srgbClr val="FFC708"/>
              </a:solidFill>
              <a:effectLst>
                <a:outerShdw blurRad="38100" dist="38100" dir="2700000" algn="tl">
                  <a:srgbClr val="000000">
                    <a:alpha val="43137"/>
                  </a:srgbClr>
                </a:outerShdw>
              </a:effectLst>
              <a:latin typeface="Barlow ExtraBold" panose="020B0604020202020204" pitchFamily="2" charset="0"/>
            </a:endParaRPr>
          </a:p>
        </p:txBody>
      </p:sp>
      <p:sp>
        <p:nvSpPr>
          <p:cNvPr id="19" name="TextBox 21">
            <a:extLst>
              <a:ext uri="{FF2B5EF4-FFF2-40B4-BE49-F238E27FC236}">
                <a16:creationId xmlns:a16="http://schemas.microsoft.com/office/drawing/2014/main" id="{5EEA0B70-420C-330B-DFC4-89F90FA73CB3}"/>
              </a:ext>
            </a:extLst>
          </p:cNvPr>
          <p:cNvSpPr txBox="1"/>
          <p:nvPr/>
        </p:nvSpPr>
        <p:spPr>
          <a:xfrm>
            <a:off x="287208" y="1722278"/>
            <a:ext cx="1787506" cy="1938992"/>
          </a:xfrm>
          <a:prstGeom prst="rect">
            <a:avLst/>
          </a:prstGeom>
        </p:spPr>
        <p:txBody>
          <a:bodyPr wrap="square" lIns="0" tIns="0" rIns="0" bIns="0" rtlCol="0" anchor="t">
            <a:spAutoFit/>
          </a:bodyPr>
          <a:lstStyle/>
          <a:p>
            <a:pPr algn="r" rtl="1"/>
            <a:r>
              <a:rPr lang="ar-LB" dirty="0">
                <a:solidFill>
                  <a:schemeClr val="tx1">
                    <a:lumMod val="65000"/>
                    <a:lumOff val="35000"/>
                  </a:schemeClr>
                </a:solidFill>
                <a:latin typeface="Simplified Arabic" panose="02020603050405020304" pitchFamily="18" charset="-78"/>
                <a:cs typeface="Simplified Arabic" panose="02020603050405020304" pitchFamily="18" charset="-78"/>
              </a:rPr>
              <a:t>عرضت بياناتها المتوفرة لمؤشرات الهدف الخامس؛ وفقط واحدة منهما ربطت مؤشرات المجالات الحاسمة مع غايات وأهداف التنمية المستدامة</a:t>
            </a:r>
            <a:endParaRPr lang="en-US" dirty="0">
              <a:solidFill>
                <a:schemeClr val="tx1">
                  <a:lumMod val="65000"/>
                  <a:lumOff val="35000"/>
                </a:schemeClr>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a16="http://schemas.microsoft.com/office/drawing/2014/main" id="{CE91BC1F-FFFC-74CB-8A11-C29CC6D94DB3}"/>
              </a:ext>
            </a:extLst>
          </p:cNvPr>
          <p:cNvSpPr txBox="1"/>
          <p:nvPr/>
        </p:nvSpPr>
        <p:spPr>
          <a:xfrm>
            <a:off x="573942" y="5834618"/>
            <a:ext cx="11044116" cy="461665"/>
          </a:xfrm>
          <a:prstGeom prst="rect">
            <a:avLst/>
          </a:prstGeom>
          <a:noFill/>
        </p:spPr>
        <p:txBody>
          <a:bodyPr wrap="square" rtlCol="0">
            <a:spAutoFit/>
          </a:bodyPr>
          <a:lstStyle/>
          <a:p>
            <a:pPr algn="r" rtl="1"/>
            <a:r>
              <a:rPr lang="ar-LB" sz="2400" b="1" kern="100" dirty="0">
                <a:solidFill>
                  <a:srgbClr val="BF0000"/>
                </a:solidFill>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cs typeface="+mj-cs"/>
              </a:rPr>
              <a:t>لم تتجل الاستفادة من هذه المراجعات وربط نتائجها مع التحليل في تقارير المراجعة الوطنية لبيجين +30</a:t>
            </a:r>
            <a:endParaRPr lang="en-US" sz="2400" b="1" dirty="0">
              <a:solidFill>
                <a:srgbClr val="BF0000"/>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66292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401804" y="2415888"/>
            <a:ext cx="11495314" cy="3869264"/>
          </a:xfrm>
          <a:prstGeom prst="rect">
            <a:avLst/>
          </a:prstGeom>
          <a:noFill/>
        </p:spPr>
        <p:txBody>
          <a:bodyPr wrap="square" rtlCol="0">
            <a:spAutoFit/>
          </a:bodyPr>
          <a:lstStyle/>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بحسب المذكرة يتعين:</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أن تتواءم المراجعات وتنشئ أوجه للتآزر مع خطة عمل التنمية المستدامة لعام 2030</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 وتحفز تنفيذها المراعي لمنظور المساواة بين الجنسين</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السعي إلى التعاون وتحقيق المواءمة مع الترتيبات المؤسسية القائمة الأخرى، </a:t>
            </a:r>
            <a:endParaRPr lang="en-US"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ولا سيما تلك المسؤولة عن تنفيذ خطة عمل التنمية المستدامة لعام 2030 أو إعداد التقارير ذات العلاقة.</a:t>
            </a:r>
          </a:p>
          <a:p>
            <a:pPr marR="0" lvl="0" algn="r" rtl="1">
              <a:lnSpc>
                <a:spcPct val="107000"/>
              </a:lnSpc>
              <a:spcBef>
                <a:spcPts val="0"/>
              </a:spcBef>
              <a:spcAft>
                <a:spcPts val="800"/>
              </a:spcAft>
            </a:pPr>
            <a:endPar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a:p>
            <a:pPr marR="0" lvl="0" algn="r" rtl="1">
              <a:lnSpc>
                <a:spcPct val="107000"/>
              </a:lnSpc>
              <a:spcBef>
                <a:spcPts val="0"/>
              </a:spcBef>
              <a:spcAft>
                <a:spcPts val="800"/>
              </a:spcAft>
            </a:pP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كما أكدت المذكرة أن تشمل مصادر المعلومات بالإضافة</a:t>
            </a:r>
            <a:r>
              <a:rPr lang="en-US"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للتقارير الدورية التعاهدية، </a:t>
            </a:r>
            <a:r>
              <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المراجعات الوطنية الطوعية</a:t>
            </a:r>
            <a:r>
              <a:rPr lang="en-US" sz="2400" b="1" kern="100" dirty="0">
                <a:solidFill>
                  <a:schemeClr val="tx1">
                    <a:lumMod val="65000"/>
                    <a:lumOff val="35000"/>
                  </a:schemeClr>
                </a:solidFill>
                <a:latin typeface="Simplified Arabic" panose="02020603050405020304" pitchFamily="18" charset="-78"/>
                <a:ea typeface="Calibri" panose="020F0502020204030204" pitchFamily="34" charset="0"/>
                <a:cs typeface="+mj-cs"/>
              </a:rPr>
              <a:t> </a:t>
            </a:r>
            <a:r>
              <a:rPr lang="ar-LB" sz="2400"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بموجب </a:t>
            </a:r>
            <a:r>
              <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rPr>
              <a:t>خطة عمل التنمية المستدامة 2030</a:t>
            </a:r>
          </a:p>
        </p:txBody>
      </p:sp>
      <p:sp>
        <p:nvSpPr>
          <p:cNvPr id="4" name="TextBox 3">
            <a:extLst>
              <a:ext uri="{FF2B5EF4-FFF2-40B4-BE49-F238E27FC236}">
                <a16:creationId xmlns:a16="http://schemas.microsoft.com/office/drawing/2014/main" id="{ED9AE971-D4A9-AB86-19ED-7B4C2E96E4FC}"/>
              </a:ext>
            </a:extLst>
          </p:cNvPr>
          <p:cNvSpPr txBox="1"/>
          <p:nvPr/>
        </p:nvSpPr>
        <p:spPr>
          <a:xfrm>
            <a:off x="4286250" y="363896"/>
            <a:ext cx="782951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الأول: حول آلية إجراء المراجعة</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grpSp>
        <p:nvGrpSpPr>
          <p:cNvPr id="7" name="Group 6">
            <a:extLst>
              <a:ext uri="{FF2B5EF4-FFF2-40B4-BE49-F238E27FC236}">
                <a16:creationId xmlns:a16="http://schemas.microsoft.com/office/drawing/2014/main" id="{F42E3B0E-8F80-C404-002C-06BCCA436BF6}"/>
              </a:ext>
            </a:extLst>
          </p:cNvPr>
          <p:cNvGrpSpPr/>
          <p:nvPr/>
        </p:nvGrpSpPr>
        <p:grpSpPr>
          <a:xfrm>
            <a:off x="201576" y="1752105"/>
            <a:ext cx="2617042" cy="2617042"/>
            <a:chOff x="369530" y="580658"/>
            <a:chExt cx="2617042" cy="2617042"/>
          </a:xfrm>
        </p:grpSpPr>
        <p:pic>
          <p:nvPicPr>
            <p:cNvPr id="5" name="Picture 10" descr="Measuring SDGs - Data-Pop Alliance">
              <a:extLst>
                <a:ext uri="{FF2B5EF4-FFF2-40B4-BE49-F238E27FC236}">
                  <a16:creationId xmlns:a16="http://schemas.microsoft.com/office/drawing/2014/main" id="{D83A7450-92FC-995C-7279-203A6B2167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30" y="580658"/>
              <a:ext cx="2617042" cy="2617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Logo Beijing 20 Plus EN">
              <a:extLst>
                <a:ext uri="{FF2B5EF4-FFF2-40B4-BE49-F238E27FC236}">
                  <a16:creationId xmlns:a16="http://schemas.microsoft.com/office/drawing/2014/main" id="{53F60E3D-B4EF-9CCD-8743-A2EC8834DFC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58419" r="95380"/>
                      </a14:imgEffect>
                    </a14:imgLayer>
                  </a14:imgProps>
                </a:ext>
                <a:ext uri="{28A0092B-C50C-407E-A947-70E740481C1C}">
                  <a14:useLocalDpi xmlns:a14="http://schemas.microsoft.com/office/drawing/2010/main" val="0"/>
                </a:ext>
              </a:extLst>
            </a:blip>
            <a:srcRect l="53799"/>
            <a:stretch/>
          </p:blipFill>
          <p:spPr bwMode="auto">
            <a:xfrm>
              <a:off x="466128" y="961852"/>
              <a:ext cx="2087938" cy="1947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432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chemeClr val="tx1">
                  <a:lumMod val="65000"/>
                  <a:lumOff val="35000"/>
                </a:schemeClr>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endPar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pic>
        <p:nvPicPr>
          <p:cNvPr id="3074" name="Picture 2" descr="The Beijing 12 critical areas of concern deconstructed | UN Women –  Headquarters">
            <a:extLst>
              <a:ext uri="{FF2B5EF4-FFF2-40B4-BE49-F238E27FC236}">
                <a16:creationId xmlns:a16="http://schemas.microsoft.com/office/drawing/2014/main" id="{11FA31F5-EC5B-1F99-E0F9-A2E3D3B9B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9" y="2062985"/>
            <a:ext cx="5434443" cy="394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0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rgbClr val="D9D9D9"/>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rgbClr val="D9D9D9"/>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823BA5C8-2801-7CA9-CD1C-12388626F7C8}"/>
              </a:ext>
            </a:extLst>
          </p:cNvPr>
          <p:cNvSpPr txBox="1"/>
          <p:nvPr/>
        </p:nvSpPr>
        <p:spPr>
          <a:xfrm>
            <a:off x="1082350" y="3335694"/>
            <a:ext cx="9479902" cy="2244269"/>
          </a:xfrm>
          <a:prstGeom prst="rect">
            <a:avLst/>
          </a:prstGeom>
          <a:solidFill>
            <a:schemeClr val="bg1"/>
          </a:solidFill>
          <a:ln w="38100">
            <a:solidFill>
              <a:schemeClr val="tx1"/>
            </a:solidFill>
          </a:ln>
        </p:spPr>
        <p:txBody>
          <a:bodyPr wrap="square" rtlCol="0">
            <a:spAutoFit/>
          </a:bodyPr>
          <a:lstStyle/>
          <a:p>
            <a:pPr marL="0" marR="0" algn="r" rtl="1">
              <a:lnSpc>
                <a:spcPct val="107000"/>
              </a:lnSpc>
              <a:spcBef>
                <a:spcPts val="0"/>
              </a:spcBef>
              <a:spcAft>
                <a:spcPts val="800"/>
              </a:spcAft>
            </a:pPr>
            <a:r>
              <a:rPr lang="ar-SA" sz="2800" b="1" kern="100" dirty="0">
                <a:effectLst/>
                <a:latin typeface="Simplified Arabic" panose="02020603050405020304" pitchFamily="18" charset="-78"/>
                <a:ea typeface="Calibri" panose="020F0502020204030204" pitchFamily="34" charset="0"/>
                <a:cs typeface="+mj-cs"/>
              </a:rPr>
              <a:t>المشاركة والمساءلة والمؤسسات المراعية لمنظور المساواة بين الجنسين</a:t>
            </a:r>
            <a:endParaRPr lang="en-US" sz="2800" b="1" kern="100" dirty="0">
              <a:latin typeface="Simplified Arabic" panose="02020603050405020304" pitchFamily="18" charset="-78"/>
              <a:ea typeface="Calibri" panose="020F0502020204030204" pitchFamily="34" charset="0"/>
              <a:cs typeface="+mj-cs"/>
            </a:endParaRPr>
          </a:p>
          <a:p>
            <a:pPr marL="0" marR="0" algn="r" rtl="1">
              <a:lnSpc>
                <a:spcPct val="107000"/>
              </a:lnSpc>
              <a:spcBef>
                <a:spcPts val="0"/>
              </a:spcBef>
              <a:spcAft>
                <a:spcPts val="800"/>
              </a:spcAft>
            </a:pPr>
            <a:r>
              <a:rPr lang="ar-SA" sz="2400" b="1" kern="100" dirty="0">
                <a:solidFill>
                  <a:srgbClr val="2F5497"/>
                </a:solidFill>
                <a:effectLst/>
                <a:latin typeface="Simplified Arabic" panose="02020603050405020304" pitchFamily="18" charset="-78"/>
                <a:ea typeface="Calibri" panose="020F0502020204030204" pitchFamily="34" charset="0"/>
                <a:cs typeface="+mj-cs"/>
              </a:rPr>
              <a:t>هل لدى دولتك إستراتيجية أو خطة عمل وطنية سارية لتحقيق المساواة بين الجنسين؟</a:t>
            </a:r>
            <a:endParaRPr lang="en-US" sz="2400" b="1" kern="100" dirty="0">
              <a:effectLst/>
              <a:latin typeface="Simplified Arabic" panose="02020603050405020304" pitchFamily="18" charset="-78"/>
              <a:ea typeface="Calibri" panose="020F0502020204030204" pitchFamily="34" charset="0"/>
              <a:cs typeface="+mj-cs"/>
            </a:endParaRPr>
          </a:p>
          <a:p>
            <a:pPr marL="0" marR="0" algn="r" rtl="1">
              <a:lnSpc>
                <a:spcPct val="107000"/>
              </a:lnSpc>
              <a:spcBef>
                <a:spcPts val="0"/>
              </a:spcBef>
              <a:spcAft>
                <a:spcPts val="800"/>
              </a:spcAft>
            </a:pPr>
            <a:r>
              <a:rPr lang="ar-SA" sz="2000" kern="100" dirty="0">
                <a:effectLst/>
                <a:latin typeface="Simplified Arabic" panose="02020603050405020304" pitchFamily="18" charset="-78"/>
                <a:ea typeface="Calibri" panose="020F0502020204030204" pitchFamily="34" charset="0"/>
                <a:cs typeface="+mj-cs"/>
              </a:rPr>
              <a:t>إذا كانت الإجابة بنعم، يُرجى ذكر اسم الخطة والفترة التي تغطيها، وأولوياتها، </a:t>
            </a:r>
            <a:r>
              <a:rPr lang="ar-SA" sz="2000" u="sng" kern="100" dirty="0">
                <a:effectLst/>
                <a:latin typeface="Simplified Arabic" panose="02020603050405020304" pitchFamily="18" charset="-78"/>
                <a:ea typeface="Calibri" panose="020F0502020204030204" pitchFamily="34" charset="0"/>
                <a:cs typeface="+mj-cs"/>
              </a:rPr>
              <a:t>والتمويل والمواءمة مع خطة التنمية المستدامة لعام 2030 ، بما في ذلك الأهداف الواردة في الهدف 5 من أهداف التنمية المستدامة</a:t>
            </a:r>
            <a:r>
              <a:rPr lang="en-US" sz="2000" u="sng" kern="100" dirty="0">
                <a:effectLst/>
                <a:latin typeface="Simplified Arabic" panose="02020603050405020304" pitchFamily="18" charset="-78"/>
                <a:ea typeface="Calibri" panose="020F0502020204030204" pitchFamily="34" charset="0"/>
                <a:cs typeface="+mj-cs"/>
              </a:rPr>
              <a:t>.</a:t>
            </a:r>
          </a:p>
          <a:p>
            <a:pPr algn="r" rtl="1">
              <a:lnSpc>
                <a:spcPct val="107000"/>
              </a:lnSpc>
              <a:spcAft>
                <a:spcPts val="800"/>
              </a:spcAft>
            </a:pPr>
            <a:r>
              <a:rPr lang="ar-SA" sz="2000" kern="0" dirty="0">
                <a:effectLst/>
                <a:latin typeface="Simplified Arabic" panose="02020603050405020304" pitchFamily="18" charset="-78"/>
                <a:ea typeface="Calibri" panose="020F0502020204030204" pitchFamily="34" charset="0"/>
                <a:cs typeface="+mj-cs"/>
              </a:rPr>
              <a:t>هل تم حساب تكلفة خطة العمل الوطنية وتخصيص موارد كافية لإنجازها في الميزانية</a:t>
            </a:r>
            <a:r>
              <a:rPr lang="ar-LB" sz="2000" kern="100" dirty="0">
                <a:effectLst/>
                <a:latin typeface="Simplified Arabic" panose="02020603050405020304" pitchFamily="18" charset="-78"/>
                <a:ea typeface="Calibri" panose="020F0502020204030204" pitchFamily="34" charset="0"/>
                <a:cs typeface="+mj-cs"/>
              </a:rPr>
              <a:t>؟</a:t>
            </a:r>
            <a:endParaRPr lang="en-US" sz="2000" kern="100" dirty="0">
              <a:effectLst/>
              <a:latin typeface="Simplified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41881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B71EC-FCBA-E819-2BD4-2C99E185DD5E}"/>
              </a:ext>
            </a:extLst>
          </p:cNvPr>
          <p:cNvSpPr>
            <a:spLocks noGrp="1" noRot="1" noMove="1" noResize="1" noEditPoints="1" noAdjustHandles="1" noChangeArrowheads="1" noChangeShapeType="1"/>
          </p:cNvSpPr>
          <p:nvPr/>
        </p:nvSpPr>
        <p:spPr>
          <a:xfrm>
            <a:off x="0" y="1576871"/>
            <a:ext cx="12192000" cy="491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C09220FD-48C6-C082-0F54-14B12A1878CB}"/>
              </a:ext>
            </a:extLst>
          </p:cNvPr>
          <p:cNvSpPr txBox="1"/>
          <p:nvPr/>
        </p:nvSpPr>
        <p:spPr>
          <a:xfrm>
            <a:off x="5608027" y="1743292"/>
            <a:ext cx="6289417" cy="2375971"/>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الأول: الأولويات والإنجازات والتحديات والعوائق</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tx1">
                    <a:lumMod val="65000"/>
                    <a:lumOff val="35000"/>
                  </a:schemeClr>
                </a:solidFill>
                <a:effectLst/>
                <a:latin typeface="Simplified Arabic" panose="02020603050405020304" pitchFamily="18" charset="-78"/>
                <a:ea typeface="Calibri" panose="020F0502020204030204" pitchFamily="34" charset="0"/>
                <a:cs typeface="+mj-cs"/>
              </a:rPr>
              <a:t>القسم الثاني: التقدم المحرز عبر مجالات الاهتمام الحاسمة الإثني عشر</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الثالث: المؤسسات الوطنية والإجراءات</a:t>
            </a:r>
          </a:p>
          <a:p>
            <a:pPr marL="342900" marR="0" lvl="0" indent="-342900" algn="r" rtl="1">
              <a:lnSpc>
                <a:spcPct val="107000"/>
              </a:lnSpc>
              <a:spcBef>
                <a:spcPts val="0"/>
              </a:spcBef>
              <a:spcAft>
                <a:spcPts val="800"/>
              </a:spcAft>
              <a:buFont typeface="Wingdings" panose="05000000000000000000" pitchFamily="2" charset="2"/>
              <a:buChar char=""/>
            </a:pPr>
            <a:r>
              <a:rPr lang="ar-LB" sz="2400" kern="100" dirty="0">
                <a:solidFill>
                  <a:schemeClr val="bg1"/>
                </a:solidFill>
                <a:effectLst/>
                <a:latin typeface="Simplified Arabic" panose="02020603050405020304" pitchFamily="18" charset="-78"/>
                <a:ea typeface="Calibri" panose="020F0502020204030204" pitchFamily="34" charset="0"/>
                <a:cs typeface="+mj-cs"/>
              </a:rPr>
              <a:t>القسم الرابع: البيانات والإحصاءات</a:t>
            </a:r>
            <a:endParaRPr lang="ar-LB" sz="2400" b="1" u="sng" kern="100" dirty="0">
              <a:solidFill>
                <a:schemeClr val="bg1"/>
              </a:solidFill>
              <a:latin typeface="Simplified Arabic" panose="02020603050405020304" pitchFamily="18" charset="-78"/>
              <a:ea typeface="Calibri" panose="020F0502020204030204" pitchFamily="34" charset="0"/>
              <a:cs typeface="+mj-cs"/>
            </a:endParaRPr>
          </a:p>
        </p:txBody>
      </p:sp>
      <p:sp>
        <p:nvSpPr>
          <p:cNvPr id="4" name="TextBox 3">
            <a:extLst>
              <a:ext uri="{FF2B5EF4-FFF2-40B4-BE49-F238E27FC236}">
                <a16:creationId xmlns:a16="http://schemas.microsoft.com/office/drawing/2014/main" id="{ED9AE971-D4A9-AB86-19ED-7B4C2E96E4FC}"/>
              </a:ext>
            </a:extLst>
          </p:cNvPr>
          <p:cNvSpPr txBox="1"/>
          <p:nvPr/>
        </p:nvSpPr>
        <p:spPr>
          <a:xfrm>
            <a:off x="1530220" y="363896"/>
            <a:ext cx="10585541" cy="523220"/>
          </a:xfrm>
          <a:prstGeom prst="rect">
            <a:avLst/>
          </a:prstGeom>
          <a:noFill/>
        </p:spPr>
        <p:txBody>
          <a:bodyPr wrap="square">
            <a:spAutoFit/>
          </a:bodyPr>
          <a:lstStyle/>
          <a:p>
            <a:pPr algn="r" rtl="1"/>
            <a:r>
              <a:rPr lang="ar-LB"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المذكرة التوجيهية: الجزء الثاني: استبيان بشأن محتوى التقارير الوطنية حول بيجين+25</a:t>
            </a:r>
          </a:p>
        </p:txBody>
      </p:sp>
      <p:sp>
        <p:nvSpPr>
          <p:cNvPr id="11" name="Subtitle 4">
            <a:extLst>
              <a:ext uri="{FF2B5EF4-FFF2-40B4-BE49-F238E27FC236}">
                <a16:creationId xmlns:a16="http://schemas.microsoft.com/office/drawing/2014/main" id="{59E1FD8E-3843-023B-E015-1AA417CDF88D}"/>
              </a:ext>
            </a:extLst>
          </p:cNvPr>
          <p:cNvSpPr txBox="1">
            <a:spLocks/>
          </p:cNvSpPr>
          <p:nvPr/>
        </p:nvSpPr>
        <p:spPr>
          <a:xfrm>
            <a:off x="-190500" y="979671"/>
            <a:ext cx="9395928" cy="457201"/>
          </a:xfrm>
          <a:prstGeom prst="rect">
            <a:avLst/>
          </a:prstGeom>
        </p:spPr>
        <p:txBody>
          <a:bodyPr vert="horz" lIns="60960" tIns="30480" rIns="60960" bIns="30480" rtlCol="0">
            <a:noAutofit/>
          </a:bodyPr>
          <a:lstStyle>
            <a:lvl1pPr marL="0" indent="0" algn="ctr" defTabSz="914400" rtl="0" eaLnBrk="1" latinLnBrk="0" hangingPunct="1">
              <a:spcBef>
                <a:spcPts val="0"/>
              </a:spcBef>
              <a:buFont typeface="Arial" pitchFamily="34" charset="0"/>
              <a:buNone/>
              <a:defRPr sz="5400" b="0" i="0" kern="1200" spc="120" baseline="0">
                <a:solidFill>
                  <a:schemeClr val="bg1"/>
                </a:solidFill>
                <a:latin typeface="Arial" panose="020B0604020202020204" pitchFamily="34" charset="0"/>
                <a:ea typeface="+mn-ea"/>
                <a:cs typeface="Arial" panose="020B0604020202020204" pitchFamily="34" charset="0"/>
              </a:defRPr>
            </a:lvl1pPr>
            <a:lvl2pPr marL="685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371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2057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4pPr>
            <a:lvl5pPr marL="2743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5pPr>
            <a:lvl6pPr marL="34290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6pPr>
            <a:lvl7pPr marL="41148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7pPr>
            <a:lvl8pPr marL="48006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8pPr>
            <a:lvl9pPr marL="5486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9pPr>
          </a:lstStyle>
          <a:p>
            <a:pPr algn="r" rtl="1"/>
            <a:r>
              <a:rPr lang="ar-LB"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rPr>
              <a:t>خطة عمل التنمية المستدامة 2030 ضمن المذكرة التوجيهية لمراجعة بيجين+25</a:t>
            </a:r>
            <a:endParaRPr lang="en-US" sz="2400" b="1" dirty="0">
              <a:solidFill>
                <a:srgbClr val="0298CA"/>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6" name="TextBox 47">
            <a:extLst>
              <a:ext uri="{FF2B5EF4-FFF2-40B4-BE49-F238E27FC236}">
                <a16:creationId xmlns:a16="http://schemas.microsoft.com/office/drawing/2014/main" id="{F2CB1201-63F5-A92F-2456-220215561512}"/>
              </a:ext>
            </a:extLst>
          </p:cNvPr>
          <p:cNvSpPr txBox="1"/>
          <p:nvPr/>
        </p:nvSpPr>
        <p:spPr>
          <a:xfrm>
            <a:off x="5807676" y="3071419"/>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ar-LB" sz="8800" b="1" dirty="0">
                <a:solidFill>
                  <a:srgbClr val="FB930F"/>
                </a:solidFill>
                <a:effectLst>
                  <a:outerShdw blurRad="38100" dist="38100" dir="2700000" algn="tl">
                    <a:srgbClr val="000000">
                      <a:alpha val="43137"/>
                    </a:srgbClr>
                  </a:outerShdw>
                </a:effectLst>
                <a:latin typeface="Barlow ExtraBold" panose="020B0604020202020204" pitchFamily="2" charset="0"/>
              </a:rPr>
              <a:t>11 من 20</a:t>
            </a:r>
            <a:endParaRPr lang="en-US" sz="8800" b="1" dirty="0">
              <a:solidFill>
                <a:srgbClr val="FB930F"/>
              </a:solidFill>
              <a:effectLst>
                <a:outerShdw blurRad="38100" dist="38100" dir="2700000" algn="tl">
                  <a:srgbClr val="000000">
                    <a:alpha val="43137"/>
                  </a:srgbClr>
                </a:outerShdw>
              </a:effectLst>
              <a:latin typeface="Barlow ExtraBold" panose="020B0604020202020204" pitchFamily="2" charset="0"/>
            </a:endParaRPr>
          </a:p>
        </p:txBody>
      </p:sp>
      <p:pic>
        <p:nvPicPr>
          <p:cNvPr id="10" name="Picture 9" descr="A picture containing child art, office supplies, design&#10;&#10;Description automatically generated">
            <a:extLst>
              <a:ext uri="{FF2B5EF4-FFF2-40B4-BE49-F238E27FC236}">
                <a16:creationId xmlns:a16="http://schemas.microsoft.com/office/drawing/2014/main" id="{B9649BA3-7136-E831-AB90-5CBA40DA113D}"/>
              </a:ext>
            </a:extLst>
          </p:cNvPr>
          <p:cNvPicPr>
            <a:picLocks noChangeAspect="1"/>
          </p:cNvPicPr>
          <p:nvPr/>
        </p:nvPicPr>
        <p:blipFill>
          <a:blip r:embed="rId3"/>
          <a:stretch>
            <a:fillRect/>
          </a:stretch>
        </p:blipFill>
        <p:spPr>
          <a:xfrm>
            <a:off x="3236172" y="2271061"/>
            <a:ext cx="2534702" cy="2246908"/>
          </a:xfrm>
          <a:prstGeom prst="rect">
            <a:avLst/>
          </a:prstGeom>
        </p:spPr>
      </p:pic>
      <p:sp>
        <p:nvSpPr>
          <p:cNvPr id="12" name="TextBox 21">
            <a:extLst>
              <a:ext uri="{FF2B5EF4-FFF2-40B4-BE49-F238E27FC236}">
                <a16:creationId xmlns:a16="http://schemas.microsoft.com/office/drawing/2014/main" id="{75C5A9C0-DC7F-BAD1-0CDB-3A84D52D7B61}"/>
              </a:ext>
            </a:extLst>
          </p:cNvPr>
          <p:cNvSpPr txBox="1"/>
          <p:nvPr/>
        </p:nvSpPr>
        <p:spPr>
          <a:xfrm>
            <a:off x="1530220" y="1743292"/>
            <a:ext cx="2067722" cy="1538883"/>
          </a:xfrm>
          <a:prstGeom prst="rect">
            <a:avLst/>
          </a:prstGeom>
        </p:spPr>
        <p:txBody>
          <a:bodyPr wrap="square" lIns="0" tIns="0" rIns="0" bIns="0" rtlCol="0" anchor="t">
            <a:spAutoFit/>
          </a:bodyPr>
          <a:lstStyle/>
          <a:p>
            <a:pPr algn="l"/>
            <a:r>
              <a:rPr lang="ar-LB" sz="2000" dirty="0">
                <a:solidFill>
                  <a:schemeClr val="tx1">
                    <a:lumMod val="65000"/>
                    <a:lumOff val="35000"/>
                  </a:schemeClr>
                </a:solidFill>
                <a:latin typeface="Simplified Arabic" panose="02020603050405020304" pitchFamily="18" charset="-78"/>
                <a:cs typeface="+mj-cs"/>
              </a:rPr>
              <a:t>لديهم إستراتيجية أو خطة عمل وطنية سارية أو في طور التحديث أو التطوير لتحقيق المساواة بين الجنسين</a:t>
            </a:r>
            <a:endParaRPr lang="en-US" sz="2000" dirty="0">
              <a:solidFill>
                <a:schemeClr val="tx1">
                  <a:lumMod val="65000"/>
                  <a:lumOff val="35000"/>
                </a:schemeClr>
              </a:solidFill>
              <a:latin typeface="Simplified Arabic" panose="02020603050405020304" pitchFamily="18" charset="-78"/>
              <a:cs typeface="+mj-cs"/>
            </a:endParaRPr>
          </a:p>
        </p:txBody>
      </p:sp>
      <p:sp>
        <p:nvSpPr>
          <p:cNvPr id="13" name="TextBox 47">
            <a:extLst>
              <a:ext uri="{FF2B5EF4-FFF2-40B4-BE49-F238E27FC236}">
                <a16:creationId xmlns:a16="http://schemas.microsoft.com/office/drawing/2014/main" id="{43D049E4-5F6B-867E-8F4C-7DAD88CF9F2A}"/>
              </a:ext>
            </a:extLst>
          </p:cNvPr>
          <p:cNvSpPr txBox="1"/>
          <p:nvPr/>
        </p:nvSpPr>
        <p:spPr>
          <a:xfrm>
            <a:off x="3067941" y="4613421"/>
            <a:ext cx="5080171"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LB" sz="8800" b="1" dirty="0">
                <a:solidFill>
                  <a:srgbClr val="6482C8"/>
                </a:solidFill>
                <a:effectLst>
                  <a:outerShdw blurRad="38100" dist="38100" dir="2700000" algn="tl">
                    <a:srgbClr val="000000">
                      <a:alpha val="43137"/>
                    </a:srgbClr>
                  </a:outerShdw>
                </a:effectLst>
                <a:latin typeface="Barlow ExtraBold" panose="020B0604020202020204" pitchFamily="2" charset="0"/>
              </a:rPr>
              <a:t>7 من 11</a:t>
            </a:r>
            <a:endParaRPr lang="en-US" sz="8800" b="1" dirty="0">
              <a:solidFill>
                <a:srgbClr val="6482C8"/>
              </a:solidFill>
              <a:effectLst>
                <a:outerShdw blurRad="38100" dist="38100" dir="2700000" algn="tl">
                  <a:srgbClr val="000000">
                    <a:alpha val="43137"/>
                  </a:srgbClr>
                </a:outerShdw>
              </a:effectLst>
              <a:latin typeface="Barlow ExtraBold" panose="020B0604020202020204" pitchFamily="2" charset="0"/>
            </a:endParaRPr>
          </a:p>
        </p:txBody>
      </p:sp>
      <p:pic>
        <p:nvPicPr>
          <p:cNvPr id="15" name="Picture 10" descr="Measuring SDGs - Data-Pop Alliance">
            <a:extLst>
              <a:ext uri="{FF2B5EF4-FFF2-40B4-BE49-F238E27FC236}">
                <a16:creationId xmlns:a16="http://schemas.microsoft.com/office/drawing/2014/main" id="{253F725F-CC9D-8301-0587-139C602CB9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789" y="4593646"/>
            <a:ext cx="1745809" cy="17458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1">
            <a:extLst>
              <a:ext uri="{FF2B5EF4-FFF2-40B4-BE49-F238E27FC236}">
                <a16:creationId xmlns:a16="http://schemas.microsoft.com/office/drawing/2014/main" id="{A93092DC-7933-D79D-A299-9C7E62387E12}"/>
              </a:ext>
            </a:extLst>
          </p:cNvPr>
          <p:cNvSpPr txBox="1"/>
          <p:nvPr/>
        </p:nvSpPr>
        <p:spPr>
          <a:xfrm>
            <a:off x="2564081" y="5874190"/>
            <a:ext cx="2538909" cy="615553"/>
          </a:xfrm>
          <a:prstGeom prst="rect">
            <a:avLst/>
          </a:prstGeom>
        </p:spPr>
        <p:txBody>
          <a:bodyPr wrap="square" lIns="0" tIns="0" rIns="0" bIns="0" rtlCol="0" anchor="t">
            <a:spAutoFit/>
          </a:bodyPr>
          <a:lstStyle/>
          <a:p>
            <a:pPr algn="r" rtl="1"/>
            <a:r>
              <a:rPr lang="ar-LB" sz="2000" dirty="0">
                <a:solidFill>
                  <a:schemeClr val="tx1">
                    <a:lumMod val="65000"/>
                    <a:lumOff val="35000"/>
                  </a:schemeClr>
                </a:solidFill>
                <a:latin typeface="Simplified Arabic" panose="02020603050405020304" pitchFamily="18" charset="-78"/>
                <a:cs typeface="+mj-cs"/>
              </a:rPr>
              <a:t>تم أو يتم موائمتهم مع أهداف خطة التنمية المستدامة 2030</a:t>
            </a:r>
            <a:endParaRPr lang="en-US" sz="2000" dirty="0">
              <a:solidFill>
                <a:schemeClr val="tx1">
                  <a:lumMod val="65000"/>
                  <a:lumOff val="35000"/>
                </a:schemeClr>
              </a:solidFill>
              <a:latin typeface="Simplified Arabic" panose="02020603050405020304" pitchFamily="18" charset="-78"/>
              <a:cs typeface="+mj-cs"/>
            </a:endParaRPr>
          </a:p>
        </p:txBody>
      </p:sp>
    </p:spTree>
    <p:extLst>
      <p:ext uri="{BB962C8B-B14F-4D97-AF65-F5344CB8AC3E}">
        <p14:creationId xmlns:p14="http://schemas.microsoft.com/office/powerpoint/2010/main" val="15423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7D57AF5A1748429E07D92295EA2187" ma:contentTypeVersion="13" ma:contentTypeDescription="Create a new document." ma:contentTypeScope="" ma:versionID="b2f543e1ad0eb83d55757cebf504de42">
  <xsd:schema xmlns:xsd="http://www.w3.org/2001/XMLSchema" xmlns:xs="http://www.w3.org/2001/XMLSchema" xmlns:p="http://schemas.microsoft.com/office/2006/metadata/properties" xmlns:ns2="28a3442c-84ad-4dd1-83de-f1edd70cf35d" xmlns:ns3="70fef31c-8a19-437b-ac68-a32e636be2a7" targetNamespace="http://schemas.microsoft.com/office/2006/metadata/properties" ma:root="true" ma:fieldsID="c3cb741bf352c19b27a6fdce62545803" ns2:_="" ns3:_="">
    <xsd:import namespace="28a3442c-84ad-4dd1-83de-f1edd70cf35d"/>
    <xsd:import namespace="70fef31c-8a19-437b-ac68-a32e636be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442c-84ad-4dd1-83de-f1edd70c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ef31c-8a19-437b-ac68-a32e636be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55E8C-BBC2-429F-A44A-F488255BEE9C}">
  <ds:schemaRefs>
    <ds:schemaRef ds:uri="http://purl.org/dc/dcmitype/"/>
    <ds:schemaRef ds:uri="http://purl.org/dc/terms/"/>
    <ds:schemaRef ds:uri="http://purl.org/dc/elements/1.1/"/>
    <ds:schemaRef ds:uri="28a3442c-84ad-4dd1-83de-f1edd70cf35d"/>
    <ds:schemaRef ds:uri="http://schemas.microsoft.com/office/2006/documentManagement/types"/>
    <ds:schemaRef ds:uri="70fef31c-8a19-437b-ac68-a32e636be2a7"/>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0AC909A-6CDC-4C48-A0D7-CEC875DE4AA6}">
  <ds:schemaRefs>
    <ds:schemaRef ds:uri="http://schemas.microsoft.com/sharepoint/v3/contenttype/forms"/>
  </ds:schemaRefs>
</ds:datastoreItem>
</file>

<file path=customXml/itemProps3.xml><?xml version="1.0" encoding="utf-8"?>
<ds:datastoreItem xmlns:ds="http://schemas.openxmlformats.org/officeDocument/2006/customXml" ds:itemID="{8DA868C0-16A6-48E0-8C88-E5036C39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442c-84ad-4dd1-83de-f1edd70cf35d"/>
    <ds:schemaRef ds:uri="70fef31c-8a19-437b-ac68-a32e636be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13149</TotalTime>
  <Words>1634</Words>
  <Application>Microsoft Office PowerPoint</Application>
  <PresentationFormat>Widescreen</PresentationFormat>
  <Paragraphs>142</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Barlow ExtraBold</vt:lpstr>
      <vt:lpstr>Calibri</vt:lpstr>
      <vt:lpstr>Calibri Light</vt:lpstr>
      <vt:lpstr>Garamond</vt:lpstr>
      <vt:lpstr>Simplified Arabic</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لحسن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KHALIFE.NADYA</dc:creator>
  <cp:lastModifiedBy>Ghya Baccar</cp:lastModifiedBy>
  <cp:revision>341</cp:revision>
  <cp:lastPrinted>2022-05-30T12:03:06Z</cp:lastPrinted>
  <dcterms:created xsi:type="dcterms:W3CDTF">2022-05-16T17:29:50Z</dcterms:created>
  <dcterms:modified xsi:type="dcterms:W3CDTF">2023-07-11T07:19:20Z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0x010100E97D57AF5A1748429E07D92295EA2187</vt:lpwstr>
  </property>
</Properties>
</file>