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659" r:id="rId2"/>
    <p:sldId id="1701" r:id="rId3"/>
    <p:sldId id="1657" r:id="rId4"/>
    <p:sldId id="1662" r:id="rId5"/>
    <p:sldId id="1661" r:id="rId6"/>
    <p:sldId id="1716" r:id="rId7"/>
    <p:sldId id="1702" r:id="rId8"/>
    <p:sldId id="1703" r:id="rId9"/>
    <p:sldId id="1704" r:id="rId10"/>
    <p:sldId id="1963" r:id="rId11"/>
    <p:sldId id="2070" r:id="rId12"/>
    <p:sldId id="1520" r:id="rId13"/>
    <p:sldId id="1965" r:id="rId14"/>
    <p:sldId id="2322" r:id="rId15"/>
    <p:sldId id="2220" r:id="rId16"/>
    <p:sldId id="1967" r:id="rId17"/>
    <p:sldId id="2119" r:id="rId18"/>
    <p:sldId id="2146" r:id="rId19"/>
    <p:sldId id="1972" r:id="rId20"/>
    <p:sldId id="2079" r:id="rId21"/>
    <p:sldId id="2305" r:id="rId22"/>
    <p:sldId id="1976" r:id="rId23"/>
    <p:sldId id="2149" r:id="rId24"/>
    <p:sldId id="2281" r:id="rId25"/>
    <p:sldId id="2329" r:id="rId26"/>
    <p:sldId id="475" r:id="rId27"/>
    <p:sldId id="2328" r:id="rId28"/>
    <p:sldId id="2327" r:id="rId29"/>
    <p:sldId id="1991" r:id="rId30"/>
    <p:sldId id="23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3D46E-5D88-45DC-9A13-BC8739B8F60C}" type="datetimeFigureOut">
              <a:rPr lang="en-GB" smtClean="0"/>
              <a:t>31/05/2022</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E81B0-59FD-48BC-8D66-5DFBE2B180BA}" type="slidenum">
              <a:rPr lang="en-GB" smtClean="0"/>
              <a:t>‹Nº›</a:t>
            </a:fld>
            <a:endParaRPr lang="en-GB"/>
          </a:p>
        </p:txBody>
      </p:sp>
    </p:spTree>
    <p:extLst>
      <p:ext uri="{BB962C8B-B14F-4D97-AF65-F5344CB8AC3E}">
        <p14:creationId xmlns:p14="http://schemas.microsoft.com/office/powerpoint/2010/main" val="2298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12D8C85-0610-4076-B71A-0A6544DDE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2F6B519-1101-4337-BF47-E12F09E34D11}" type="slidenum">
              <a:rPr lang="en-US" altLang="en-US" sz="1300"/>
              <a:pPr/>
              <a:t>1</a:t>
            </a:fld>
            <a:endParaRPr lang="en-US" altLang="en-US" sz="1300"/>
          </a:p>
        </p:txBody>
      </p:sp>
      <p:sp>
        <p:nvSpPr>
          <p:cNvPr id="56323" name="Rectangle 2">
            <a:extLst>
              <a:ext uri="{FF2B5EF4-FFF2-40B4-BE49-F238E27FC236}">
                <a16:creationId xmlns:a16="http://schemas.microsoft.com/office/drawing/2014/main" id="{5F57EACF-EFD1-4109-BAA6-C60BE66128DF}"/>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2DC456B0-2467-411D-AF6F-839E4C6001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labels</a:t>
            </a:r>
            <a:r>
              <a:rPr lang="en-GB" baseline="0" dirty="0"/>
              <a:t> for Living Standard variables, old picture is behind</a:t>
            </a:r>
            <a:endParaRPr lang="en-GB" dirty="0"/>
          </a:p>
        </p:txBody>
      </p:sp>
    </p:spTree>
    <p:extLst>
      <p:ext uri="{BB962C8B-B14F-4D97-AF65-F5344CB8AC3E}">
        <p14:creationId xmlns:p14="http://schemas.microsoft.com/office/powerpoint/2010/main" val="244914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labels</a:t>
            </a:r>
            <a:r>
              <a:rPr lang="en-GB" baseline="0" dirty="0"/>
              <a:t> for Living Standard variables, old picture is behind</a:t>
            </a:r>
            <a:endParaRPr lang="en-GB" dirty="0"/>
          </a:p>
        </p:txBody>
      </p:sp>
    </p:spTree>
    <p:extLst>
      <p:ext uri="{BB962C8B-B14F-4D97-AF65-F5344CB8AC3E}">
        <p14:creationId xmlns:p14="http://schemas.microsoft.com/office/powerpoint/2010/main" val="245741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VE" dirty="0"/>
          </a:p>
        </p:txBody>
      </p:sp>
    </p:spTree>
    <p:extLst>
      <p:ext uri="{BB962C8B-B14F-4D97-AF65-F5344CB8AC3E}">
        <p14:creationId xmlns:p14="http://schemas.microsoft.com/office/powerpoint/2010/main" val="1489636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labels</a:t>
            </a:r>
            <a:r>
              <a:rPr lang="en-GB" baseline="0" dirty="0"/>
              <a:t> for Living Standard variables, old picture is behind</a:t>
            </a:r>
            <a:endParaRPr lang="en-GB" dirty="0"/>
          </a:p>
        </p:txBody>
      </p:sp>
    </p:spTree>
    <p:extLst>
      <p:ext uri="{BB962C8B-B14F-4D97-AF65-F5344CB8AC3E}">
        <p14:creationId xmlns:p14="http://schemas.microsoft.com/office/powerpoint/2010/main" val="3505792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A542FF-F696-44AA-A09B-8C2533B4810E}" type="slidenum">
              <a:rPr kumimoji="0" lang="es-C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116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labels</a:t>
            </a:r>
            <a:r>
              <a:rPr lang="en-GB" baseline="0" dirty="0"/>
              <a:t> for Living Standard variables, old picture is behind</a:t>
            </a:r>
            <a:endParaRPr lang="en-GB" dirty="0"/>
          </a:p>
        </p:txBody>
      </p:sp>
    </p:spTree>
    <p:extLst>
      <p:ext uri="{BB962C8B-B14F-4D97-AF65-F5344CB8AC3E}">
        <p14:creationId xmlns:p14="http://schemas.microsoft.com/office/powerpoint/2010/main" val="350579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labels</a:t>
            </a:r>
            <a:r>
              <a:rPr lang="en-GB" baseline="0" dirty="0"/>
              <a:t> for Living Standard variables, old picture is behind</a:t>
            </a:r>
            <a:endParaRPr lang="en-GB" dirty="0"/>
          </a:p>
        </p:txBody>
      </p:sp>
    </p:spTree>
    <p:extLst>
      <p:ext uri="{BB962C8B-B14F-4D97-AF65-F5344CB8AC3E}">
        <p14:creationId xmlns:p14="http://schemas.microsoft.com/office/powerpoint/2010/main" val="1903840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VE" dirty="0"/>
          </a:p>
        </p:txBody>
      </p:sp>
    </p:spTree>
    <p:extLst>
      <p:ext uri="{BB962C8B-B14F-4D97-AF65-F5344CB8AC3E}">
        <p14:creationId xmlns:p14="http://schemas.microsoft.com/office/powerpoint/2010/main" val="1049423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labels</a:t>
            </a:r>
            <a:r>
              <a:rPr lang="en-GB" baseline="0" dirty="0"/>
              <a:t> for Living Standard variables, old picture is behind</a:t>
            </a:r>
            <a:endParaRPr lang="en-GB" dirty="0"/>
          </a:p>
        </p:txBody>
      </p:sp>
    </p:spTree>
    <p:extLst>
      <p:ext uri="{BB962C8B-B14F-4D97-AF65-F5344CB8AC3E}">
        <p14:creationId xmlns:p14="http://schemas.microsoft.com/office/powerpoint/2010/main" val="190384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countries in the world and in the region have had poverty measures that are periodically updated for a long time.</a:t>
            </a:r>
          </a:p>
          <a:p>
            <a:r>
              <a:rPr lang="en-US" dirty="0"/>
              <a:t>SDG 1 is now requiring countries to complement monetary measures of poverty with a multidimensional one, building into the notion of leaving no one behind.</a:t>
            </a:r>
          </a:p>
          <a:p>
            <a:r>
              <a:rPr lang="en-US" dirty="0"/>
              <a:t>As you all know, the adoption of MD poverty within the SDGs came after serious deliberation and debates about what it means to live in poverty. Member countries agreed, as has the academia and international agencies, that poverty is a multidimensional phenomenon and that lives of the poor are affected in many ways and by many hardships. </a:t>
            </a:r>
          </a:p>
          <a:p>
            <a:r>
              <a:rPr lang="en-US" dirty="0"/>
              <a:t>Taking poverty to a MD space comes with the task of first developing a MD approach to measure poverty – ultimately, to computing a MPI, like some countries in the region have already done. </a:t>
            </a:r>
          </a:p>
          <a:p>
            <a:r>
              <a:rPr lang="en-US" dirty="0"/>
              <a:t>We have discussed in previous meetings the Alkire-Foster method, which is the methodology behind the MPI, so I’m not going to get into this with too much detail, just a brief review. The presentation will be mostly focus on who to engage policymakers in the development of a MPI.</a:t>
            </a:r>
          </a:p>
        </p:txBody>
      </p:sp>
      <p:sp>
        <p:nvSpPr>
          <p:cNvPr id="4" name="Slide Number Placeholder 3"/>
          <p:cNvSpPr>
            <a:spLocks noGrp="1"/>
          </p:cNvSpPr>
          <p:nvPr>
            <p:ph type="sldNum" sz="quarter" idx="10"/>
          </p:nvPr>
        </p:nvSpPr>
        <p:spPr/>
        <p:txBody>
          <a:bodyPr/>
          <a:lstStyle/>
          <a:p>
            <a:fld id="{6B237AFF-BF18-463A-93E6-6735F3AE7F73}" type="slidenum">
              <a:rPr lang="en-GB" smtClean="0"/>
              <a:pPr/>
              <a:t>2</a:t>
            </a:fld>
            <a:endParaRPr lang="en-GB"/>
          </a:p>
        </p:txBody>
      </p:sp>
    </p:spTree>
    <p:extLst>
      <p:ext uri="{BB962C8B-B14F-4D97-AF65-F5344CB8AC3E}">
        <p14:creationId xmlns:p14="http://schemas.microsoft.com/office/powerpoint/2010/main" val="265401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New labels</a:t>
            </a:r>
            <a:r>
              <a:rPr lang="en-GB" baseline="0" dirty="0"/>
              <a:t> for Living Standard variables, old picture is behind</a:t>
            </a:r>
            <a:endParaRPr lang="en-GB" dirty="0"/>
          </a:p>
        </p:txBody>
      </p:sp>
    </p:spTree>
    <p:extLst>
      <p:ext uri="{BB962C8B-B14F-4D97-AF65-F5344CB8AC3E}">
        <p14:creationId xmlns:p14="http://schemas.microsoft.com/office/powerpoint/2010/main" val="378757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xfrm>
            <a:off x="4021138" y="9721850"/>
            <a:ext cx="3076575" cy="51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F997E16B-6782-432F-B183-E8364AAFF35F}" type="slidenum">
              <a:rPr kumimoji="0" lang="en-US" altLang="en-US" sz="4200" b="0" i="0" u="none" strike="noStrike" kern="1200" cap="none" spc="0" normalizeH="0" baseline="0" noProof="0" smtClean="0">
                <a:ln>
                  <a:noFill/>
                </a:ln>
                <a:solidFill>
                  <a:srgbClr val="000000"/>
                </a:solidFill>
                <a:effectLst/>
                <a:uLnTx/>
                <a:uFillTx/>
                <a:latin typeface="Gill Sans" pitchFamily="2" charset="0"/>
                <a:ea typeface="MS PGothic" panose="020B0600070205080204" pitchFamily="34" charset="-128"/>
                <a:cs typeface="Arial" panose="020B0604020202020204" pitchFamily="34" charset="0"/>
                <a:sym typeface="Gill Sans"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altLang="en-US" sz="4200" b="0" i="0" u="none" strike="noStrike" kern="1200" cap="none" spc="0" normalizeH="0" baseline="0" noProof="0">
              <a:ln>
                <a:noFill/>
              </a:ln>
              <a:solidFill>
                <a:srgbClr val="000000"/>
              </a:solidFill>
              <a:effectLst/>
              <a:uLnTx/>
              <a:uFillTx/>
              <a:latin typeface="Gill Sans" pitchFamily="2" charset="0"/>
              <a:ea typeface="MS PGothic" panose="020B0600070205080204" pitchFamily="34" charset="-128"/>
              <a:cs typeface="Arial" panose="020B0604020202020204" pitchFamily="34" charset="0"/>
              <a:sym typeface="Gill Sans" pitchFamily="2" charset="0"/>
            </a:endParaRPr>
          </a:p>
        </p:txBody>
      </p:sp>
      <p:sp>
        <p:nvSpPr>
          <p:cNvPr id="461827" name="Rectangle 2"/>
          <p:cNvSpPr>
            <a:spLocks noGrp="1" noRot="1" noChangeAspect="1" noChangeArrowheads="1" noTextEdit="1"/>
          </p:cNvSpPr>
          <p:nvPr>
            <p:ph type="sldImg"/>
          </p:nvPr>
        </p:nvSpPr>
        <p:spPr>
          <a:solidFill>
            <a:srgbClr val="FFFFFF"/>
          </a:solidFill>
          <a:ln/>
        </p:spPr>
      </p:sp>
      <p:sp>
        <p:nvSpPr>
          <p:cNvPr id="4618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We have discussed in previous meetings the Global MPI, which is a specific adaptation of the AF method to build an internationally comparable measure of acute MD poverty. The Global MPI was launched in 2010 by OPHI and UNDP, and has been updated periodically since. It’s alike the USD 1.90/day measure in that it allows for comparisons across countries and over time, and could be used to track progress globally on SDG 1.2.</a:t>
            </a:r>
          </a:p>
          <a:p>
            <a:pPr eaLnBrk="1" hangingPunct="1"/>
            <a:r>
              <a:rPr lang="en-US" altLang="en-US" dirty="0">
                <a:latin typeface="Times" panose="02020603050405020304" pitchFamily="18" charset="0"/>
              </a:rPr>
              <a:t>However, the Global MPI is not necessarily useful for some countries to guide national poverty reduction policies. We have seen, for instance, in previous meetings that the Global MPI figures for this region are very low, not accurately representing what poverty is in these countries. So, some regions of the world have developed regional MPIs that still allow relevant comparisons across neighboring countries, but with dimensions/indicators/cutoffs that are tailored to the regional context. The LAC region was the first one to experiment with this, and just last week the League of Arab States launched the regional Arab MPI during UNGA. The Arab MPI has levels of deprivations that better describe poverty in middle-income countries, and includes relevant regional indicators such as FGM.</a:t>
            </a:r>
            <a:endParaRPr lang="en-GB" altLang="en-US" dirty="0">
              <a:latin typeface="Times" panose="02020603050405020304" pitchFamily="18" charset="0"/>
            </a:endParaRPr>
          </a:p>
        </p:txBody>
      </p:sp>
    </p:spTree>
    <p:extLst>
      <p:ext uri="{BB962C8B-B14F-4D97-AF65-F5344CB8AC3E}">
        <p14:creationId xmlns:p14="http://schemas.microsoft.com/office/powerpoint/2010/main" val="53560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xfrm>
            <a:off x="4021138" y="9721850"/>
            <a:ext cx="3076575" cy="51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7905928D-2674-4F56-9B29-D8335709CE86}" type="slidenum">
              <a:rPr kumimoji="0" lang="en-US" altLang="en-US" sz="4200" b="0" i="0" u="none" strike="noStrike" kern="1200" cap="none" spc="0" normalizeH="0" baseline="0" noProof="0" smtClean="0">
                <a:ln>
                  <a:noFill/>
                </a:ln>
                <a:solidFill>
                  <a:srgbClr val="000000"/>
                </a:solidFill>
                <a:effectLst/>
                <a:uLnTx/>
                <a:uFillTx/>
                <a:latin typeface="Gill Sans" pitchFamily="2" charset="0"/>
                <a:ea typeface="MS PGothic" panose="020B0600070205080204" pitchFamily="34" charset="-128"/>
                <a:cs typeface="Arial" panose="020B0604020202020204" pitchFamily="34" charset="0"/>
                <a:sym typeface="Gill Sans"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altLang="en-US" sz="4200" b="0" i="0" u="none" strike="noStrike" kern="1200" cap="none" spc="0" normalizeH="0" baseline="0" noProof="0">
              <a:ln>
                <a:noFill/>
              </a:ln>
              <a:solidFill>
                <a:srgbClr val="000000"/>
              </a:solidFill>
              <a:effectLst/>
              <a:uLnTx/>
              <a:uFillTx/>
              <a:latin typeface="Gill Sans" pitchFamily="2" charset="0"/>
              <a:ea typeface="MS PGothic" panose="020B0600070205080204" pitchFamily="34" charset="-128"/>
              <a:cs typeface="Arial" panose="020B0604020202020204" pitchFamily="34" charset="0"/>
              <a:sym typeface="Gill Sans" pitchFamily="2" charset="0"/>
            </a:endParaRPr>
          </a:p>
        </p:txBody>
      </p:sp>
      <p:sp>
        <p:nvSpPr>
          <p:cNvPr id="463875" name="Rectangle 2"/>
          <p:cNvSpPr>
            <a:spLocks noGrp="1" noRot="1" noChangeAspect="1" noChangeArrowheads="1" noTextEdit="1"/>
          </p:cNvSpPr>
          <p:nvPr>
            <p:ph type="sldImg"/>
          </p:nvPr>
        </p:nvSpPr>
        <p:spPr>
          <a:solidFill>
            <a:srgbClr val="FFFFFF"/>
          </a:solidFill>
          <a:ln/>
        </p:spPr>
      </p:sp>
      <p:sp>
        <p:nvSpPr>
          <p:cNvPr id="4638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altLang="en-US" dirty="0">
                <a:latin typeface="Times" panose="02020603050405020304" pitchFamily="18" charset="0"/>
              </a:rPr>
              <a:t>In addition to the regional measures, as you know, many countries have opted to create their own national measures to tailored them even more to the national context and priorities. We even have some examples here in the region. The way in which the process of developing national (or regional) MPIs took place was of course different in every country. However, the countries who have been the most successful in actively using the MPI for policy guidance and monitoring have all shown a high level of involvement of policymakers – in particular, of very high rank. </a:t>
            </a:r>
          </a:p>
        </p:txBody>
      </p:sp>
    </p:spTree>
    <p:extLst>
      <p:ext uri="{BB962C8B-B14F-4D97-AF65-F5344CB8AC3E}">
        <p14:creationId xmlns:p14="http://schemas.microsoft.com/office/powerpoint/2010/main" val="351652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the first thing that’s needed to engage policymakers into the process is to explain what’s the value added of having an additional measure of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several ways to compute MD poverty, but the MPI in particular has received a lot of attention in the last few years because of a serious of advantages of the methodology. </a:t>
            </a:r>
          </a:p>
          <a:p>
            <a:endParaRPr lang="en-US" dirty="0"/>
          </a:p>
        </p:txBody>
      </p:sp>
      <p:sp>
        <p:nvSpPr>
          <p:cNvPr id="4" name="Slide Number Placeholder 3"/>
          <p:cNvSpPr>
            <a:spLocks noGrp="1"/>
          </p:cNvSpPr>
          <p:nvPr>
            <p:ph type="sldNum" sz="quarter" idx="10"/>
          </p:nvPr>
        </p:nvSpPr>
        <p:spPr/>
        <p:txBody>
          <a:bodyPr/>
          <a:lstStyle/>
          <a:p>
            <a:fld id="{6B237AFF-BF18-463A-93E6-6735F3AE7F73}" type="slidenum">
              <a:rPr lang="en-GB" smtClean="0"/>
              <a:pPr/>
              <a:t>9</a:t>
            </a:fld>
            <a:endParaRPr lang="en-GB"/>
          </a:p>
        </p:txBody>
      </p:sp>
    </p:spTree>
    <p:extLst>
      <p:ext uri="{BB962C8B-B14F-4D97-AF65-F5344CB8AC3E}">
        <p14:creationId xmlns:p14="http://schemas.microsoft.com/office/powerpoint/2010/main" val="12666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labels</a:t>
            </a:r>
            <a:r>
              <a:rPr lang="en-GB" baseline="0" dirty="0"/>
              <a:t> for Living Standard variables, old picture is behind</a:t>
            </a:r>
            <a:endParaRPr lang="en-GB" dirty="0"/>
          </a:p>
        </p:txBody>
      </p:sp>
    </p:spTree>
    <p:extLst>
      <p:ext uri="{BB962C8B-B14F-4D97-AF65-F5344CB8AC3E}">
        <p14:creationId xmlns:p14="http://schemas.microsoft.com/office/powerpoint/2010/main" val="247966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labels</a:t>
            </a:r>
            <a:r>
              <a:rPr lang="en-GB" baseline="0" dirty="0"/>
              <a:t> for Living Standard variables, old picture is behind</a:t>
            </a:r>
            <a:endParaRPr lang="en-GB" dirty="0"/>
          </a:p>
        </p:txBody>
      </p:sp>
    </p:spTree>
    <p:extLst>
      <p:ext uri="{BB962C8B-B14F-4D97-AF65-F5344CB8AC3E}">
        <p14:creationId xmlns:p14="http://schemas.microsoft.com/office/powerpoint/2010/main" val="165397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New labels</a:t>
            </a:r>
            <a:r>
              <a:rPr lang="en-GB" baseline="0" dirty="0"/>
              <a:t> for Living Standard variables, old picture is behind</a:t>
            </a:r>
            <a:endParaRPr lang="en-GB" dirty="0"/>
          </a:p>
        </p:txBody>
      </p:sp>
    </p:spTree>
    <p:extLst>
      <p:ext uri="{BB962C8B-B14F-4D97-AF65-F5344CB8AC3E}">
        <p14:creationId xmlns:p14="http://schemas.microsoft.com/office/powerpoint/2010/main" val="1329149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side_with_waterm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05C0-5522-0B49-AC23-EFBB81B83296}"/>
              </a:ext>
            </a:extLst>
          </p:cNvPr>
          <p:cNvSpPr>
            <a:spLocks noGrp="1"/>
          </p:cNvSpPr>
          <p:nvPr>
            <p:ph type="title" hasCustomPrompt="1"/>
          </p:nvPr>
        </p:nvSpPr>
        <p:spPr>
          <a:xfrm>
            <a:off x="838986" y="339365"/>
            <a:ext cx="10514814" cy="1351323"/>
          </a:xfrm>
        </p:spPr>
        <p:txBody>
          <a:bodyPr/>
          <a:lstStyle/>
          <a:p>
            <a:r>
              <a:rPr lang="en-GB" dirty="0" err="1"/>
              <a:t>Clic</a:t>
            </a:r>
            <a:r>
              <a:rPr lang="en-GB" dirty="0"/>
              <a:t> to edit Master title style</a:t>
            </a:r>
            <a:endParaRPr lang="en-US" dirty="0"/>
          </a:p>
        </p:txBody>
      </p:sp>
      <p:sp>
        <p:nvSpPr>
          <p:cNvPr id="3" name="Date Placeholder 2">
            <a:extLst>
              <a:ext uri="{FF2B5EF4-FFF2-40B4-BE49-F238E27FC236}">
                <a16:creationId xmlns:a16="http://schemas.microsoft.com/office/drawing/2014/main" id="{05DAD6B3-E4DA-4245-9849-39C90F314BB9}"/>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4" name="Footer Placeholder 3">
            <a:extLst>
              <a:ext uri="{FF2B5EF4-FFF2-40B4-BE49-F238E27FC236}">
                <a16:creationId xmlns:a16="http://schemas.microsoft.com/office/drawing/2014/main" id="{42B3088A-F799-A145-8A0F-FC9865A22E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7A3120-D7E2-3944-B85D-AE62F5B0BEE7}"/>
              </a:ext>
            </a:extLst>
          </p:cNvPr>
          <p:cNvSpPr>
            <a:spLocks noGrp="1"/>
          </p:cNvSpPr>
          <p:nvPr>
            <p:ph type="sldNum" sz="quarter" idx="12"/>
          </p:nvPr>
        </p:nvSpPr>
        <p:spPr/>
        <p:txBody>
          <a:bodyPr/>
          <a:lstStyle/>
          <a:p>
            <a:fld id="{D73EB5E0-3379-49F9-A3D2-7685FA6CE6DC}" type="slidenum">
              <a:rPr lang="en-GB" smtClean="0"/>
              <a:t>‹Nº›</a:t>
            </a:fld>
            <a:endParaRPr lang="en-GB"/>
          </a:p>
        </p:txBody>
      </p:sp>
      <p:pic>
        <p:nvPicPr>
          <p:cNvPr id="17" name="Picture 16" descr="A picture containing text, white, screenshot&#10;&#10;Description automatically generated">
            <a:extLst>
              <a:ext uri="{FF2B5EF4-FFF2-40B4-BE49-F238E27FC236}">
                <a16:creationId xmlns:a16="http://schemas.microsoft.com/office/drawing/2014/main" id="{81740F5B-652E-234A-9EF6-5E51003C318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2246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CABC-3EB1-E84E-9303-F0429B72E0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D5FA83B7-E955-D143-BD01-F32E56E7AE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a:extLst>
              <a:ext uri="{FF2B5EF4-FFF2-40B4-BE49-F238E27FC236}">
                <a16:creationId xmlns:a16="http://schemas.microsoft.com/office/drawing/2014/main" id="{AB83BF42-1FAE-FF49-9758-4A8CD94EF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43283BDF-3CB8-1D4E-9967-B8ED73A518BD}"/>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6" name="Footer Placeholder 5">
            <a:extLst>
              <a:ext uri="{FF2B5EF4-FFF2-40B4-BE49-F238E27FC236}">
                <a16:creationId xmlns:a16="http://schemas.microsoft.com/office/drawing/2014/main" id="{DCE97BC4-B281-E94A-8EC3-50FDEBFE32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E5796A-3742-7F46-8398-C25759E736E9}"/>
              </a:ext>
            </a:extLst>
          </p:cNvPr>
          <p:cNvSpPr>
            <a:spLocks noGrp="1"/>
          </p:cNvSpPr>
          <p:nvPr>
            <p:ph type="sldNum" sz="quarter" idx="12"/>
          </p:nvPr>
        </p:nvSpPr>
        <p:spPr/>
        <p:txBody>
          <a:bodyPr/>
          <a:lstStyle/>
          <a:p>
            <a:fld id="{D73EB5E0-3379-49F9-A3D2-7685FA6CE6DC}" type="slidenum">
              <a:rPr lang="en-GB" smtClean="0"/>
              <a:t>‹Nº›</a:t>
            </a:fld>
            <a:endParaRPr lang="en-GB"/>
          </a:p>
        </p:txBody>
      </p:sp>
    </p:spTree>
    <p:extLst>
      <p:ext uri="{BB962C8B-B14F-4D97-AF65-F5344CB8AC3E}">
        <p14:creationId xmlns:p14="http://schemas.microsoft.com/office/powerpoint/2010/main" val="191942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1EC9A-07D8-F84E-92E7-0F8E62CC7E3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a:extLst>
              <a:ext uri="{FF2B5EF4-FFF2-40B4-BE49-F238E27FC236}">
                <a16:creationId xmlns:a16="http://schemas.microsoft.com/office/drawing/2014/main" id="{868FD8DD-4E54-6B49-951D-F60DF2794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a:extLst>
              <a:ext uri="{FF2B5EF4-FFF2-40B4-BE49-F238E27FC236}">
                <a16:creationId xmlns:a16="http://schemas.microsoft.com/office/drawing/2014/main" id="{D5865DBD-C542-2B4D-8CC8-D52CA303F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a:extLst>
              <a:ext uri="{FF2B5EF4-FFF2-40B4-BE49-F238E27FC236}">
                <a16:creationId xmlns:a16="http://schemas.microsoft.com/office/drawing/2014/main" id="{23AFC8D1-981A-5341-93F1-97A5899B8DE0}"/>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6" name="Footer Placeholder 5">
            <a:extLst>
              <a:ext uri="{FF2B5EF4-FFF2-40B4-BE49-F238E27FC236}">
                <a16:creationId xmlns:a16="http://schemas.microsoft.com/office/drawing/2014/main" id="{A1E31ACC-5066-2846-BA20-976C7059FC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696824-628F-8B4F-8A64-4021B115FDE9}"/>
              </a:ext>
            </a:extLst>
          </p:cNvPr>
          <p:cNvSpPr>
            <a:spLocks noGrp="1"/>
          </p:cNvSpPr>
          <p:nvPr>
            <p:ph type="sldNum" sz="quarter" idx="12"/>
          </p:nvPr>
        </p:nvSpPr>
        <p:spPr/>
        <p:txBody>
          <a:bodyPr/>
          <a:lstStyle/>
          <a:p>
            <a:fld id="{D73EB5E0-3379-49F9-A3D2-7685FA6CE6DC}" type="slidenum">
              <a:rPr lang="en-GB" smtClean="0"/>
              <a:t>‹Nº›</a:t>
            </a:fld>
            <a:endParaRPr lang="en-GB"/>
          </a:p>
        </p:txBody>
      </p:sp>
    </p:spTree>
    <p:extLst>
      <p:ext uri="{BB962C8B-B14F-4D97-AF65-F5344CB8AC3E}">
        <p14:creationId xmlns:p14="http://schemas.microsoft.com/office/powerpoint/2010/main" val="520633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18D3-80AB-9140-ACF2-F0B3079A7159}"/>
              </a:ext>
            </a:extLst>
          </p:cNvPr>
          <p:cNvSpPr>
            <a:spLocks noGrp="1"/>
          </p:cNvSpPr>
          <p:nvPr>
            <p:ph type="title"/>
          </p:nvPr>
        </p:nvSpPr>
        <p:spPr/>
        <p:txBody>
          <a:bodyPr/>
          <a:lstStyle/>
          <a:p>
            <a:r>
              <a:rPr lang="es-ES"/>
              <a:t>Haga clic para modificar el estilo de título del patrón</a:t>
            </a:r>
            <a:endParaRPr lang="en-US"/>
          </a:p>
        </p:txBody>
      </p:sp>
      <p:sp>
        <p:nvSpPr>
          <p:cNvPr id="3" name="Vertical Text Placeholder 2">
            <a:extLst>
              <a:ext uri="{FF2B5EF4-FFF2-40B4-BE49-F238E27FC236}">
                <a16:creationId xmlns:a16="http://schemas.microsoft.com/office/drawing/2014/main" id="{813F8A6C-D638-2C48-A33C-FD9F68D4D1B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C89DF43B-3BE0-4A45-9CAF-9600B876C95B}"/>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5" name="Footer Placeholder 4">
            <a:extLst>
              <a:ext uri="{FF2B5EF4-FFF2-40B4-BE49-F238E27FC236}">
                <a16:creationId xmlns:a16="http://schemas.microsoft.com/office/drawing/2014/main" id="{83CA9BFC-3479-AE43-9699-618CFC4DE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6B4BE5-0160-FE45-8533-780CD442E1BB}"/>
              </a:ext>
            </a:extLst>
          </p:cNvPr>
          <p:cNvSpPr>
            <a:spLocks noGrp="1"/>
          </p:cNvSpPr>
          <p:nvPr>
            <p:ph type="sldNum" sz="quarter" idx="12"/>
          </p:nvPr>
        </p:nvSpPr>
        <p:spPr/>
        <p:txBody>
          <a:bodyPr/>
          <a:lstStyle/>
          <a:p>
            <a:fld id="{D73EB5E0-3379-49F9-A3D2-7685FA6CE6DC}" type="slidenum">
              <a:rPr lang="en-GB" smtClean="0"/>
              <a:t>‹Nº›</a:t>
            </a:fld>
            <a:endParaRPr lang="en-GB"/>
          </a:p>
        </p:txBody>
      </p:sp>
    </p:spTree>
    <p:extLst>
      <p:ext uri="{BB962C8B-B14F-4D97-AF65-F5344CB8AC3E}">
        <p14:creationId xmlns:p14="http://schemas.microsoft.com/office/powerpoint/2010/main" val="1602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506B9A-844A-6F4D-9D0F-F69CE01E67B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a:extLst>
              <a:ext uri="{FF2B5EF4-FFF2-40B4-BE49-F238E27FC236}">
                <a16:creationId xmlns:a16="http://schemas.microsoft.com/office/drawing/2014/main" id="{0ED27B1F-3DB2-2249-AADC-7C7EA3ED3B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607284E5-059A-FA4E-AC6A-1EBA3B01FCCD}"/>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5" name="Footer Placeholder 4">
            <a:extLst>
              <a:ext uri="{FF2B5EF4-FFF2-40B4-BE49-F238E27FC236}">
                <a16:creationId xmlns:a16="http://schemas.microsoft.com/office/drawing/2014/main" id="{10959915-4103-EE45-A199-5E65785AC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F73133-8F7B-CC41-A6D3-93C5206C0EA3}"/>
              </a:ext>
            </a:extLst>
          </p:cNvPr>
          <p:cNvSpPr>
            <a:spLocks noGrp="1"/>
          </p:cNvSpPr>
          <p:nvPr>
            <p:ph type="sldNum" sz="quarter" idx="12"/>
          </p:nvPr>
        </p:nvSpPr>
        <p:spPr/>
        <p:txBody>
          <a:bodyPr/>
          <a:lstStyle/>
          <a:p>
            <a:fld id="{D73EB5E0-3379-49F9-A3D2-7685FA6CE6DC}" type="slidenum">
              <a:rPr lang="en-GB" smtClean="0"/>
              <a:t>‹Nº›</a:t>
            </a:fld>
            <a:endParaRPr lang="en-GB"/>
          </a:p>
        </p:txBody>
      </p:sp>
    </p:spTree>
    <p:extLst>
      <p:ext uri="{BB962C8B-B14F-4D97-AF65-F5344CB8AC3E}">
        <p14:creationId xmlns:p14="http://schemas.microsoft.com/office/powerpoint/2010/main" val="4268745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a:extLst>
              <a:ext uri="{FF2B5EF4-FFF2-40B4-BE49-F238E27FC236}">
                <a16:creationId xmlns:a16="http://schemas.microsoft.com/office/drawing/2014/main" id="{E8C9777B-4610-46FA-A0DD-51B13C73CB69}"/>
              </a:ext>
            </a:extLst>
          </p:cNvPr>
          <p:cNvSpPr>
            <a:spLocks noGrp="1" noChangeArrowheads="1"/>
          </p:cNvSpPr>
          <p:nvPr>
            <p:ph type="dt" sz="half" idx="10"/>
          </p:nvPr>
        </p:nvSpPr>
        <p:spPr/>
        <p:txBody>
          <a:bodyPr/>
          <a:lstStyle>
            <a:lvl1pPr eaLnBrk="0" hangingPunct="0">
              <a:defRPr>
                <a:ea typeface="ＭＳ Ｐゴシック" charset="0"/>
                <a:cs typeface="+mn-cs"/>
              </a:defRPr>
            </a:lvl1pPr>
          </a:lstStyle>
          <a:p>
            <a:fld id="{24AE0969-CFD8-4C55-BBE8-B49FEE52E426}" type="datetimeFigureOut">
              <a:rPr lang="en-GB" smtClean="0"/>
              <a:t>31/05/2022</a:t>
            </a:fld>
            <a:endParaRPr lang="en-GB"/>
          </a:p>
        </p:txBody>
      </p:sp>
      <p:sp>
        <p:nvSpPr>
          <p:cNvPr id="5" name="Rectangle 5">
            <a:extLst>
              <a:ext uri="{FF2B5EF4-FFF2-40B4-BE49-F238E27FC236}">
                <a16:creationId xmlns:a16="http://schemas.microsoft.com/office/drawing/2014/main" id="{B62973E4-0240-43AF-B70B-AABCF0B6B10E}"/>
              </a:ext>
            </a:extLst>
          </p:cNvPr>
          <p:cNvSpPr>
            <a:spLocks noGrp="1" noChangeArrowheads="1"/>
          </p:cNvSpPr>
          <p:nvPr>
            <p:ph type="ftr" sz="quarter" idx="11"/>
          </p:nvPr>
        </p:nvSpPr>
        <p:spPr/>
        <p:txBody>
          <a:bodyPr/>
          <a:lstStyle>
            <a:lvl1pPr eaLnBrk="0" hangingPunct="0">
              <a:defRPr>
                <a:ea typeface="ＭＳ Ｐゴシック" charset="0"/>
                <a:cs typeface="+mn-cs"/>
              </a:defRPr>
            </a:lvl1pPr>
          </a:lstStyle>
          <a:p>
            <a:endParaRPr lang="en-GB"/>
          </a:p>
        </p:txBody>
      </p:sp>
      <p:sp>
        <p:nvSpPr>
          <p:cNvPr id="6" name="Rectangle 6">
            <a:extLst>
              <a:ext uri="{FF2B5EF4-FFF2-40B4-BE49-F238E27FC236}">
                <a16:creationId xmlns:a16="http://schemas.microsoft.com/office/drawing/2014/main" id="{19069CBA-B8FD-4751-877F-167708BB938A}"/>
              </a:ext>
            </a:extLst>
          </p:cNvPr>
          <p:cNvSpPr>
            <a:spLocks noGrp="1" noChangeArrowheads="1"/>
          </p:cNvSpPr>
          <p:nvPr>
            <p:ph type="sldNum" sz="quarter" idx="12"/>
          </p:nvPr>
        </p:nvSpPr>
        <p:spPr/>
        <p:txBody>
          <a:bodyPr/>
          <a:lstStyle>
            <a:lvl1pPr eaLnBrk="0" hangingPunct="0">
              <a:defRPr>
                <a:ea typeface="MS PGothic" panose="020B0600070205080204" pitchFamily="34" charset="-128"/>
              </a:defRPr>
            </a:lvl1pPr>
          </a:lstStyle>
          <a:p>
            <a:fld id="{D73EB5E0-3379-49F9-A3D2-7685FA6CE6DC}" type="slidenum">
              <a:rPr lang="en-GB" smtClean="0"/>
              <a:t>‹Nº›</a:t>
            </a:fld>
            <a:endParaRPr lang="en-GB"/>
          </a:p>
        </p:txBody>
      </p:sp>
    </p:spTree>
    <p:extLst>
      <p:ext uri="{BB962C8B-B14F-4D97-AF65-F5344CB8AC3E}">
        <p14:creationId xmlns:p14="http://schemas.microsoft.com/office/powerpoint/2010/main" val="2752371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a:extLst>
              <a:ext uri="{FF2B5EF4-FFF2-40B4-BE49-F238E27FC236}">
                <a16:creationId xmlns:a16="http://schemas.microsoft.com/office/drawing/2014/main" id="{606BA4B7-0878-40D4-9583-0837AE8B4A55}"/>
              </a:ext>
            </a:extLst>
          </p:cNvPr>
          <p:cNvSpPr>
            <a:spLocks noGrp="1" noChangeArrowheads="1"/>
          </p:cNvSpPr>
          <p:nvPr>
            <p:ph type="dt" sz="half" idx="10"/>
          </p:nvPr>
        </p:nvSpPr>
        <p:spPr>
          <a:ln/>
        </p:spPr>
        <p:txBody>
          <a:bodyPr/>
          <a:lstStyle>
            <a:lvl1pPr>
              <a:defRPr/>
            </a:lvl1pPr>
          </a:lstStyle>
          <a:p>
            <a:fld id="{24AE0969-CFD8-4C55-BBE8-B49FEE52E426}" type="datetimeFigureOut">
              <a:rPr lang="en-GB" smtClean="0"/>
              <a:t>31/05/2022</a:t>
            </a:fld>
            <a:endParaRPr lang="en-GB"/>
          </a:p>
        </p:txBody>
      </p:sp>
      <p:sp>
        <p:nvSpPr>
          <p:cNvPr id="5" name="Rectangle 5">
            <a:extLst>
              <a:ext uri="{FF2B5EF4-FFF2-40B4-BE49-F238E27FC236}">
                <a16:creationId xmlns:a16="http://schemas.microsoft.com/office/drawing/2014/main" id="{0DC0FB62-2D04-4BFD-87A4-CA5724799D03}"/>
              </a:ext>
            </a:extLst>
          </p:cNvPr>
          <p:cNvSpPr>
            <a:spLocks noGrp="1" noChangeArrowheads="1"/>
          </p:cNvSpPr>
          <p:nvPr>
            <p:ph type="ftr" sz="quarter" idx="11"/>
          </p:nvPr>
        </p:nvSpPr>
        <p:spPr>
          <a:ln/>
        </p:spPr>
        <p:txBody>
          <a:bodyPr/>
          <a:lstStyle>
            <a:lvl1pPr>
              <a:defRPr/>
            </a:lvl1pPr>
          </a:lstStyle>
          <a:p>
            <a:endParaRPr lang="en-GB"/>
          </a:p>
        </p:txBody>
      </p:sp>
      <p:sp>
        <p:nvSpPr>
          <p:cNvPr id="6" name="Rectangle 6">
            <a:extLst>
              <a:ext uri="{FF2B5EF4-FFF2-40B4-BE49-F238E27FC236}">
                <a16:creationId xmlns:a16="http://schemas.microsoft.com/office/drawing/2014/main" id="{6DF99B72-38E4-4D19-BB3F-156269087AB8}"/>
              </a:ext>
            </a:extLst>
          </p:cNvPr>
          <p:cNvSpPr>
            <a:spLocks noGrp="1" noChangeArrowheads="1"/>
          </p:cNvSpPr>
          <p:nvPr>
            <p:ph type="sldNum" sz="quarter" idx="12"/>
          </p:nvPr>
        </p:nvSpPr>
        <p:spPr>
          <a:ln/>
        </p:spPr>
        <p:txBody>
          <a:bodyPr/>
          <a:lstStyle>
            <a:lvl1pPr>
              <a:defRPr/>
            </a:lvl1pPr>
          </a:lstStyle>
          <a:p>
            <a:fld id="{D73EB5E0-3379-49F9-A3D2-7685FA6CE6DC}" type="slidenum">
              <a:rPr lang="en-GB" smtClean="0"/>
              <a:t>‹Nº›</a:t>
            </a:fld>
            <a:endParaRPr lang="en-GB"/>
          </a:p>
        </p:txBody>
      </p:sp>
    </p:spTree>
    <p:extLst>
      <p:ext uri="{BB962C8B-B14F-4D97-AF65-F5344CB8AC3E}">
        <p14:creationId xmlns:p14="http://schemas.microsoft.com/office/powerpoint/2010/main" val="2703755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VE"/>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24AE0969-CFD8-4C55-BBE8-B49FEE52E426}" type="datetimeFigureOut">
              <a:rPr lang="en-GB" smtClean="0"/>
              <a:t>31/05/2022</a:t>
            </a:fld>
            <a:endParaRPr lang="en-GB"/>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D73EB5E0-3379-49F9-A3D2-7685FA6CE6DC}" type="slidenum">
              <a:rPr lang="en-GB" smtClean="0"/>
              <a:t>‹Nº›</a:t>
            </a:fld>
            <a:endParaRPr lang="en-GB"/>
          </a:p>
        </p:txBody>
      </p:sp>
    </p:spTree>
    <p:extLst>
      <p:ext uri="{BB962C8B-B14F-4D97-AF65-F5344CB8AC3E}">
        <p14:creationId xmlns:p14="http://schemas.microsoft.com/office/powerpoint/2010/main" val="346898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side_no_waterm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05C0-5522-0B49-AC23-EFBB81B83296}"/>
              </a:ext>
            </a:extLst>
          </p:cNvPr>
          <p:cNvSpPr>
            <a:spLocks noGrp="1"/>
          </p:cNvSpPr>
          <p:nvPr>
            <p:ph type="title" hasCustomPrompt="1"/>
          </p:nvPr>
        </p:nvSpPr>
        <p:spPr>
          <a:xfrm>
            <a:off x="838986" y="339365"/>
            <a:ext cx="10514814" cy="1351323"/>
          </a:xfrm>
        </p:spPr>
        <p:txBody>
          <a:bodyPr/>
          <a:lstStyle/>
          <a:p>
            <a:r>
              <a:rPr lang="en-GB" dirty="0" err="1"/>
              <a:t>Clic</a:t>
            </a:r>
            <a:r>
              <a:rPr lang="en-GB" dirty="0"/>
              <a:t> to edit Master title style</a:t>
            </a:r>
            <a:endParaRPr lang="en-US" dirty="0"/>
          </a:p>
        </p:txBody>
      </p:sp>
      <p:sp>
        <p:nvSpPr>
          <p:cNvPr id="3" name="Date Placeholder 2">
            <a:extLst>
              <a:ext uri="{FF2B5EF4-FFF2-40B4-BE49-F238E27FC236}">
                <a16:creationId xmlns:a16="http://schemas.microsoft.com/office/drawing/2014/main" id="{05DAD6B3-E4DA-4245-9849-39C90F314BB9}"/>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4" name="Footer Placeholder 3">
            <a:extLst>
              <a:ext uri="{FF2B5EF4-FFF2-40B4-BE49-F238E27FC236}">
                <a16:creationId xmlns:a16="http://schemas.microsoft.com/office/drawing/2014/main" id="{42B3088A-F799-A145-8A0F-FC9865A22E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7A3120-D7E2-3944-B85D-AE62F5B0BEE7}"/>
              </a:ext>
            </a:extLst>
          </p:cNvPr>
          <p:cNvSpPr>
            <a:spLocks noGrp="1"/>
          </p:cNvSpPr>
          <p:nvPr>
            <p:ph type="sldNum" sz="quarter" idx="12"/>
          </p:nvPr>
        </p:nvSpPr>
        <p:spPr/>
        <p:txBody>
          <a:bodyPr/>
          <a:lstStyle/>
          <a:p>
            <a:fld id="{D73EB5E0-3379-49F9-A3D2-7685FA6CE6DC}" type="slidenum">
              <a:rPr lang="en-GB" smtClean="0"/>
              <a:t>‹Nº›</a:t>
            </a:fld>
            <a:endParaRPr lang="en-GB"/>
          </a:p>
        </p:txBody>
      </p:sp>
      <p:pic>
        <p:nvPicPr>
          <p:cNvPr id="15" name="Picture 14" descr="Background pattern&#10;&#10;Description automatically generated">
            <a:extLst>
              <a:ext uri="{FF2B5EF4-FFF2-40B4-BE49-F238E27FC236}">
                <a16:creationId xmlns:a16="http://schemas.microsoft.com/office/drawing/2014/main" id="{C4F143F7-4B74-5D4D-969C-F764C74A91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9080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UE_front_page">
    <p:spTree>
      <p:nvGrpSpPr>
        <p:cNvPr id="1" name=""/>
        <p:cNvGrpSpPr/>
        <p:nvPr/>
      </p:nvGrpSpPr>
      <p:grpSpPr>
        <a:xfrm>
          <a:off x="0" y="0"/>
          <a:ext cx="0" cy="0"/>
          <a:chOff x="0" y="0"/>
          <a:chExt cx="0" cy="0"/>
        </a:xfrm>
      </p:grpSpPr>
      <p:pic>
        <p:nvPicPr>
          <p:cNvPr id="6" name="Picture 5" descr="A picture containing text, electronics, screenshot&#10;&#10;Description automatically generated">
            <a:extLst>
              <a:ext uri="{FF2B5EF4-FFF2-40B4-BE49-F238E27FC236}">
                <a16:creationId xmlns:a16="http://schemas.microsoft.com/office/drawing/2014/main" id="{FFE6580F-518F-E646-AF6D-BD42379B856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297004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D_front_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F01D-28D7-8548-AF4B-F590B6A4069B}"/>
              </a:ext>
            </a:extLst>
          </p:cNvPr>
          <p:cNvSpPr>
            <a:spLocks noGrp="1"/>
          </p:cNvSpPr>
          <p:nvPr>
            <p:ph type="title"/>
          </p:nvPr>
        </p:nvSpPr>
        <p:spPr/>
        <p:txBody>
          <a:bodyPr/>
          <a:lstStyle/>
          <a:p>
            <a:r>
              <a:rPr lang="es-ES"/>
              <a:t>Haga clic para modificar el estilo de título del patrón</a:t>
            </a:r>
            <a:endParaRPr lang="en-US"/>
          </a:p>
        </p:txBody>
      </p:sp>
      <p:sp>
        <p:nvSpPr>
          <p:cNvPr id="3" name="Date Placeholder 2">
            <a:extLst>
              <a:ext uri="{FF2B5EF4-FFF2-40B4-BE49-F238E27FC236}">
                <a16:creationId xmlns:a16="http://schemas.microsoft.com/office/drawing/2014/main" id="{2485FEE4-00E6-6940-96C5-EE73CA94470A}"/>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4" name="Footer Placeholder 3">
            <a:extLst>
              <a:ext uri="{FF2B5EF4-FFF2-40B4-BE49-F238E27FC236}">
                <a16:creationId xmlns:a16="http://schemas.microsoft.com/office/drawing/2014/main" id="{0A11ACDC-85BD-284F-83CE-8F78740BD0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A16721-4A03-604A-901B-C5B63A93DD49}"/>
              </a:ext>
            </a:extLst>
          </p:cNvPr>
          <p:cNvSpPr>
            <a:spLocks noGrp="1"/>
          </p:cNvSpPr>
          <p:nvPr>
            <p:ph type="sldNum" sz="quarter" idx="12"/>
          </p:nvPr>
        </p:nvSpPr>
        <p:spPr/>
        <p:txBody>
          <a:bodyPr/>
          <a:lstStyle/>
          <a:p>
            <a:fld id="{D73EB5E0-3379-49F9-A3D2-7685FA6CE6DC}" type="slidenum">
              <a:rPr lang="en-GB" smtClean="0"/>
              <a:t>‹Nº›</a:t>
            </a:fld>
            <a:endParaRPr lang="en-GB"/>
          </a:p>
        </p:txBody>
      </p:sp>
      <p:pic>
        <p:nvPicPr>
          <p:cNvPr id="7" name="Picture 6" descr="A picture containing background pattern&#10;&#10;Description automatically generated">
            <a:extLst>
              <a:ext uri="{FF2B5EF4-FFF2-40B4-BE49-F238E27FC236}">
                <a16:creationId xmlns:a16="http://schemas.microsoft.com/office/drawing/2014/main" id="{71569434-8A54-2646-BA5E-D26A54612E5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434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7FDA6-0C1F-C844-852E-AD862998D7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21C662F1-6B02-5743-96FD-381509479E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C569A83B-8BE3-814A-8B8C-8B54A2F8BE3F}"/>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5" name="Footer Placeholder 4">
            <a:extLst>
              <a:ext uri="{FF2B5EF4-FFF2-40B4-BE49-F238E27FC236}">
                <a16:creationId xmlns:a16="http://schemas.microsoft.com/office/drawing/2014/main" id="{C509D931-6AC3-8544-8535-FF1847DCBC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4E1688-C493-BB44-A00F-2925AE610316}"/>
              </a:ext>
            </a:extLst>
          </p:cNvPr>
          <p:cNvSpPr>
            <a:spLocks noGrp="1"/>
          </p:cNvSpPr>
          <p:nvPr>
            <p:ph type="sldNum" sz="quarter" idx="12"/>
          </p:nvPr>
        </p:nvSpPr>
        <p:spPr/>
        <p:txBody>
          <a:bodyPr/>
          <a:lstStyle/>
          <a:p>
            <a:fld id="{D73EB5E0-3379-49F9-A3D2-7685FA6CE6DC}" type="slidenum">
              <a:rPr lang="en-GB" smtClean="0"/>
              <a:t>‹Nº›</a:t>
            </a:fld>
            <a:endParaRPr lang="en-GB"/>
          </a:p>
        </p:txBody>
      </p:sp>
    </p:spTree>
    <p:extLst>
      <p:ext uri="{BB962C8B-B14F-4D97-AF65-F5344CB8AC3E}">
        <p14:creationId xmlns:p14="http://schemas.microsoft.com/office/powerpoint/2010/main" val="76223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8940-F335-BF46-8D50-AC82647ED9D0}"/>
              </a:ext>
            </a:extLst>
          </p:cNvPr>
          <p:cNvSpPr>
            <a:spLocks noGrp="1"/>
          </p:cNvSpPr>
          <p:nvPr>
            <p:ph type="title"/>
          </p:nvPr>
        </p:nvSpPr>
        <p:spPr/>
        <p:txBody>
          <a:bodyPr/>
          <a:lstStyle/>
          <a:p>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A75060D0-849E-A64E-811C-3E1B1B2BB7F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a:extLst>
              <a:ext uri="{FF2B5EF4-FFF2-40B4-BE49-F238E27FC236}">
                <a16:creationId xmlns:a16="http://schemas.microsoft.com/office/drawing/2014/main" id="{C702B8F2-327E-C641-BEAF-0E093684F65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a:extLst>
              <a:ext uri="{FF2B5EF4-FFF2-40B4-BE49-F238E27FC236}">
                <a16:creationId xmlns:a16="http://schemas.microsoft.com/office/drawing/2014/main" id="{A37308B6-792C-314C-81C8-3C6A44410C8A}"/>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6" name="Footer Placeholder 5">
            <a:extLst>
              <a:ext uri="{FF2B5EF4-FFF2-40B4-BE49-F238E27FC236}">
                <a16:creationId xmlns:a16="http://schemas.microsoft.com/office/drawing/2014/main" id="{EA82BB77-E00B-4F43-9247-0DAC6A898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7447C8-F8EF-9342-9765-90D9B1CDF448}"/>
              </a:ext>
            </a:extLst>
          </p:cNvPr>
          <p:cNvSpPr>
            <a:spLocks noGrp="1"/>
          </p:cNvSpPr>
          <p:nvPr>
            <p:ph type="sldNum" sz="quarter" idx="12"/>
          </p:nvPr>
        </p:nvSpPr>
        <p:spPr/>
        <p:txBody>
          <a:bodyPr/>
          <a:lstStyle/>
          <a:p>
            <a:fld id="{D73EB5E0-3379-49F9-A3D2-7685FA6CE6DC}" type="slidenum">
              <a:rPr lang="en-GB" smtClean="0"/>
              <a:t>‹Nº›</a:t>
            </a:fld>
            <a:endParaRPr lang="en-GB"/>
          </a:p>
        </p:txBody>
      </p:sp>
    </p:spTree>
    <p:extLst>
      <p:ext uri="{BB962C8B-B14F-4D97-AF65-F5344CB8AC3E}">
        <p14:creationId xmlns:p14="http://schemas.microsoft.com/office/powerpoint/2010/main" val="59986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AA74-D7F3-DD48-AE01-A8493F2038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D8C303C7-A22C-CA46-BB82-F63EA6FCF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AC29EA7B-6321-2A47-8B6C-C69FEF93BA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a:extLst>
              <a:ext uri="{FF2B5EF4-FFF2-40B4-BE49-F238E27FC236}">
                <a16:creationId xmlns:a16="http://schemas.microsoft.com/office/drawing/2014/main" id="{8D62AB64-747E-E441-BD34-7F9A55DBF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8D373E9F-0433-F148-9710-FD928274EBF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a:extLst>
              <a:ext uri="{FF2B5EF4-FFF2-40B4-BE49-F238E27FC236}">
                <a16:creationId xmlns:a16="http://schemas.microsoft.com/office/drawing/2014/main" id="{F804A1F3-DFBD-B342-B39E-8EFD1AC4C522}"/>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8" name="Footer Placeholder 7">
            <a:extLst>
              <a:ext uri="{FF2B5EF4-FFF2-40B4-BE49-F238E27FC236}">
                <a16:creationId xmlns:a16="http://schemas.microsoft.com/office/drawing/2014/main" id="{73197CFE-45D7-2D4B-98E7-825B3E9D9B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38556A-D6DD-8546-B89D-2D497E6F866D}"/>
              </a:ext>
            </a:extLst>
          </p:cNvPr>
          <p:cNvSpPr>
            <a:spLocks noGrp="1"/>
          </p:cNvSpPr>
          <p:nvPr>
            <p:ph type="sldNum" sz="quarter" idx="12"/>
          </p:nvPr>
        </p:nvSpPr>
        <p:spPr/>
        <p:txBody>
          <a:bodyPr/>
          <a:lstStyle/>
          <a:p>
            <a:fld id="{D73EB5E0-3379-49F9-A3D2-7685FA6CE6DC}" type="slidenum">
              <a:rPr lang="en-GB" smtClean="0"/>
              <a:t>‹Nº›</a:t>
            </a:fld>
            <a:endParaRPr lang="en-GB"/>
          </a:p>
        </p:txBody>
      </p:sp>
    </p:spTree>
    <p:extLst>
      <p:ext uri="{BB962C8B-B14F-4D97-AF65-F5344CB8AC3E}">
        <p14:creationId xmlns:p14="http://schemas.microsoft.com/office/powerpoint/2010/main" val="273527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67FE-4563-B044-B35B-61D40F69D3B9}"/>
              </a:ext>
            </a:extLst>
          </p:cNvPr>
          <p:cNvSpPr>
            <a:spLocks noGrp="1"/>
          </p:cNvSpPr>
          <p:nvPr>
            <p:ph type="title"/>
          </p:nvPr>
        </p:nvSpPr>
        <p:spPr/>
        <p:txBody>
          <a:bodyPr/>
          <a:lstStyle/>
          <a:p>
            <a:r>
              <a:rPr lang="es-ES"/>
              <a:t>Haga clic para modificar el estilo de título del patrón</a:t>
            </a:r>
            <a:endParaRPr lang="en-US"/>
          </a:p>
        </p:txBody>
      </p:sp>
      <p:sp>
        <p:nvSpPr>
          <p:cNvPr id="3" name="Date Placeholder 2">
            <a:extLst>
              <a:ext uri="{FF2B5EF4-FFF2-40B4-BE49-F238E27FC236}">
                <a16:creationId xmlns:a16="http://schemas.microsoft.com/office/drawing/2014/main" id="{0279C2D8-A95D-354D-A5D1-8A35C3406D99}"/>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4" name="Footer Placeholder 3">
            <a:extLst>
              <a:ext uri="{FF2B5EF4-FFF2-40B4-BE49-F238E27FC236}">
                <a16:creationId xmlns:a16="http://schemas.microsoft.com/office/drawing/2014/main" id="{788EF0BE-93D9-4D4D-9C48-464B31427E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9AB8F6-F7E0-D642-BE67-D0AB4BC91A99}"/>
              </a:ext>
            </a:extLst>
          </p:cNvPr>
          <p:cNvSpPr>
            <a:spLocks noGrp="1"/>
          </p:cNvSpPr>
          <p:nvPr>
            <p:ph type="sldNum" sz="quarter" idx="12"/>
          </p:nvPr>
        </p:nvSpPr>
        <p:spPr/>
        <p:txBody>
          <a:bodyPr/>
          <a:lstStyle/>
          <a:p>
            <a:fld id="{D73EB5E0-3379-49F9-A3D2-7685FA6CE6DC}" type="slidenum">
              <a:rPr lang="en-GB" smtClean="0"/>
              <a:t>‹Nº›</a:t>
            </a:fld>
            <a:endParaRPr lang="en-GB"/>
          </a:p>
        </p:txBody>
      </p:sp>
    </p:spTree>
    <p:extLst>
      <p:ext uri="{BB962C8B-B14F-4D97-AF65-F5344CB8AC3E}">
        <p14:creationId xmlns:p14="http://schemas.microsoft.com/office/powerpoint/2010/main" val="2705118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0848F-8675-924D-9D63-44FAC4A4DB45}"/>
              </a:ext>
            </a:extLst>
          </p:cNvPr>
          <p:cNvSpPr>
            <a:spLocks noGrp="1"/>
          </p:cNvSpPr>
          <p:nvPr>
            <p:ph type="dt" sz="half" idx="10"/>
          </p:nvPr>
        </p:nvSpPr>
        <p:spPr/>
        <p:txBody>
          <a:bodyPr/>
          <a:lstStyle/>
          <a:p>
            <a:fld id="{24AE0969-CFD8-4C55-BBE8-B49FEE52E426}" type="datetimeFigureOut">
              <a:rPr lang="en-GB" smtClean="0"/>
              <a:t>31/05/2022</a:t>
            </a:fld>
            <a:endParaRPr lang="en-GB"/>
          </a:p>
        </p:txBody>
      </p:sp>
      <p:sp>
        <p:nvSpPr>
          <p:cNvPr id="3" name="Footer Placeholder 2">
            <a:extLst>
              <a:ext uri="{FF2B5EF4-FFF2-40B4-BE49-F238E27FC236}">
                <a16:creationId xmlns:a16="http://schemas.microsoft.com/office/drawing/2014/main" id="{2125B8ED-C43D-ED49-AD6C-D2BD7378AC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5BCEEF-6961-0546-9F04-6718A97E6C80}"/>
              </a:ext>
            </a:extLst>
          </p:cNvPr>
          <p:cNvSpPr>
            <a:spLocks noGrp="1"/>
          </p:cNvSpPr>
          <p:nvPr>
            <p:ph type="sldNum" sz="quarter" idx="12"/>
          </p:nvPr>
        </p:nvSpPr>
        <p:spPr/>
        <p:txBody>
          <a:bodyPr/>
          <a:lstStyle/>
          <a:p>
            <a:fld id="{D73EB5E0-3379-49F9-A3D2-7685FA6CE6DC}" type="slidenum">
              <a:rPr lang="en-GB" smtClean="0"/>
              <a:t>‹Nº›</a:t>
            </a:fld>
            <a:endParaRPr lang="en-GB"/>
          </a:p>
        </p:txBody>
      </p:sp>
    </p:spTree>
    <p:extLst>
      <p:ext uri="{BB962C8B-B14F-4D97-AF65-F5344CB8AC3E}">
        <p14:creationId xmlns:p14="http://schemas.microsoft.com/office/powerpoint/2010/main" val="377711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E63-DE62-8543-A7AD-74D849D4E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3A99A5A8-916F-AE45-B563-5529D4917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FD555A12-1637-4443-AAC2-94E1EE6FAA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aramond" panose="02020404030301010803" pitchFamily="18" charset="0"/>
              </a:defRPr>
            </a:lvl1pPr>
          </a:lstStyle>
          <a:p>
            <a:fld id="{24AE0969-CFD8-4C55-BBE8-B49FEE52E426}" type="datetimeFigureOut">
              <a:rPr lang="en-GB" smtClean="0"/>
              <a:t>31/05/2022</a:t>
            </a:fld>
            <a:endParaRPr lang="en-GB"/>
          </a:p>
        </p:txBody>
      </p:sp>
      <p:sp>
        <p:nvSpPr>
          <p:cNvPr id="5" name="Footer Placeholder 4">
            <a:extLst>
              <a:ext uri="{FF2B5EF4-FFF2-40B4-BE49-F238E27FC236}">
                <a16:creationId xmlns:a16="http://schemas.microsoft.com/office/drawing/2014/main" id="{79AC92F9-A1BE-E547-87D7-F35A985C3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aramond" panose="02020404030301010803" pitchFamily="18" charset="0"/>
              </a:defRPr>
            </a:lvl1pPr>
          </a:lstStyle>
          <a:p>
            <a:endParaRPr lang="en-GB"/>
          </a:p>
        </p:txBody>
      </p:sp>
      <p:sp>
        <p:nvSpPr>
          <p:cNvPr id="6" name="Slide Number Placeholder 5">
            <a:extLst>
              <a:ext uri="{FF2B5EF4-FFF2-40B4-BE49-F238E27FC236}">
                <a16:creationId xmlns:a16="http://schemas.microsoft.com/office/drawing/2014/main" id="{35B627FE-21FC-C943-AC56-D75A1B3B2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aramond" panose="02020404030301010803" pitchFamily="18" charset="0"/>
              </a:defRPr>
            </a:lvl1pPr>
          </a:lstStyle>
          <a:p>
            <a:fld id="{D73EB5E0-3379-49F9-A3D2-7685FA6CE6DC}" type="slidenum">
              <a:rPr lang="en-GB" smtClean="0"/>
              <a:t>‹Nº›</a:t>
            </a:fld>
            <a:endParaRPr lang="en-GB"/>
          </a:p>
        </p:txBody>
      </p:sp>
    </p:spTree>
    <p:extLst>
      <p:ext uri="{BB962C8B-B14F-4D97-AF65-F5344CB8AC3E}">
        <p14:creationId xmlns:p14="http://schemas.microsoft.com/office/powerpoint/2010/main" val="2986500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7969742A-799A-431D-83ED-6D56AA5779F1}"/>
              </a:ext>
            </a:extLst>
          </p:cNvPr>
          <p:cNvSpPr txBox="1">
            <a:spLocks noChangeArrowheads="1"/>
          </p:cNvSpPr>
          <p:nvPr/>
        </p:nvSpPr>
        <p:spPr bwMode="auto">
          <a:xfrm>
            <a:off x="2208213" y="2030414"/>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8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har char="•"/>
              <a:defRPr sz="24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9pPr>
          </a:lstStyle>
          <a:p>
            <a:pPr algn="ctr" eaLnBrk="1" hangingPunct="1">
              <a:spcBef>
                <a:spcPct val="0"/>
              </a:spcBef>
              <a:buFontTx/>
              <a:buNone/>
            </a:pPr>
            <a:r>
              <a:rPr lang="en-GB" altLang="en-US" sz="4400" b="1" dirty="0">
                <a:solidFill>
                  <a:srgbClr val="800000"/>
                </a:solidFill>
              </a:rPr>
              <a:t>MPI as a Governance Tool</a:t>
            </a:r>
          </a:p>
        </p:txBody>
      </p:sp>
      <p:sp>
        <p:nvSpPr>
          <p:cNvPr id="5" name="Rectangle 10">
            <a:extLst>
              <a:ext uri="{FF2B5EF4-FFF2-40B4-BE49-F238E27FC236}">
                <a16:creationId xmlns:a16="http://schemas.microsoft.com/office/drawing/2014/main" id="{0AB365A1-EB73-45CB-BAC6-FE6B31811ECB}"/>
              </a:ext>
            </a:extLst>
          </p:cNvPr>
          <p:cNvSpPr txBox="1">
            <a:spLocks noChangeArrowheads="1"/>
          </p:cNvSpPr>
          <p:nvPr/>
        </p:nvSpPr>
        <p:spPr bwMode="auto">
          <a:xfrm>
            <a:off x="712922" y="3500439"/>
            <a:ext cx="10379777" cy="1873250"/>
          </a:xfrm>
          <a:prstGeom prst="rect">
            <a:avLst/>
          </a:prstGeom>
          <a:noFill/>
          <a:ln w="9525">
            <a:noFill/>
            <a:miter lim="800000"/>
            <a:headEnd/>
            <a:tailEnd/>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defRPr/>
            </a:pPr>
            <a:endParaRPr lang="en-GB" kern="0" dirty="0">
              <a:latin typeface="Garamond" panose="02020404030301010803" pitchFamily="18" charset="0"/>
            </a:endParaRPr>
          </a:p>
          <a:p>
            <a:pPr eaLnBrk="1" hangingPunct="1">
              <a:defRPr/>
            </a:pPr>
            <a:r>
              <a:rPr lang="en-GB" kern="0" dirty="0">
                <a:latin typeface="Garamond" panose="02020404030301010803" pitchFamily="18" charset="0"/>
              </a:rPr>
              <a:t>M</a:t>
            </a:r>
            <a:r>
              <a:rPr lang="es-CO" kern="0" dirty="0" err="1">
                <a:latin typeface="Garamond" panose="02020404030301010803" pitchFamily="18" charset="0"/>
              </a:rPr>
              <a:t>ónica</a:t>
            </a:r>
            <a:r>
              <a:rPr lang="es-CO" kern="0" dirty="0">
                <a:latin typeface="Garamond" panose="02020404030301010803" pitchFamily="18" charset="0"/>
              </a:rPr>
              <a:t> Pinilla-Roncancio</a:t>
            </a:r>
            <a:endParaRPr lang="en-GB" kern="0" dirty="0">
              <a:latin typeface="Garamond" panose="02020404030301010803"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319566" y="133020"/>
            <a:ext cx="9144000" cy="1143000"/>
          </a:xfrm>
        </p:spPr>
        <p:txBody>
          <a:bodyPr/>
          <a:lstStyle/>
          <a:p>
            <a:r>
              <a:rPr lang="en-GB" sz="3600" b="1" dirty="0">
                <a:solidFill>
                  <a:srgbClr val="760000"/>
                </a:solidFill>
              </a:rPr>
              <a:t>Policy makers are using their </a:t>
            </a:r>
            <a:br>
              <a:rPr lang="en-GB" sz="3600" b="1" dirty="0">
                <a:solidFill>
                  <a:srgbClr val="760000"/>
                </a:solidFill>
              </a:rPr>
            </a:br>
            <a:r>
              <a:rPr lang="en-GB" sz="3600" b="1" dirty="0">
                <a:solidFill>
                  <a:srgbClr val="760000"/>
                </a:solidFill>
              </a:rPr>
              <a:t>national MPIs to:</a:t>
            </a:r>
            <a:endParaRPr lang="en-US" sz="2000" b="1" dirty="0">
              <a:solidFill>
                <a:srgbClr val="760000"/>
              </a:solidFill>
            </a:endParaRPr>
          </a:p>
        </p:txBody>
      </p:sp>
      <p:sp>
        <p:nvSpPr>
          <p:cNvPr id="79874" name="AutoShape 2"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 name="Title 1"/>
          <p:cNvSpPr txBox="1">
            <a:spLocks/>
          </p:cNvSpPr>
          <p:nvPr/>
        </p:nvSpPr>
        <p:spPr bwMode="auto">
          <a:xfrm>
            <a:off x="1582461" y="3356992"/>
            <a:ext cx="91001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71500" indent="-571500" algn="l">
              <a:buFont typeface="+mj-lt"/>
              <a:buAutoNum type="arabicPeriod"/>
              <a:defRPr/>
            </a:pPr>
            <a:r>
              <a:rPr lang="en-GB" sz="3000" b="1" kern="0" dirty="0">
                <a:solidFill>
                  <a:srgbClr val="000000"/>
                </a:solidFill>
                <a:latin typeface="Garamond"/>
                <a:sym typeface="Gill Sans" charset="0"/>
              </a:rPr>
              <a:t>Complement</a:t>
            </a:r>
            <a:r>
              <a:rPr lang="en-GB" sz="3000" kern="0" dirty="0">
                <a:solidFill>
                  <a:srgbClr val="000000"/>
                </a:solidFill>
                <a:latin typeface="Garamond"/>
                <a:sym typeface="Gill Sans" charset="0"/>
              </a:rPr>
              <a:t> monetary poverty statistics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Track poverty </a:t>
            </a:r>
            <a:r>
              <a:rPr lang="en-GB" sz="3000" kern="0" dirty="0">
                <a:solidFill>
                  <a:srgbClr val="000000"/>
                </a:solidFill>
                <a:latin typeface="Garamond"/>
                <a:sym typeface="Gill Sans" charset="0"/>
              </a:rPr>
              <a:t>over time (official statistics)</a:t>
            </a:r>
          </a:p>
          <a:p>
            <a:pPr marL="571500" indent="-571500" algn="l">
              <a:buFont typeface="+mj-lt"/>
              <a:buAutoNum type="arabicPeriod"/>
              <a:defRPr/>
            </a:pPr>
            <a:r>
              <a:rPr lang="en-GB" sz="3000" b="1" kern="0" dirty="0">
                <a:solidFill>
                  <a:srgbClr val="000000"/>
                </a:solidFill>
                <a:latin typeface="Garamond"/>
                <a:sym typeface="Gill Sans" charset="0"/>
              </a:rPr>
              <a:t>Allocate resources</a:t>
            </a:r>
            <a:r>
              <a:rPr lang="en-GB" sz="3000" kern="0" dirty="0">
                <a:solidFill>
                  <a:srgbClr val="000000"/>
                </a:solidFill>
                <a:latin typeface="Garamond"/>
                <a:sym typeface="Gill Sans" charset="0"/>
              </a:rPr>
              <a:t> by sector and by region </a:t>
            </a:r>
          </a:p>
          <a:p>
            <a:pPr marL="571500" indent="-571500" algn="l">
              <a:buFont typeface="+mj-lt"/>
              <a:buAutoNum type="arabicPeriod"/>
              <a:defRPr/>
            </a:pPr>
            <a:r>
              <a:rPr lang="en-GB" sz="3000" b="1" kern="0" dirty="0">
                <a:solidFill>
                  <a:srgbClr val="000000"/>
                </a:solidFill>
                <a:latin typeface="Garamond"/>
                <a:sym typeface="Gill Sans" charset="0"/>
              </a:rPr>
              <a:t>Target</a:t>
            </a:r>
            <a:r>
              <a:rPr lang="en-GB" sz="3000" kern="0" dirty="0">
                <a:solidFill>
                  <a:srgbClr val="000000"/>
                </a:solidFill>
                <a:latin typeface="Garamond"/>
                <a:sym typeface="Gill Sans" charset="0"/>
              </a:rPr>
              <a:t> marginalized regions, groups, or households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Coordinate</a:t>
            </a:r>
            <a:r>
              <a:rPr lang="en-GB" sz="3000" kern="0" dirty="0">
                <a:solidFill>
                  <a:srgbClr val="000000"/>
                </a:solidFill>
                <a:latin typeface="Garamond"/>
                <a:sym typeface="Gill Sans" charset="0"/>
              </a:rPr>
              <a:t> policy across sectors and subnational levels</a:t>
            </a:r>
          </a:p>
          <a:p>
            <a:pPr marL="571500" indent="-571500" algn="l">
              <a:buFont typeface="+mj-lt"/>
              <a:buAutoNum type="arabicPeriod"/>
              <a:defRPr/>
            </a:pPr>
            <a:r>
              <a:rPr lang="en-GB" sz="3000" b="1" kern="0" dirty="0">
                <a:solidFill>
                  <a:srgbClr val="000000"/>
                </a:solidFill>
                <a:latin typeface="Garamond"/>
                <a:sym typeface="Gill Sans" charset="0"/>
              </a:rPr>
              <a:t>Adjust</a:t>
            </a:r>
            <a:r>
              <a:rPr lang="en-GB" sz="3000" kern="0" dirty="0">
                <a:solidFill>
                  <a:srgbClr val="000000"/>
                </a:solidFill>
                <a:latin typeface="Garamond"/>
                <a:sym typeface="Gill Sans" charset="0"/>
              </a:rPr>
              <a:t> policies by what works (measure to manage)</a:t>
            </a:r>
          </a:p>
          <a:p>
            <a:pPr marL="571500" indent="-571500" algn="l">
              <a:buFont typeface="+mj-lt"/>
              <a:buAutoNum type="arabicPeriod"/>
              <a:defRPr/>
            </a:pPr>
            <a:r>
              <a:rPr lang="en-GB" sz="3000" b="1" kern="0" dirty="0">
                <a:solidFill>
                  <a:srgbClr val="000000"/>
                </a:solidFill>
                <a:latin typeface="Garamond"/>
                <a:sym typeface="Gill Sans" charset="0"/>
              </a:rPr>
              <a:t>Leave No One Behind </a:t>
            </a:r>
            <a:r>
              <a:rPr lang="en-GB" sz="3000" kern="0" dirty="0">
                <a:solidFill>
                  <a:srgbClr val="000000"/>
                </a:solidFill>
                <a:latin typeface="Garamond"/>
                <a:sym typeface="Gill Sans" charset="0"/>
              </a:rPr>
              <a:t>see the poorest &amp; track trends</a:t>
            </a:r>
          </a:p>
          <a:p>
            <a:pPr marL="571500" indent="-571500" algn="l">
              <a:buFont typeface="+mj-lt"/>
              <a:buAutoNum type="arabicPeriod"/>
              <a:defRPr/>
            </a:pPr>
            <a:r>
              <a:rPr lang="en-US" sz="3000" b="1" kern="0" dirty="0">
                <a:solidFill>
                  <a:srgbClr val="000000"/>
                </a:solidFill>
                <a:latin typeface="Garamond"/>
                <a:sym typeface="Gill Sans" charset="0"/>
              </a:rPr>
              <a:t>Be Transparent</a:t>
            </a:r>
            <a:r>
              <a:rPr lang="en-US" sz="3000" kern="0" dirty="0">
                <a:solidFill>
                  <a:srgbClr val="000000"/>
                </a:solidFill>
                <a:latin typeface="Garamond"/>
                <a:sym typeface="Gill Sans" charset="0"/>
              </a:rPr>
              <a:t> so all stakeholders engage – NGOs,</a:t>
            </a:r>
          </a:p>
          <a:p>
            <a:pPr marL="1485900" lvl="2" indent="-571500" algn="l">
              <a:buFont typeface="Arial" pitchFamily="34" charset="0"/>
              <a:buChar char="•"/>
              <a:defRPr/>
            </a:pPr>
            <a:r>
              <a:rPr lang="en-US" sz="3000" kern="0" dirty="0">
                <a:solidFill>
                  <a:srgbClr val="000000"/>
                </a:solidFill>
                <a:latin typeface="Garamond"/>
                <a:ea typeface="+mj-ea"/>
                <a:cs typeface="+mj-cs"/>
                <a:sym typeface="Gill Sans" charset="0"/>
              </a:rPr>
              <a:t>Private Sector </a:t>
            </a:r>
            <a:r>
              <a:rPr lang="en-US" sz="3000" kern="0" dirty="0" err="1">
                <a:solidFill>
                  <a:srgbClr val="000000"/>
                </a:solidFill>
                <a:latin typeface="Garamond"/>
                <a:ea typeface="+mj-ea"/>
                <a:cs typeface="+mj-cs"/>
                <a:sym typeface="Gill Sans" charset="0"/>
              </a:rPr>
              <a:t>etc</a:t>
            </a:r>
            <a:r>
              <a:rPr lang="en-US" sz="3000" kern="0" dirty="0">
                <a:solidFill>
                  <a:srgbClr val="000000"/>
                </a:solidFill>
                <a:latin typeface="Garamond"/>
                <a:ea typeface="+mj-ea"/>
                <a:cs typeface="+mj-cs"/>
                <a:sym typeface="Gill Sans" charset="0"/>
              </a:rPr>
              <a:t>, all parts of government. </a:t>
            </a:r>
            <a:r>
              <a:rPr lang="en-US" sz="3000" i="1" kern="0" dirty="0">
                <a:solidFill>
                  <a:srgbClr val="000000"/>
                </a:solidFill>
                <a:latin typeface="Garamond"/>
                <a:ea typeface="+mj-ea"/>
                <a:cs typeface="+mj-cs"/>
                <a:sym typeface="Gill Sans" charset="0"/>
              </a:rPr>
              <a:t> </a:t>
            </a:r>
            <a:endParaRPr lang="en-GB" sz="3000" kern="0" dirty="0">
              <a:solidFill>
                <a:srgbClr val="000000"/>
              </a:solidFill>
              <a:latin typeface="Garamond"/>
              <a:ea typeface="+mj-ea"/>
              <a:cs typeface="+mj-cs"/>
              <a:sym typeface="Gill Sans" charset="0"/>
            </a:endParaRPr>
          </a:p>
          <a:p>
            <a:pPr marL="571500" indent="-571500" algn="l">
              <a:buFont typeface="Arial" pitchFamily="34" charset="0"/>
              <a:buChar char="•"/>
              <a:defRPr/>
            </a:pPr>
            <a:endParaRPr lang="en-US" sz="1400" b="1" kern="0" dirty="0">
              <a:solidFill>
                <a:srgbClr val="760000"/>
              </a:solidFill>
              <a:latin typeface="Garamond"/>
              <a:sym typeface="Gill Sans" charset="0"/>
            </a:endParaRPr>
          </a:p>
        </p:txBody>
      </p:sp>
      <p:pic>
        <p:nvPicPr>
          <p:cNvPr id="6" name="Picture 5"/>
          <p:cNvPicPr>
            <a:picLocks noChangeAspect="1"/>
          </p:cNvPicPr>
          <p:nvPr/>
        </p:nvPicPr>
        <p:blipFill>
          <a:blip r:embed="rId3"/>
          <a:stretch>
            <a:fillRect/>
          </a:stretch>
        </p:blipFill>
        <p:spPr>
          <a:xfrm rot="19058069">
            <a:off x="8781361" y="249149"/>
            <a:ext cx="1249947" cy="1767324"/>
          </a:xfrm>
          <a:prstGeom prst="rect">
            <a:avLst/>
          </a:prstGeom>
        </p:spPr>
      </p:pic>
      <p:pic>
        <p:nvPicPr>
          <p:cNvPr id="8" name="Picture 7"/>
          <p:cNvPicPr>
            <a:picLocks noChangeAspect="1"/>
          </p:cNvPicPr>
          <p:nvPr/>
        </p:nvPicPr>
        <p:blipFill>
          <a:blip r:embed="rId4"/>
          <a:stretch>
            <a:fillRect/>
          </a:stretch>
        </p:blipFill>
        <p:spPr>
          <a:xfrm>
            <a:off x="9142113" y="74308"/>
            <a:ext cx="1500964" cy="2133426"/>
          </a:xfrm>
          <a:prstGeom prst="rect">
            <a:avLst/>
          </a:prstGeom>
        </p:spPr>
      </p:pic>
    </p:spTree>
    <p:extLst>
      <p:ext uri="{BB962C8B-B14F-4D97-AF65-F5344CB8AC3E}">
        <p14:creationId xmlns:p14="http://schemas.microsoft.com/office/powerpoint/2010/main" val="1305025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328848-C8C3-4D60-BFC0-3FF849F43F61}"/>
              </a:ext>
            </a:extLst>
          </p:cNvPr>
          <p:cNvPicPr>
            <a:picLocks noChangeAspect="1"/>
          </p:cNvPicPr>
          <p:nvPr/>
        </p:nvPicPr>
        <p:blipFill>
          <a:blip r:embed="rId2"/>
          <a:stretch>
            <a:fillRect/>
          </a:stretch>
        </p:blipFill>
        <p:spPr>
          <a:xfrm>
            <a:off x="80355" y="2519277"/>
            <a:ext cx="12406240" cy="4273409"/>
          </a:xfrm>
          <a:prstGeom prst="rect">
            <a:avLst/>
          </a:prstGeom>
        </p:spPr>
      </p:pic>
      <p:pic>
        <p:nvPicPr>
          <p:cNvPr id="4" name="Picture 3">
            <a:extLst>
              <a:ext uri="{FF2B5EF4-FFF2-40B4-BE49-F238E27FC236}">
                <a16:creationId xmlns:a16="http://schemas.microsoft.com/office/drawing/2014/main" id="{3258BE5D-0E85-4616-AEE7-D113592976ED}"/>
              </a:ext>
            </a:extLst>
          </p:cNvPr>
          <p:cNvPicPr>
            <a:picLocks noChangeAspect="1"/>
          </p:cNvPicPr>
          <p:nvPr/>
        </p:nvPicPr>
        <p:blipFill>
          <a:blip r:embed="rId3"/>
          <a:stretch>
            <a:fillRect/>
          </a:stretch>
        </p:blipFill>
        <p:spPr>
          <a:xfrm>
            <a:off x="225103" y="369936"/>
            <a:ext cx="4976666" cy="3030316"/>
          </a:xfrm>
          <a:prstGeom prst="rect">
            <a:avLst/>
          </a:prstGeom>
        </p:spPr>
      </p:pic>
      <p:sp>
        <p:nvSpPr>
          <p:cNvPr id="6" name="TextBox 5">
            <a:extLst>
              <a:ext uri="{FF2B5EF4-FFF2-40B4-BE49-F238E27FC236}">
                <a16:creationId xmlns:a16="http://schemas.microsoft.com/office/drawing/2014/main" id="{463CB1CE-8F60-42ED-B696-B37AF2D91DD2}"/>
              </a:ext>
            </a:extLst>
          </p:cNvPr>
          <p:cNvSpPr txBox="1"/>
          <p:nvPr/>
        </p:nvSpPr>
        <p:spPr>
          <a:xfrm>
            <a:off x="371231" y="3600226"/>
            <a:ext cx="11740414" cy="1477328"/>
          </a:xfrm>
          <a:prstGeom prst="rect">
            <a:avLst/>
          </a:prstGeom>
          <a:noFill/>
          <a:ln w="57150">
            <a:solidFill>
              <a:srgbClr val="C00000"/>
            </a:solidFill>
          </a:ln>
        </p:spPr>
        <p:txBody>
          <a:bodyPr wrap="square" rtlCol="0">
            <a:spAutoFit/>
          </a:bodyPr>
          <a:lstStyle/>
          <a:p>
            <a:pPr>
              <a:defRPr/>
            </a:pPr>
            <a:endParaRPr lang="en-GB" sz="2400" dirty="0">
              <a:solidFill>
                <a:srgbClr val="000000"/>
              </a:solidFill>
              <a:latin typeface="Lucida Grande"/>
            </a:endParaRPr>
          </a:p>
          <a:p>
            <a:pPr>
              <a:defRPr/>
            </a:pPr>
            <a:endParaRPr lang="en-GB" sz="2400" dirty="0">
              <a:solidFill>
                <a:srgbClr val="000000"/>
              </a:solidFill>
              <a:latin typeface="Lucida Grande"/>
            </a:endParaRPr>
          </a:p>
          <a:p>
            <a:pPr>
              <a:defRPr/>
            </a:pPr>
            <a:endParaRPr lang="en-GB" sz="2400" dirty="0">
              <a:solidFill>
                <a:srgbClr val="000000"/>
              </a:solidFill>
              <a:latin typeface="Lucida Grande"/>
            </a:endParaRPr>
          </a:p>
          <a:p>
            <a:pPr>
              <a:defRPr/>
            </a:pPr>
            <a:endParaRPr lang="en-GB" dirty="0">
              <a:solidFill>
                <a:srgbClr val="000000"/>
              </a:solidFill>
              <a:latin typeface="Lucida Grande"/>
            </a:endParaRPr>
          </a:p>
        </p:txBody>
      </p:sp>
    </p:spTree>
    <p:extLst>
      <p:ext uri="{BB962C8B-B14F-4D97-AF65-F5344CB8AC3E}">
        <p14:creationId xmlns:p14="http://schemas.microsoft.com/office/powerpoint/2010/main" val="322564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56B406-8586-4A15-B225-D142B250EA95}"/>
              </a:ext>
            </a:extLst>
          </p:cNvPr>
          <p:cNvPicPr>
            <a:picLocks noChangeAspect="1"/>
          </p:cNvPicPr>
          <p:nvPr/>
        </p:nvPicPr>
        <p:blipFill>
          <a:blip r:embed="rId2"/>
          <a:stretch>
            <a:fillRect/>
          </a:stretch>
        </p:blipFill>
        <p:spPr>
          <a:xfrm>
            <a:off x="2667000" y="669151"/>
            <a:ext cx="8476048" cy="2697698"/>
          </a:xfrm>
          <a:prstGeom prst="rect">
            <a:avLst/>
          </a:prstGeom>
        </p:spPr>
      </p:pic>
      <p:sp>
        <p:nvSpPr>
          <p:cNvPr id="2" name="Titel 1"/>
          <p:cNvSpPr>
            <a:spLocks noGrp="1"/>
          </p:cNvSpPr>
          <p:nvPr>
            <p:ph type="title"/>
          </p:nvPr>
        </p:nvSpPr>
        <p:spPr>
          <a:xfrm>
            <a:off x="227856" y="138237"/>
            <a:ext cx="6380466" cy="857250"/>
          </a:xfrm>
        </p:spPr>
        <p:txBody>
          <a:bodyPr/>
          <a:lstStyle/>
          <a:p>
            <a:pPr algn="l"/>
            <a:r>
              <a:rPr lang="de-DE" b="1" dirty="0">
                <a:solidFill>
                  <a:srgbClr val="760000"/>
                </a:solidFill>
              </a:rPr>
              <a:t>Pakistan </a:t>
            </a:r>
          </a:p>
        </p:txBody>
      </p:sp>
      <p:pic>
        <p:nvPicPr>
          <p:cNvPr id="4" name="Picture 3">
            <a:extLst>
              <a:ext uri="{FF2B5EF4-FFF2-40B4-BE49-F238E27FC236}">
                <a16:creationId xmlns:a16="http://schemas.microsoft.com/office/drawing/2014/main" id="{C561F559-1497-4D5B-8B75-B172C673F499}"/>
              </a:ext>
            </a:extLst>
          </p:cNvPr>
          <p:cNvPicPr>
            <a:picLocks noChangeAspect="1"/>
          </p:cNvPicPr>
          <p:nvPr/>
        </p:nvPicPr>
        <p:blipFill>
          <a:blip r:embed="rId3"/>
          <a:stretch>
            <a:fillRect/>
          </a:stretch>
        </p:blipFill>
        <p:spPr>
          <a:xfrm>
            <a:off x="2666999" y="3266984"/>
            <a:ext cx="8476049" cy="2799987"/>
          </a:xfrm>
          <a:prstGeom prst="rect">
            <a:avLst/>
          </a:prstGeom>
        </p:spPr>
      </p:pic>
    </p:spTree>
    <p:extLst>
      <p:ext uri="{BB962C8B-B14F-4D97-AF65-F5344CB8AC3E}">
        <p14:creationId xmlns:p14="http://schemas.microsoft.com/office/powerpoint/2010/main" val="202082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2333" y="199138"/>
            <a:ext cx="9144000" cy="1143000"/>
          </a:xfrm>
        </p:spPr>
        <p:txBody>
          <a:bodyPr/>
          <a:lstStyle/>
          <a:p>
            <a:r>
              <a:rPr lang="en-GB" sz="3600" b="1" dirty="0">
                <a:solidFill>
                  <a:srgbClr val="760000"/>
                </a:solidFill>
              </a:rPr>
              <a:t>Policy makers are using their </a:t>
            </a:r>
            <a:br>
              <a:rPr lang="en-GB" sz="3600" b="1" dirty="0">
                <a:solidFill>
                  <a:srgbClr val="760000"/>
                </a:solidFill>
              </a:rPr>
            </a:br>
            <a:r>
              <a:rPr lang="en-GB" sz="3600" b="1" dirty="0">
                <a:solidFill>
                  <a:srgbClr val="760000"/>
                </a:solidFill>
              </a:rPr>
              <a:t>national MPIs to:</a:t>
            </a:r>
            <a:endParaRPr lang="en-US" sz="2000" b="1" dirty="0">
              <a:solidFill>
                <a:srgbClr val="760000"/>
              </a:solidFill>
            </a:endParaRPr>
          </a:p>
        </p:txBody>
      </p:sp>
      <p:sp>
        <p:nvSpPr>
          <p:cNvPr id="79874" name="AutoShape 2"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 name="Title 1"/>
          <p:cNvSpPr txBox="1">
            <a:spLocks/>
          </p:cNvSpPr>
          <p:nvPr/>
        </p:nvSpPr>
        <p:spPr bwMode="auto">
          <a:xfrm>
            <a:off x="1582461" y="3356992"/>
            <a:ext cx="91001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71500" indent="-571500" algn="l">
              <a:buFont typeface="+mj-lt"/>
              <a:buAutoNum type="arabicPeriod"/>
              <a:defRPr/>
            </a:pPr>
            <a:r>
              <a:rPr lang="en-GB" sz="3000" b="1" kern="0" dirty="0">
                <a:solidFill>
                  <a:srgbClr val="000000"/>
                </a:solidFill>
                <a:latin typeface="Garamond"/>
                <a:sym typeface="Gill Sans" charset="0"/>
              </a:rPr>
              <a:t>Complement</a:t>
            </a:r>
            <a:r>
              <a:rPr lang="en-GB" sz="3000" kern="0" dirty="0">
                <a:solidFill>
                  <a:srgbClr val="000000"/>
                </a:solidFill>
                <a:latin typeface="Garamond"/>
                <a:sym typeface="Gill Sans" charset="0"/>
              </a:rPr>
              <a:t> monetary poverty statistics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u="sng" kern="0" dirty="0">
                <a:solidFill>
                  <a:srgbClr val="000000"/>
                </a:solidFill>
                <a:latin typeface="Garamond"/>
                <a:sym typeface="Gill Sans" charset="0"/>
              </a:rPr>
              <a:t>Track poverty </a:t>
            </a:r>
            <a:r>
              <a:rPr lang="en-GB" sz="3000" u="sng" kern="0" dirty="0">
                <a:solidFill>
                  <a:srgbClr val="000000"/>
                </a:solidFill>
                <a:latin typeface="Garamond"/>
                <a:sym typeface="Gill Sans" charset="0"/>
              </a:rPr>
              <a:t>over time (official statistics)</a:t>
            </a:r>
          </a:p>
          <a:p>
            <a:pPr marL="571500" indent="-571500" algn="l">
              <a:buFont typeface="+mj-lt"/>
              <a:buAutoNum type="arabicPeriod"/>
              <a:defRPr/>
            </a:pPr>
            <a:r>
              <a:rPr lang="en-GB" sz="3000" b="1" kern="0" dirty="0">
                <a:solidFill>
                  <a:srgbClr val="000000"/>
                </a:solidFill>
                <a:latin typeface="Garamond"/>
                <a:sym typeface="Gill Sans" charset="0"/>
              </a:rPr>
              <a:t>Allocate resources</a:t>
            </a:r>
            <a:r>
              <a:rPr lang="en-GB" sz="3000" kern="0" dirty="0">
                <a:solidFill>
                  <a:srgbClr val="000000"/>
                </a:solidFill>
                <a:latin typeface="Garamond"/>
                <a:sym typeface="Gill Sans" charset="0"/>
              </a:rPr>
              <a:t> by sector and by region </a:t>
            </a:r>
          </a:p>
          <a:p>
            <a:pPr marL="571500" indent="-571500" algn="l">
              <a:buFont typeface="+mj-lt"/>
              <a:buAutoNum type="arabicPeriod"/>
              <a:defRPr/>
            </a:pPr>
            <a:r>
              <a:rPr lang="en-GB" sz="3000" b="1" kern="0" dirty="0">
                <a:solidFill>
                  <a:srgbClr val="000000"/>
                </a:solidFill>
                <a:latin typeface="Garamond"/>
                <a:sym typeface="Gill Sans" charset="0"/>
              </a:rPr>
              <a:t>Target</a:t>
            </a:r>
            <a:r>
              <a:rPr lang="en-GB" sz="3000" kern="0" dirty="0">
                <a:solidFill>
                  <a:srgbClr val="000000"/>
                </a:solidFill>
                <a:latin typeface="Garamond"/>
                <a:sym typeface="Gill Sans" charset="0"/>
              </a:rPr>
              <a:t> marginalized regions, groups, or households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Coordinate</a:t>
            </a:r>
            <a:r>
              <a:rPr lang="en-GB" sz="3000" kern="0" dirty="0">
                <a:solidFill>
                  <a:srgbClr val="000000"/>
                </a:solidFill>
                <a:latin typeface="Garamond"/>
                <a:sym typeface="Gill Sans" charset="0"/>
              </a:rPr>
              <a:t> policy across sectors and subnational levels</a:t>
            </a:r>
          </a:p>
          <a:p>
            <a:pPr marL="571500" indent="-571500" algn="l">
              <a:buFont typeface="+mj-lt"/>
              <a:buAutoNum type="arabicPeriod"/>
              <a:defRPr/>
            </a:pPr>
            <a:r>
              <a:rPr lang="en-GB" sz="3000" b="1" kern="0" dirty="0">
                <a:solidFill>
                  <a:srgbClr val="000000"/>
                </a:solidFill>
                <a:latin typeface="Garamond"/>
                <a:sym typeface="Gill Sans" charset="0"/>
              </a:rPr>
              <a:t>Adjust</a:t>
            </a:r>
            <a:r>
              <a:rPr lang="en-GB" sz="3000" kern="0" dirty="0">
                <a:solidFill>
                  <a:srgbClr val="000000"/>
                </a:solidFill>
                <a:latin typeface="Garamond"/>
                <a:sym typeface="Gill Sans" charset="0"/>
              </a:rPr>
              <a:t> policies by what works (measure to manage)</a:t>
            </a:r>
          </a:p>
          <a:p>
            <a:pPr marL="571500" indent="-571500" algn="l">
              <a:buFont typeface="+mj-lt"/>
              <a:buAutoNum type="arabicPeriod"/>
              <a:defRPr/>
            </a:pPr>
            <a:r>
              <a:rPr lang="en-GB" sz="3000" b="1" kern="0" dirty="0">
                <a:solidFill>
                  <a:srgbClr val="000000"/>
                </a:solidFill>
                <a:latin typeface="Garamond"/>
                <a:sym typeface="Gill Sans" charset="0"/>
              </a:rPr>
              <a:t>Leave No One Behind </a:t>
            </a:r>
            <a:r>
              <a:rPr lang="en-GB" sz="3000" kern="0" dirty="0">
                <a:solidFill>
                  <a:srgbClr val="000000"/>
                </a:solidFill>
                <a:latin typeface="Garamond"/>
                <a:sym typeface="Gill Sans" charset="0"/>
              </a:rPr>
              <a:t>see the poorest &amp; track trends</a:t>
            </a:r>
          </a:p>
          <a:p>
            <a:pPr marL="571500" indent="-571500" algn="l">
              <a:buFont typeface="+mj-lt"/>
              <a:buAutoNum type="arabicPeriod"/>
              <a:defRPr/>
            </a:pPr>
            <a:r>
              <a:rPr lang="en-US" sz="3000" b="1" kern="0" dirty="0">
                <a:solidFill>
                  <a:srgbClr val="000000"/>
                </a:solidFill>
                <a:latin typeface="Garamond"/>
                <a:sym typeface="Gill Sans" charset="0"/>
              </a:rPr>
              <a:t>Be Transparent</a:t>
            </a:r>
            <a:r>
              <a:rPr lang="en-US" sz="3000" kern="0" dirty="0">
                <a:solidFill>
                  <a:srgbClr val="000000"/>
                </a:solidFill>
                <a:latin typeface="Garamond"/>
                <a:sym typeface="Gill Sans" charset="0"/>
              </a:rPr>
              <a:t> so all stakeholders engage – NGOs,</a:t>
            </a:r>
          </a:p>
          <a:p>
            <a:pPr marL="1485900" lvl="2" indent="-571500" algn="l">
              <a:buFont typeface="Arial" pitchFamily="34" charset="0"/>
              <a:buChar char="•"/>
              <a:defRPr/>
            </a:pPr>
            <a:r>
              <a:rPr lang="en-US" sz="3000" kern="0" dirty="0">
                <a:solidFill>
                  <a:srgbClr val="000000"/>
                </a:solidFill>
                <a:latin typeface="Garamond"/>
                <a:ea typeface="+mj-ea"/>
                <a:cs typeface="+mj-cs"/>
                <a:sym typeface="Gill Sans" charset="0"/>
              </a:rPr>
              <a:t>Private Sector </a:t>
            </a:r>
            <a:r>
              <a:rPr lang="en-US" sz="3000" kern="0" dirty="0" err="1">
                <a:solidFill>
                  <a:srgbClr val="000000"/>
                </a:solidFill>
                <a:latin typeface="Garamond"/>
                <a:ea typeface="+mj-ea"/>
                <a:cs typeface="+mj-cs"/>
                <a:sym typeface="Gill Sans" charset="0"/>
              </a:rPr>
              <a:t>etc</a:t>
            </a:r>
            <a:r>
              <a:rPr lang="en-US" sz="3000" kern="0" dirty="0">
                <a:solidFill>
                  <a:srgbClr val="000000"/>
                </a:solidFill>
                <a:latin typeface="Garamond"/>
                <a:ea typeface="+mj-ea"/>
                <a:cs typeface="+mj-cs"/>
                <a:sym typeface="Gill Sans" charset="0"/>
              </a:rPr>
              <a:t>, all parts of government. </a:t>
            </a:r>
            <a:r>
              <a:rPr lang="en-US" sz="3000" i="1" kern="0" dirty="0">
                <a:solidFill>
                  <a:srgbClr val="000000"/>
                </a:solidFill>
                <a:latin typeface="Garamond"/>
                <a:ea typeface="+mj-ea"/>
                <a:cs typeface="+mj-cs"/>
                <a:sym typeface="Gill Sans" charset="0"/>
              </a:rPr>
              <a:t> </a:t>
            </a:r>
            <a:endParaRPr lang="en-GB" sz="3000" kern="0" dirty="0">
              <a:solidFill>
                <a:srgbClr val="000000"/>
              </a:solidFill>
              <a:latin typeface="Garamond"/>
              <a:ea typeface="+mj-ea"/>
              <a:cs typeface="+mj-cs"/>
              <a:sym typeface="Gill Sans" charset="0"/>
            </a:endParaRPr>
          </a:p>
          <a:p>
            <a:pPr marL="571500" indent="-571500" algn="l">
              <a:buFont typeface="Arial" pitchFamily="34" charset="0"/>
              <a:buChar char="•"/>
              <a:defRPr/>
            </a:pPr>
            <a:endParaRPr lang="en-US" sz="1400" b="1" kern="0" dirty="0">
              <a:solidFill>
                <a:srgbClr val="760000"/>
              </a:solidFill>
              <a:latin typeface="Garamond"/>
              <a:sym typeface="Gill Sans" charset="0"/>
            </a:endParaRPr>
          </a:p>
        </p:txBody>
      </p:sp>
      <p:pic>
        <p:nvPicPr>
          <p:cNvPr id="6" name="Picture 5"/>
          <p:cNvPicPr>
            <a:picLocks noChangeAspect="1"/>
          </p:cNvPicPr>
          <p:nvPr/>
        </p:nvPicPr>
        <p:blipFill>
          <a:blip r:embed="rId3"/>
          <a:stretch>
            <a:fillRect/>
          </a:stretch>
        </p:blipFill>
        <p:spPr>
          <a:xfrm rot="19058069">
            <a:off x="8781361" y="249149"/>
            <a:ext cx="1249947" cy="1767324"/>
          </a:xfrm>
          <a:prstGeom prst="rect">
            <a:avLst/>
          </a:prstGeom>
        </p:spPr>
      </p:pic>
      <p:pic>
        <p:nvPicPr>
          <p:cNvPr id="8" name="Picture 7"/>
          <p:cNvPicPr>
            <a:picLocks noChangeAspect="1"/>
          </p:cNvPicPr>
          <p:nvPr/>
        </p:nvPicPr>
        <p:blipFill>
          <a:blip r:embed="rId4"/>
          <a:stretch>
            <a:fillRect/>
          </a:stretch>
        </p:blipFill>
        <p:spPr>
          <a:xfrm>
            <a:off x="9142113" y="74308"/>
            <a:ext cx="1500964" cy="2133426"/>
          </a:xfrm>
          <a:prstGeom prst="rect">
            <a:avLst/>
          </a:prstGeom>
        </p:spPr>
      </p:pic>
    </p:spTree>
    <p:extLst>
      <p:ext uri="{BB962C8B-B14F-4D97-AF65-F5344CB8AC3E}">
        <p14:creationId xmlns:p14="http://schemas.microsoft.com/office/powerpoint/2010/main" val="156908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62F4AB2B-AE2C-B343-B371-A4FEE6EE6945}"/>
              </a:ext>
            </a:extLst>
          </p:cNvPr>
          <p:cNvSpPr>
            <a:spLocks noGrp="1"/>
          </p:cNvSpPr>
          <p:nvPr>
            <p:ph type="sldNum" sz="quarter" idx="10"/>
          </p:nvPr>
        </p:nvSpPr>
        <p:spPr/>
        <p:txBody>
          <a:bodyPr/>
          <a:lstStyle/>
          <a:p>
            <a:pPr fontAlgn="base">
              <a:spcBef>
                <a:spcPct val="0"/>
              </a:spcBef>
              <a:spcAft>
                <a:spcPct val="0"/>
              </a:spcAft>
              <a:defRPr/>
            </a:pPr>
            <a:fld id="{732115F9-13A8-43F4-A088-C240EBA59977}" type="slidenum">
              <a:rPr lang="en-US"/>
              <a:pPr fontAlgn="base">
                <a:spcBef>
                  <a:spcPct val="0"/>
                </a:spcBef>
                <a:spcAft>
                  <a:spcPct val="0"/>
                </a:spcAft>
                <a:defRPr/>
              </a:pPr>
              <a:t>14</a:t>
            </a:fld>
            <a:endParaRPr lang="en-US" dirty="0"/>
          </a:p>
        </p:txBody>
      </p:sp>
      <p:pic>
        <p:nvPicPr>
          <p:cNvPr id="5" name="Imagen 4">
            <a:extLst>
              <a:ext uri="{FF2B5EF4-FFF2-40B4-BE49-F238E27FC236}">
                <a16:creationId xmlns:a16="http://schemas.microsoft.com/office/drawing/2014/main" id="{2C14DFFE-7A96-264C-AF8E-D609C95874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70" b="17882"/>
          <a:stretch/>
        </p:blipFill>
        <p:spPr>
          <a:xfrm>
            <a:off x="4169098" y="-44167"/>
            <a:ext cx="6535415" cy="2321039"/>
          </a:xfrm>
          <a:prstGeom prst="rect">
            <a:avLst/>
          </a:prstGeom>
        </p:spPr>
      </p:pic>
      <p:pic>
        <p:nvPicPr>
          <p:cNvPr id="9" name="Imagen 8">
            <a:extLst>
              <a:ext uri="{FF2B5EF4-FFF2-40B4-BE49-F238E27FC236}">
                <a16:creationId xmlns:a16="http://schemas.microsoft.com/office/drawing/2014/main" id="{6F148B37-D7D8-8A40-B355-77FC4B3866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76" b="20104"/>
          <a:stretch/>
        </p:blipFill>
        <p:spPr>
          <a:xfrm>
            <a:off x="4229452" y="1988136"/>
            <a:ext cx="6264695" cy="2534821"/>
          </a:xfrm>
          <a:prstGeom prst="rect">
            <a:avLst/>
          </a:prstGeom>
        </p:spPr>
      </p:pic>
      <p:pic>
        <p:nvPicPr>
          <p:cNvPr id="13" name="Imagen 12">
            <a:extLst>
              <a:ext uri="{FF2B5EF4-FFF2-40B4-BE49-F238E27FC236}">
                <a16:creationId xmlns:a16="http://schemas.microsoft.com/office/drawing/2014/main" id="{D1FFF373-3F6A-8345-BC3E-7922E48AA3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77" b="21670"/>
          <a:stretch/>
        </p:blipFill>
        <p:spPr>
          <a:xfrm>
            <a:off x="4301459" y="4469204"/>
            <a:ext cx="6276125" cy="2388796"/>
          </a:xfrm>
          <a:prstGeom prst="rect">
            <a:avLst/>
          </a:prstGeom>
        </p:spPr>
      </p:pic>
      <p:sp>
        <p:nvSpPr>
          <p:cNvPr id="16" name="Title 1">
            <a:extLst>
              <a:ext uri="{FF2B5EF4-FFF2-40B4-BE49-F238E27FC236}">
                <a16:creationId xmlns:a16="http://schemas.microsoft.com/office/drawing/2014/main" id="{51874EA8-0BCA-4549-B672-F031B19BED0F}"/>
              </a:ext>
            </a:extLst>
          </p:cNvPr>
          <p:cNvSpPr txBox="1">
            <a:spLocks/>
          </p:cNvSpPr>
          <p:nvPr/>
        </p:nvSpPr>
        <p:spPr bwMode="auto">
          <a:xfrm>
            <a:off x="753466" y="1083614"/>
            <a:ext cx="3547993" cy="18002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Garamond" panose="02020404030301010803"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defRPr/>
            </a:pPr>
            <a:r>
              <a:rPr lang="en-GB" sz="2800" kern="0" dirty="0">
                <a:solidFill>
                  <a:srgbClr val="000000"/>
                </a:solidFill>
                <a:latin typeface="Garamond"/>
              </a:rPr>
              <a:t>Multidimensional poverty incidence in </a:t>
            </a:r>
            <a:r>
              <a:rPr lang="en-GB" sz="2800" b="1" kern="0" dirty="0">
                <a:solidFill>
                  <a:srgbClr val="000000"/>
                </a:solidFill>
                <a:latin typeface="Garamond"/>
              </a:rPr>
              <a:t>Paraguay</a:t>
            </a:r>
            <a:r>
              <a:rPr lang="en-GB" sz="2800" kern="0" dirty="0">
                <a:solidFill>
                  <a:srgbClr val="000000"/>
                </a:solidFill>
                <a:latin typeface="Garamond"/>
              </a:rPr>
              <a:t> reduced from 41.6% in 2012 to </a:t>
            </a:r>
            <a:br>
              <a:rPr lang="en-GB" sz="2800" kern="0" dirty="0">
                <a:solidFill>
                  <a:srgbClr val="000000"/>
                </a:solidFill>
                <a:latin typeface="Garamond"/>
              </a:rPr>
            </a:br>
            <a:r>
              <a:rPr lang="en-GB" sz="2800" kern="0" dirty="0">
                <a:solidFill>
                  <a:srgbClr val="000000"/>
                </a:solidFill>
                <a:latin typeface="Garamond"/>
              </a:rPr>
              <a:t>24.9% in 2020</a:t>
            </a:r>
            <a:endParaRPr lang="en-US" sz="2800" kern="0" dirty="0">
              <a:solidFill>
                <a:srgbClr val="000000"/>
              </a:solidFill>
              <a:latin typeface="Garamond"/>
            </a:endParaRPr>
          </a:p>
        </p:txBody>
      </p:sp>
      <p:sp>
        <p:nvSpPr>
          <p:cNvPr id="17" name="Title 1">
            <a:extLst>
              <a:ext uri="{FF2B5EF4-FFF2-40B4-BE49-F238E27FC236}">
                <a16:creationId xmlns:a16="http://schemas.microsoft.com/office/drawing/2014/main" id="{6D53C8BC-06E6-154D-B198-668FCA8E2244}"/>
              </a:ext>
            </a:extLst>
          </p:cNvPr>
          <p:cNvSpPr txBox="1">
            <a:spLocks/>
          </p:cNvSpPr>
          <p:nvPr/>
        </p:nvSpPr>
        <p:spPr bwMode="auto">
          <a:xfrm>
            <a:off x="1446340" y="3404653"/>
            <a:ext cx="2855119" cy="18002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Garamond" panose="02020404030301010803"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defRPr/>
            </a:pPr>
            <a:r>
              <a:rPr lang="en-GB" sz="2200" kern="0" dirty="0">
                <a:solidFill>
                  <a:srgbClr val="000000"/>
                </a:solidFill>
                <a:latin typeface="Garamond"/>
              </a:rPr>
              <a:t>The urban/rural gap is lower, with poverty </a:t>
            </a:r>
            <a:r>
              <a:rPr lang="en-GB" sz="2200" b="1" kern="0" dirty="0">
                <a:solidFill>
                  <a:srgbClr val="000000"/>
                </a:solidFill>
                <a:latin typeface="Garamond"/>
              </a:rPr>
              <a:t>intensity</a:t>
            </a:r>
            <a:r>
              <a:rPr lang="en-GB" sz="2200" kern="0" dirty="0">
                <a:solidFill>
                  <a:srgbClr val="000000"/>
                </a:solidFill>
                <a:latin typeface="Garamond"/>
              </a:rPr>
              <a:t> in rural areas reducing importantly</a:t>
            </a:r>
            <a:endParaRPr lang="en-US" sz="2200" kern="0" dirty="0">
              <a:solidFill>
                <a:srgbClr val="000000"/>
              </a:solidFill>
              <a:latin typeface="Garamond"/>
            </a:endParaRPr>
          </a:p>
        </p:txBody>
      </p:sp>
    </p:spTree>
    <p:extLst>
      <p:ext uri="{BB962C8B-B14F-4D97-AF65-F5344CB8AC3E}">
        <p14:creationId xmlns:p14="http://schemas.microsoft.com/office/powerpoint/2010/main" val="2594054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descr="imap://jose%2Eroche@imap.nexus.ox.ac.uk:993/fetch%3EUID%3E/INBOX%3E17206?part=1.2&amp;type=image/jpeg&amp;filename=Poverty%20indicators.jpg"/>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defRPr/>
            </a:pPr>
            <a:endParaRPr lang="es-VE" sz="3150">
              <a:solidFill>
                <a:srgbClr val="000000"/>
              </a:solidFill>
              <a:latin typeface="Gill Sans" charset="0"/>
              <a:ea typeface="MS PGothic" pitchFamily="34" charset="-128"/>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defRPr/>
            </a:pPr>
            <a:endParaRPr lang="es-VE" sz="3150">
              <a:solidFill>
                <a:srgbClr val="000000"/>
              </a:solidFill>
              <a:latin typeface="Gill Sans" charset="0"/>
              <a:ea typeface="MS PGothic" pitchFamily="34" charset="-128"/>
              <a:sym typeface="Gill Sans" charset="0"/>
            </a:endParaRPr>
          </a:p>
        </p:txBody>
      </p:sp>
      <p:sp>
        <p:nvSpPr>
          <p:cNvPr id="8" name="Oval 7"/>
          <p:cNvSpPr/>
          <p:nvPr/>
        </p:nvSpPr>
        <p:spPr bwMode="auto">
          <a:xfrm>
            <a:off x="3881755" y="3915055"/>
            <a:ext cx="958797" cy="586791"/>
          </a:xfrm>
          <a:prstGeom prst="ellipse">
            <a:avLst/>
          </a:prstGeom>
          <a:noFill/>
          <a:ln w="53975" cap="flat" cmpd="sng" algn="ctr">
            <a:solidFill>
              <a:srgbClr val="7F251B"/>
            </a:solidFill>
            <a:prstDash val="solid"/>
            <a:round/>
            <a:headEnd type="none" w="med" len="med"/>
            <a:tailEnd type="none" w="med" len="med"/>
          </a:ln>
          <a:effectLst/>
        </p:spPr>
        <p:txBody>
          <a:bodyPr vert="horz" wrap="square" lIns="68580" tIns="34290" rIns="68580" bIns="3429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defRPr/>
            </a:pPr>
            <a:endParaRPr lang="en-US" sz="825">
              <a:solidFill>
                <a:srgbClr val="000000"/>
              </a:solidFill>
              <a:latin typeface="Garamond"/>
            </a:endParaRPr>
          </a:p>
        </p:txBody>
      </p:sp>
      <p:pic>
        <p:nvPicPr>
          <p:cNvPr id="5" name="Picture 4">
            <a:extLst>
              <a:ext uri="{FF2B5EF4-FFF2-40B4-BE49-F238E27FC236}">
                <a16:creationId xmlns:a16="http://schemas.microsoft.com/office/drawing/2014/main" id="{2E69FC54-EF0E-40E8-852F-0F24EDA26EBB}"/>
              </a:ext>
            </a:extLst>
          </p:cNvPr>
          <p:cNvPicPr>
            <a:picLocks noChangeAspect="1"/>
          </p:cNvPicPr>
          <p:nvPr/>
        </p:nvPicPr>
        <p:blipFill>
          <a:blip r:embed="rId3"/>
          <a:stretch>
            <a:fillRect/>
          </a:stretch>
        </p:blipFill>
        <p:spPr>
          <a:xfrm>
            <a:off x="1378637" y="2636913"/>
            <a:ext cx="5965031" cy="4314825"/>
          </a:xfrm>
          <a:prstGeom prst="rect">
            <a:avLst/>
          </a:prstGeom>
        </p:spPr>
      </p:pic>
      <p:sp>
        <p:nvSpPr>
          <p:cNvPr id="4098" name="Title 1"/>
          <p:cNvSpPr>
            <a:spLocks noGrp="1"/>
          </p:cNvSpPr>
          <p:nvPr>
            <p:ph type="title"/>
          </p:nvPr>
        </p:nvSpPr>
        <p:spPr>
          <a:xfrm>
            <a:off x="1847528" y="267295"/>
            <a:ext cx="8443036" cy="857250"/>
          </a:xfrm>
        </p:spPr>
        <p:txBody>
          <a:bodyPr/>
          <a:lstStyle/>
          <a:p>
            <a:r>
              <a:rPr lang="en-GB" sz="2400" b="1" u="sng" dirty="0">
                <a:solidFill>
                  <a:srgbClr val="7F251B"/>
                </a:solidFill>
                <a:latin typeface="+mj-lt"/>
              </a:rPr>
              <a:t>Nepal: MPI halved 2006-2014. Poverty rate fell from 59% to 28%</a:t>
            </a:r>
            <a:endParaRPr lang="en-US" sz="2250" b="1" dirty="0">
              <a:solidFill>
                <a:srgbClr val="7F251B"/>
              </a:solidFill>
              <a:latin typeface="+mj-lt"/>
            </a:endParaRPr>
          </a:p>
        </p:txBody>
      </p:sp>
      <p:pic>
        <p:nvPicPr>
          <p:cNvPr id="6" name="Picture 5">
            <a:extLst>
              <a:ext uri="{FF2B5EF4-FFF2-40B4-BE49-F238E27FC236}">
                <a16:creationId xmlns:a16="http://schemas.microsoft.com/office/drawing/2014/main" id="{EF66E665-6A52-4D7C-845D-6632B3E121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4072" y="1100474"/>
            <a:ext cx="3864688" cy="2157413"/>
          </a:xfrm>
          <a:prstGeom prst="rect">
            <a:avLst/>
          </a:prstGeom>
        </p:spPr>
      </p:pic>
      <p:sp>
        <p:nvSpPr>
          <p:cNvPr id="12" name="Title 1">
            <a:extLst>
              <a:ext uri="{FF2B5EF4-FFF2-40B4-BE49-F238E27FC236}">
                <a16:creationId xmlns:a16="http://schemas.microsoft.com/office/drawing/2014/main" id="{2050299C-88B5-4504-9C1C-AF56E5D7DCC8}"/>
              </a:ext>
            </a:extLst>
          </p:cNvPr>
          <p:cNvSpPr txBox="1">
            <a:spLocks/>
          </p:cNvSpPr>
          <p:nvPr/>
        </p:nvSpPr>
        <p:spPr bwMode="auto">
          <a:xfrm>
            <a:off x="7673839" y="4144457"/>
            <a:ext cx="2855119" cy="849956"/>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Garamond" panose="02020404030301010803"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defRPr/>
            </a:pPr>
            <a:r>
              <a:rPr lang="en-GB" sz="2400" kern="0" dirty="0">
                <a:solidFill>
                  <a:srgbClr val="000000"/>
                </a:solidFill>
                <a:latin typeface="Garamond"/>
              </a:rPr>
              <a:t>Every Indicator reduced significantly. </a:t>
            </a:r>
            <a:endParaRPr lang="en-US" sz="2250" kern="0" dirty="0">
              <a:solidFill>
                <a:srgbClr val="000000"/>
              </a:solidFill>
              <a:latin typeface="Garamond"/>
            </a:endParaRPr>
          </a:p>
        </p:txBody>
      </p:sp>
    </p:spTree>
    <p:extLst>
      <p:ext uri="{BB962C8B-B14F-4D97-AF65-F5344CB8AC3E}">
        <p14:creationId xmlns:p14="http://schemas.microsoft.com/office/powerpoint/2010/main" val="766331146"/>
      </p:ext>
    </p:extLst>
  </p:cSld>
  <p:clrMapOvr>
    <a:masterClrMapping/>
  </p:clrMapOvr>
  <mc:AlternateContent xmlns:mc="http://schemas.openxmlformats.org/markup-compatibility/2006" xmlns:p14="http://schemas.microsoft.com/office/powerpoint/2010/main">
    <mc:Choice Requires="p14">
      <p:transition spd="slow" p14:dur="2000" advTm="11164"/>
    </mc:Choice>
    <mc:Fallback xmlns="">
      <p:transition spd="slow" advTm="1116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2333" y="199138"/>
            <a:ext cx="9144000" cy="1143000"/>
          </a:xfrm>
        </p:spPr>
        <p:txBody>
          <a:bodyPr/>
          <a:lstStyle/>
          <a:p>
            <a:r>
              <a:rPr lang="en-GB" sz="3600" b="1" dirty="0">
                <a:solidFill>
                  <a:srgbClr val="760000"/>
                </a:solidFill>
              </a:rPr>
              <a:t>Policy makers are using their </a:t>
            </a:r>
            <a:br>
              <a:rPr lang="en-GB" sz="3600" b="1" dirty="0">
                <a:solidFill>
                  <a:srgbClr val="760000"/>
                </a:solidFill>
              </a:rPr>
            </a:br>
            <a:r>
              <a:rPr lang="en-GB" sz="3600" b="1" dirty="0">
                <a:solidFill>
                  <a:srgbClr val="760000"/>
                </a:solidFill>
              </a:rPr>
              <a:t>national MPIs to:</a:t>
            </a:r>
            <a:endParaRPr lang="en-US" sz="2000" b="1" dirty="0">
              <a:solidFill>
                <a:srgbClr val="760000"/>
              </a:solidFill>
            </a:endParaRPr>
          </a:p>
        </p:txBody>
      </p:sp>
      <p:sp>
        <p:nvSpPr>
          <p:cNvPr id="79874" name="AutoShape 2"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 name="Title 1"/>
          <p:cNvSpPr txBox="1">
            <a:spLocks/>
          </p:cNvSpPr>
          <p:nvPr/>
        </p:nvSpPr>
        <p:spPr bwMode="auto">
          <a:xfrm>
            <a:off x="1582461" y="3356992"/>
            <a:ext cx="91001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71500" indent="-571500" algn="l">
              <a:buFont typeface="+mj-lt"/>
              <a:buAutoNum type="arabicPeriod"/>
              <a:defRPr/>
            </a:pPr>
            <a:r>
              <a:rPr lang="en-GB" sz="3000" b="1" kern="0" dirty="0">
                <a:solidFill>
                  <a:srgbClr val="000000"/>
                </a:solidFill>
                <a:latin typeface="Garamond"/>
                <a:sym typeface="Gill Sans" charset="0"/>
              </a:rPr>
              <a:t>Complement</a:t>
            </a:r>
            <a:r>
              <a:rPr lang="en-GB" sz="3000" kern="0" dirty="0">
                <a:solidFill>
                  <a:srgbClr val="000000"/>
                </a:solidFill>
                <a:latin typeface="Garamond"/>
                <a:sym typeface="Gill Sans" charset="0"/>
              </a:rPr>
              <a:t> monetary poverty statistics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Track poverty </a:t>
            </a:r>
            <a:r>
              <a:rPr lang="en-GB" sz="3000" kern="0" dirty="0">
                <a:solidFill>
                  <a:srgbClr val="000000"/>
                </a:solidFill>
                <a:latin typeface="Garamond"/>
                <a:sym typeface="Gill Sans" charset="0"/>
              </a:rPr>
              <a:t>over time (official statistics)</a:t>
            </a:r>
          </a:p>
          <a:p>
            <a:pPr marL="571500" indent="-571500" algn="l">
              <a:buFont typeface="+mj-lt"/>
              <a:buAutoNum type="arabicPeriod"/>
              <a:defRPr/>
            </a:pPr>
            <a:r>
              <a:rPr lang="en-GB" sz="3000" b="1" u="sng" kern="0" dirty="0">
                <a:solidFill>
                  <a:srgbClr val="000000"/>
                </a:solidFill>
                <a:latin typeface="Garamond"/>
                <a:sym typeface="Gill Sans" charset="0"/>
              </a:rPr>
              <a:t>Allocate resources</a:t>
            </a:r>
            <a:r>
              <a:rPr lang="en-GB" sz="3000" u="sng" kern="0" dirty="0">
                <a:solidFill>
                  <a:srgbClr val="000000"/>
                </a:solidFill>
                <a:latin typeface="Garamond"/>
                <a:sym typeface="Gill Sans" charset="0"/>
              </a:rPr>
              <a:t> by sector and by region </a:t>
            </a:r>
          </a:p>
          <a:p>
            <a:pPr marL="571500" indent="-571500" algn="l">
              <a:buFont typeface="+mj-lt"/>
              <a:buAutoNum type="arabicPeriod"/>
              <a:defRPr/>
            </a:pPr>
            <a:r>
              <a:rPr lang="en-GB" sz="3000" b="1" kern="0" dirty="0">
                <a:solidFill>
                  <a:srgbClr val="000000"/>
                </a:solidFill>
                <a:latin typeface="Garamond"/>
                <a:sym typeface="Gill Sans" charset="0"/>
              </a:rPr>
              <a:t>Target</a:t>
            </a:r>
            <a:r>
              <a:rPr lang="en-GB" sz="3000" kern="0" dirty="0">
                <a:solidFill>
                  <a:srgbClr val="000000"/>
                </a:solidFill>
                <a:latin typeface="Garamond"/>
                <a:sym typeface="Gill Sans" charset="0"/>
              </a:rPr>
              <a:t> marginalized regions, groups, or households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Coordinate</a:t>
            </a:r>
            <a:r>
              <a:rPr lang="en-GB" sz="3000" kern="0" dirty="0">
                <a:solidFill>
                  <a:srgbClr val="000000"/>
                </a:solidFill>
                <a:latin typeface="Garamond"/>
                <a:sym typeface="Gill Sans" charset="0"/>
              </a:rPr>
              <a:t> policy across sectors and subnational levels</a:t>
            </a:r>
          </a:p>
          <a:p>
            <a:pPr marL="571500" indent="-571500" algn="l">
              <a:buFont typeface="+mj-lt"/>
              <a:buAutoNum type="arabicPeriod"/>
              <a:defRPr/>
            </a:pPr>
            <a:r>
              <a:rPr lang="en-GB" sz="3000" b="1" kern="0" dirty="0">
                <a:solidFill>
                  <a:srgbClr val="000000"/>
                </a:solidFill>
                <a:latin typeface="Garamond"/>
                <a:sym typeface="Gill Sans" charset="0"/>
              </a:rPr>
              <a:t>Adjust</a:t>
            </a:r>
            <a:r>
              <a:rPr lang="en-GB" sz="3000" kern="0" dirty="0">
                <a:solidFill>
                  <a:srgbClr val="000000"/>
                </a:solidFill>
                <a:latin typeface="Garamond"/>
                <a:sym typeface="Gill Sans" charset="0"/>
              </a:rPr>
              <a:t> policies by what works (measure to manage)</a:t>
            </a:r>
          </a:p>
          <a:p>
            <a:pPr marL="571500" indent="-571500" algn="l">
              <a:buFont typeface="+mj-lt"/>
              <a:buAutoNum type="arabicPeriod"/>
              <a:defRPr/>
            </a:pPr>
            <a:r>
              <a:rPr lang="en-GB" sz="3000" b="1" kern="0" dirty="0">
                <a:solidFill>
                  <a:srgbClr val="000000"/>
                </a:solidFill>
                <a:latin typeface="Garamond"/>
                <a:sym typeface="Gill Sans" charset="0"/>
              </a:rPr>
              <a:t>Leave No One Behind </a:t>
            </a:r>
            <a:r>
              <a:rPr lang="en-GB" sz="3000" kern="0" dirty="0">
                <a:solidFill>
                  <a:srgbClr val="000000"/>
                </a:solidFill>
                <a:latin typeface="Garamond"/>
                <a:sym typeface="Gill Sans" charset="0"/>
              </a:rPr>
              <a:t>see the poorest &amp; track trends</a:t>
            </a:r>
          </a:p>
          <a:p>
            <a:pPr marL="571500" indent="-571500" algn="l">
              <a:buFont typeface="+mj-lt"/>
              <a:buAutoNum type="arabicPeriod"/>
              <a:defRPr/>
            </a:pPr>
            <a:r>
              <a:rPr lang="en-US" sz="3000" b="1" kern="0" dirty="0">
                <a:solidFill>
                  <a:srgbClr val="000000"/>
                </a:solidFill>
                <a:latin typeface="Garamond"/>
                <a:sym typeface="Gill Sans" charset="0"/>
              </a:rPr>
              <a:t>Be Transparent</a:t>
            </a:r>
            <a:r>
              <a:rPr lang="en-US" sz="3000" kern="0" dirty="0">
                <a:solidFill>
                  <a:srgbClr val="000000"/>
                </a:solidFill>
                <a:latin typeface="Garamond"/>
                <a:sym typeface="Gill Sans" charset="0"/>
              </a:rPr>
              <a:t> so all stakeholders engage – NGOs,</a:t>
            </a:r>
          </a:p>
          <a:p>
            <a:pPr marL="1485900" lvl="2" indent="-571500" algn="l">
              <a:buFont typeface="Arial" pitchFamily="34" charset="0"/>
              <a:buChar char="•"/>
              <a:defRPr/>
            </a:pPr>
            <a:r>
              <a:rPr lang="en-US" sz="3000" kern="0" dirty="0">
                <a:solidFill>
                  <a:srgbClr val="000000"/>
                </a:solidFill>
                <a:latin typeface="Garamond"/>
                <a:sym typeface="Gill Sans" charset="0"/>
              </a:rPr>
              <a:t>Private Sector </a:t>
            </a:r>
            <a:r>
              <a:rPr lang="en-US" sz="3000" kern="0" dirty="0" err="1">
                <a:solidFill>
                  <a:srgbClr val="000000"/>
                </a:solidFill>
                <a:latin typeface="Garamond"/>
                <a:sym typeface="Gill Sans" charset="0"/>
              </a:rPr>
              <a:t>etc</a:t>
            </a:r>
            <a:r>
              <a:rPr lang="en-US" sz="3000" kern="0" dirty="0">
                <a:solidFill>
                  <a:srgbClr val="000000"/>
                </a:solidFill>
                <a:latin typeface="Garamond"/>
                <a:sym typeface="Gill Sans" charset="0"/>
              </a:rPr>
              <a:t>, all parts of government. </a:t>
            </a:r>
            <a:r>
              <a:rPr lang="en-US" sz="3000" i="1" kern="0" dirty="0">
                <a:solidFill>
                  <a:srgbClr val="000000"/>
                </a:solidFill>
                <a:latin typeface="Garamond"/>
                <a:sym typeface="Gill Sans" charset="0"/>
              </a:rPr>
              <a:t> </a:t>
            </a:r>
            <a:endParaRPr lang="en-GB" sz="3000" kern="0" dirty="0">
              <a:solidFill>
                <a:srgbClr val="000000"/>
              </a:solidFill>
              <a:latin typeface="Garamond"/>
              <a:sym typeface="Gill Sans" charset="0"/>
            </a:endParaRPr>
          </a:p>
          <a:p>
            <a:pPr marL="571500" indent="-571500" algn="l">
              <a:buFont typeface="Arial" pitchFamily="34" charset="0"/>
              <a:buChar char="•"/>
              <a:defRPr/>
            </a:pPr>
            <a:endParaRPr lang="en-US" sz="1400" b="1" kern="0" dirty="0">
              <a:solidFill>
                <a:srgbClr val="760000"/>
              </a:solidFill>
              <a:latin typeface="Garamond"/>
              <a:sym typeface="Gill Sans" charset="0"/>
            </a:endParaRPr>
          </a:p>
        </p:txBody>
      </p:sp>
      <p:pic>
        <p:nvPicPr>
          <p:cNvPr id="6" name="Picture 5"/>
          <p:cNvPicPr>
            <a:picLocks noChangeAspect="1"/>
          </p:cNvPicPr>
          <p:nvPr/>
        </p:nvPicPr>
        <p:blipFill>
          <a:blip r:embed="rId3"/>
          <a:stretch>
            <a:fillRect/>
          </a:stretch>
        </p:blipFill>
        <p:spPr>
          <a:xfrm rot="19058069">
            <a:off x="8781361" y="249149"/>
            <a:ext cx="1249947" cy="1767324"/>
          </a:xfrm>
          <a:prstGeom prst="rect">
            <a:avLst/>
          </a:prstGeom>
        </p:spPr>
      </p:pic>
      <p:pic>
        <p:nvPicPr>
          <p:cNvPr id="8" name="Picture 7"/>
          <p:cNvPicPr>
            <a:picLocks noChangeAspect="1"/>
          </p:cNvPicPr>
          <p:nvPr/>
        </p:nvPicPr>
        <p:blipFill>
          <a:blip r:embed="rId4"/>
          <a:stretch>
            <a:fillRect/>
          </a:stretch>
        </p:blipFill>
        <p:spPr>
          <a:xfrm>
            <a:off x="9142113" y="74308"/>
            <a:ext cx="1500964" cy="2133426"/>
          </a:xfrm>
          <a:prstGeom prst="rect">
            <a:avLst/>
          </a:prstGeom>
        </p:spPr>
      </p:pic>
    </p:spTree>
    <p:extLst>
      <p:ext uri="{BB962C8B-B14F-4D97-AF65-F5344CB8AC3E}">
        <p14:creationId xmlns:p14="http://schemas.microsoft.com/office/powerpoint/2010/main" val="216776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5481" y="-27005"/>
            <a:ext cx="1992303" cy="2663917"/>
          </a:xfrm>
          <a:prstGeom prst="rect">
            <a:avLst/>
          </a:prstGeom>
        </p:spPr>
      </p:pic>
      <p:pic>
        <p:nvPicPr>
          <p:cNvPr id="3" name="Picture 2"/>
          <p:cNvPicPr>
            <a:picLocks noChangeAspect="1"/>
          </p:cNvPicPr>
          <p:nvPr/>
        </p:nvPicPr>
        <p:blipFill>
          <a:blip r:embed="rId3"/>
          <a:stretch>
            <a:fillRect/>
          </a:stretch>
        </p:blipFill>
        <p:spPr>
          <a:xfrm>
            <a:off x="1525074" y="2215856"/>
            <a:ext cx="9073108" cy="4653136"/>
          </a:xfrm>
          <a:prstGeom prst="rect">
            <a:avLst/>
          </a:prstGeom>
        </p:spPr>
      </p:pic>
      <p:grpSp>
        <p:nvGrpSpPr>
          <p:cNvPr id="6" name="Group 5"/>
          <p:cNvGrpSpPr/>
          <p:nvPr/>
        </p:nvGrpSpPr>
        <p:grpSpPr>
          <a:xfrm>
            <a:off x="5845554" y="4623650"/>
            <a:ext cx="4545448" cy="1800200"/>
            <a:chOff x="5712542" y="4396634"/>
            <a:chExt cx="4545448" cy="1800200"/>
          </a:xfrm>
        </p:grpSpPr>
        <p:sp>
          <p:nvSpPr>
            <p:cNvPr id="4" name="Oval 3"/>
            <p:cNvSpPr/>
            <p:nvPr/>
          </p:nvSpPr>
          <p:spPr bwMode="auto">
            <a:xfrm>
              <a:off x="5712542" y="4581128"/>
              <a:ext cx="1440160" cy="1440160"/>
            </a:xfrm>
            <a:prstGeom prst="ellipse">
              <a:avLst/>
            </a:prstGeom>
            <a:noFill/>
            <a:ln w="38100" cap="flat" cmpd="sng" algn="ctr">
              <a:solidFill>
                <a:srgbClr val="7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defRPr/>
              </a:pPr>
              <a:endParaRPr lang="en-US" sz="3200" b="1" dirty="0">
                <a:solidFill>
                  <a:srgbClr val="000000"/>
                </a:solidFill>
                <a:latin typeface="Tw Cen MT Condensed" panose="020B0606020104020203" pitchFamily="34" charset="0"/>
                <a:ea typeface="ＭＳ Ｐゴシック" panose="020B0600070205080204" pitchFamily="34" charset="-128"/>
                <a:sym typeface="Gill Sans" charset="0"/>
              </a:endParaRPr>
            </a:p>
          </p:txBody>
        </p:sp>
        <p:sp>
          <p:nvSpPr>
            <p:cNvPr id="5" name="Oval 4"/>
            <p:cNvSpPr/>
            <p:nvPr/>
          </p:nvSpPr>
          <p:spPr bwMode="auto">
            <a:xfrm>
              <a:off x="7737710" y="4396634"/>
              <a:ext cx="2520280" cy="1800200"/>
            </a:xfrm>
            <a:prstGeom prst="ellipse">
              <a:avLst/>
            </a:prstGeom>
            <a:noFill/>
            <a:ln w="38100" cap="flat" cmpd="sng" algn="ctr">
              <a:solidFill>
                <a:srgbClr val="7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defRPr/>
              </a:pPr>
              <a:endParaRPr lang="en-US" sz="3200" b="1" dirty="0">
                <a:solidFill>
                  <a:srgbClr val="000000"/>
                </a:solidFill>
                <a:latin typeface="Tw Cen MT Condensed" panose="020B0606020104020203" pitchFamily="34" charset="0"/>
                <a:ea typeface="ＭＳ Ｐゴシック" panose="020B0600070205080204" pitchFamily="34" charset="-128"/>
                <a:sym typeface="Gill Sans" charset="0"/>
              </a:endParaRPr>
            </a:p>
          </p:txBody>
        </p:sp>
      </p:grpSp>
      <p:sp>
        <p:nvSpPr>
          <p:cNvPr id="7" name="TextBox 6"/>
          <p:cNvSpPr txBox="1"/>
          <p:nvPr/>
        </p:nvSpPr>
        <p:spPr>
          <a:xfrm>
            <a:off x="3647728" y="1095537"/>
            <a:ext cx="6552728" cy="1077218"/>
          </a:xfrm>
          <a:prstGeom prst="rect">
            <a:avLst/>
          </a:prstGeom>
          <a:noFill/>
        </p:spPr>
        <p:txBody>
          <a:bodyPr wrap="square" rtlCol="0">
            <a:spAutoFit/>
          </a:bodyPr>
          <a:lstStyle/>
          <a:p>
            <a:pPr fontAlgn="base">
              <a:spcBef>
                <a:spcPct val="0"/>
              </a:spcBef>
              <a:spcAft>
                <a:spcPct val="0"/>
              </a:spcAft>
              <a:defRPr/>
            </a:pPr>
            <a:r>
              <a:rPr lang="en-US" sz="3200" b="1" dirty="0">
                <a:solidFill>
                  <a:srgbClr val="000000"/>
                </a:solidFill>
                <a:latin typeface="Tw Cen MT Condensed" panose="020B0606020104020203" pitchFamily="34" charset="0"/>
                <a:ea typeface="ＭＳ Ｐゴシック" panose="020B0600070205080204" pitchFamily="34" charset="-128"/>
                <a:sym typeface="Gill Sans" charset="0"/>
              </a:rPr>
              <a:t>Does our allocation match our levels of poverty by region?  (Not yet)</a:t>
            </a:r>
          </a:p>
        </p:txBody>
      </p:sp>
      <p:sp>
        <p:nvSpPr>
          <p:cNvPr id="8" name="Oval 7"/>
          <p:cNvSpPr/>
          <p:nvPr/>
        </p:nvSpPr>
        <p:spPr bwMode="auto">
          <a:xfrm>
            <a:off x="6168008" y="2996952"/>
            <a:ext cx="4499992" cy="57606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defRPr/>
            </a:pPr>
            <a:endParaRPr lang="en-US" sz="3200" dirty="0">
              <a:solidFill>
                <a:srgbClr val="000000"/>
              </a:solidFill>
              <a:latin typeface="Tw Cen MT Condensed" panose="020B0606020104020203" pitchFamily="34" charset="0"/>
              <a:ea typeface="ＭＳ Ｐゴシック" panose="020B0600070205080204" pitchFamily="34" charset="-128"/>
              <a:sym typeface="Gill Sans" charset="0"/>
            </a:endParaRPr>
          </a:p>
        </p:txBody>
      </p:sp>
      <p:sp>
        <p:nvSpPr>
          <p:cNvPr id="9" name="Oval 8"/>
          <p:cNvSpPr/>
          <p:nvPr/>
        </p:nvSpPr>
        <p:spPr bwMode="auto">
          <a:xfrm>
            <a:off x="5735960" y="2996952"/>
            <a:ext cx="4824536" cy="504056"/>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defRPr/>
            </a:pPr>
            <a:endParaRPr lang="en-US" sz="3200" dirty="0">
              <a:solidFill>
                <a:srgbClr val="000000"/>
              </a:solidFill>
              <a:latin typeface="Tw Cen MT Condensed" panose="020B0606020104020203" pitchFamily="34" charset="0"/>
              <a:ea typeface="ＭＳ Ｐゴシック" panose="020B0600070205080204" pitchFamily="34" charset="-128"/>
              <a:sym typeface="Gill Sans" charset="0"/>
            </a:endParaRPr>
          </a:p>
        </p:txBody>
      </p:sp>
      <p:pic>
        <p:nvPicPr>
          <p:cNvPr id="14" name="Picture 13"/>
          <p:cNvPicPr>
            <a:picLocks noChangeAspect="1"/>
          </p:cNvPicPr>
          <p:nvPr/>
        </p:nvPicPr>
        <p:blipFill>
          <a:blip r:embed="rId4"/>
          <a:stretch>
            <a:fillRect/>
          </a:stretch>
        </p:blipFill>
        <p:spPr>
          <a:xfrm>
            <a:off x="3305278" y="70644"/>
            <a:ext cx="5604686" cy="1198116"/>
          </a:xfrm>
          <a:prstGeom prst="rect">
            <a:avLst/>
          </a:prstGeom>
        </p:spPr>
      </p:pic>
      <p:sp>
        <p:nvSpPr>
          <p:cNvPr id="10" name="TextBox 9">
            <a:extLst>
              <a:ext uri="{FF2B5EF4-FFF2-40B4-BE49-F238E27FC236}">
                <a16:creationId xmlns:a16="http://schemas.microsoft.com/office/drawing/2014/main" id="{28203B0D-38BD-48BE-BF50-A0830B85C856}"/>
              </a:ext>
            </a:extLst>
          </p:cNvPr>
          <p:cNvSpPr txBox="1"/>
          <p:nvPr/>
        </p:nvSpPr>
        <p:spPr>
          <a:xfrm>
            <a:off x="1586874" y="2313747"/>
            <a:ext cx="9144000" cy="646331"/>
          </a:xfrm>
          <a:prstGeom prst="rect">
            <a:avLst/>
          </a:prstGeom>
          <a:solidFill>
            <a:schemeClr val="bg1">
              <a:lumMod val="95000"/>
            </a:schemeClr>
          </a:solidFill>
        </p:spPr>
        <p:txBody>
          <a:bodyPr wrap="square" rtlCol="0">
            <a:spAutoFit/>
          </a:bodyPr>
          <a:lstStyle/>
          <a:p>
            <a:pPr>
              <a:defRPr/>
            </a:pPr>
            <a:r>
              <a:rPr lang="en-GB" b="1" dirty="0">
                <a:solidFill>
                  <a:srgbClr val="000000"/>
                </a:solidFill>
                <a:latin typeface="Lucida Grande"/>
              </a:rPr>
              <a:t>Region			Intensity                 MPI </a:t>
            </a:r>
            <a:r>
              <a:rPr lang="en-GB" b="1" dirty="0" err="1">
                <a:solidFill>
                  <a:srgbClr val="000000"/>
                </a:solidFill>
                <a:latin typeface="Lucida Grande"/>
              </a:rPr>
              <a:t>Pov</a:t>
            </a:r>
            <a:r>
              <a:rPr lang="en-GB" b="1" dirty="0">
                <a:solidFill>
                  <a:srgbClr val="000000"/>
                </a:solidFill>
                <a:latin typeface="Lucida Grande"/>
              </a:rPr>
              <a:t> Rate	    Expenditure</a:t>
            </a:r>
          </a:p>
          <a:p>
            <a:pPr>
              <a:defRPr/>
            </a:pPr>
            <a:r>
              <a:rPr lang="en-GB" b="1" dirty="0">
                <a:solidFill>
                  <a:srgbClr val="000000"/>
                </a:solidFill>
                <a:latin typeface="Lucida Grande"/>
              </a:rPr>
              <a:t>                                               </a:t>
            </a:r>
            <a:r>
              <a:rPr lang="en-GB" dirty="0">
                <a:solidFill>
                  <a:srgbClr val="000000"/>
                </a:solidFill>
                <a:latin typeface="Lucida Grande"/>
              </a:rPr>
              <a:t>(%)                                 (%)</a:t>
            </a:r>
          </a:p>
        </p:txBody>
      </p:sp>
    </p:spTree>
    <p:extLst>
      <p:ext uri="{BB962C8B-B14F-4D97-AF65-F5344CB8AC3E}">
        <p14:creationId xmlns:p14="http://schemas.microsoft.com/office/powerpoint/2010/main" val="2174581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19536" y="150039"/>
            <a:ext cx="9361040" cy="1077218"/>
          </a:xfrm>
          <a:prstGeom prst="rect">
            <a:avLst/>
          </a:prstGeom>
          <a:noFill/>
        </p:spPr>
        <p:txBody>
          <a:bodyPr wrap="square" rtlCol="0">
            <a:spAutoFit/>
          </a:bodyPr>
          <a:lstStyle/>
          <a:p>
            <a:pPr fontAlgn="base">
              <a:spcBef>
                <a:spcPct val="0"/>
              </a:spcBef>
              <a:spcAft>
                <a:spcPct val="0"/>
              </a:spcAft>
              <a:defRPr/>
            </a:pPr>
            <a:r>
              <a:rPr lang="en-US" sz="3200" b="1" dirty="0">
                <a:solidFill>
                  <a:srgbClr val="000000"/>
                </a:solidFill>
                <a:latin typeface="Tw Cen MT Condensed" panose="020B0606020104020203" pitchFamily="34" charset="0"/>
                <a:ea typeface="ＭＳ Ｐゴシック" panose="020B0600070205080204" pitchFamily="34" charset="-128"/>
                <a:sym typeface="Gill Sans" charset="0"/>
              </a:rPr>
              <a:t>Costa Rica: Does our allocation match our </a:t>
            </a:r>
            <a:br>
              <a:rPr lang="en-US" sz="3200" b="1" dirty="0">
                <a:solidFill>
                  <a:srgbClr val="000000"/>
                </a:solidFill>
                <a:latin typeface="Tw Cen MT Condensed" panose="020B0606020104020203" pitchFamily="34" charset="0"/>
                <a:ea typeface="ＭＳ Ｐゴシック" panose="020B0600070205080204" pitchFamily="34" charset="-128"/>
                <a:sym typeface="Gill Sans" charset="0"/>
              </a:rPr>
            </a:br>
            <a:r>
              <a:rPr lang="en-US" sz="3200" b="1" dirty="0">
                <a:solidFill>
                  <a:srgbClr val="000000"/>
                </a:solidFill>
                <a:latin typeface="Tw Cen MT Condensed" panose="020B0606020104020203" pitchFamily="34" charset="0"/>
                <a:ea typeface="ＭＳ Ｐゴシック" panose="020B0600070205080204" pitchFamily="34" charset="-128"/>
                <a:sym typeface="Gill Sans" charset="0"/>
              </a:rPr>
              <a:t>                     levels of poverty by sector?  (Not yet)</a:t>
            </a:r>
          </a:p>
        </p:txBody>
      </p:sp>
      <p:sp>
        <p:nvSpPr>
          <p:cNvPr id="8" name="Oval 7"/>
          <p:cNvSpPr/>
          <p:nvPr/>
        </p:nvSpPr>
        <p:spPr bwMode="auto">
          <a:xfrm>
            <a:off x="6168008" y="2996952"/>
            <a:ext cx="4499992" cy="57606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defRPr/>
            </a:pPr>
            <a:endParaRPr lang="en-US" sz="3200" dirty="0">
              <a:solidFill>
                <a:srgbClr val="000000"/>
              </a:solidFill>
              <a:latin typeface="Tw Cen MT Condensed" panose="020B0606020104020203" pitchFamily="34" charset="0"/>
              <a:ea typeface="ＭＳ Ｐゴシック" panose="020B0600070205080204" pitchFamily="34" charset="-128"/>
              <a:sym typeface="Gill Sans" charset="0"/>
            </a:endParaRPr>
          </a:p>
        </p:txBody>
      </p:sp>
      <p:pic>
        <p:nvPicPr>
          <p:cNvPr id="10" name="Picture 9"/>
          <p:cNvPicPr>
            <a:picLocks noChangeAspect="1"/>
          </p:cNvPicPr>
          <p:nvPr/>
        </p:nvPicPr>
        <p:blipFill>
          <a:blip r:embed="rId2"/>
          <a:stretch>
            <a:fillRect/>
          </a:stretch>
        </p:blipFill>
        <p:spPr>
          <a:xfrm>
            <a:off x="-2040904" y="1536270"/>
            <a:ext cx="12441988" cy="2589376"/>
          </a:xfrm>
          <a:prstGeom prst="rect">
            <a:avLst/>
          </a:prstGeom>
        </p:spPr>
      </p:pic>
      <p:sp>
        <p:nvSpPr>
          <p:cNvPr id="9" name="Oval 8"/>
          <p:cNvSpPr/>
          <p:nvPr/>
        </p:nvSpPr>
        <p:spPr bwMode="auto">
          <a:xfrm>
            <a:off x="8472264" y="2939610"/>
            <a:ext cx="936104" cy="800484"/>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20000"/>
              </a:spcBef>
              <a:spcAft>
                <a:spcPct val="0"/>
              </a:spcAft>
              <a:defRPr/>
            </a:pPr>
            <a:endParaRPr lang="en-US" sz="3200" dirty="0">
              <a:solidFill>
                <a:srgbClr val="000000"/>
              </a:solidFill>
              <a:latin typeface="Tw Cen MT Condensed" panose="020B0606020104020203" pitchFamily="34" charset="0"/>
              <a:ea typeface="ＭＳ Ｐゴシック" panose="020B0600070205080204" pitchFamily="34" charset="-128"/>
              <a:sym typeface="Gill Sans" charset="0"/>
            </a:endParaRPr>
          </a:p>
        </p:txBody>
      </p:sp>
      <p:grpSp>
        <p:nvGrpSpPr>
          <p:cNvPr id="12" name="Group 11"/>
          <p:cNvGrpSpPr/>
          <p:nvPr/>
        </p:nvGrpSpPr>
        <p:grpSpPr>
          <a:xfrm>
            <a:off x="1512712" y="5069503"/>
            <a:ext cx="9144000" cy="1712837"/>
            <a:chOff x="-11288" y="5069502"/>
            <a:chExt cx="9144000" cy="1712837"/>
          </a:xfrm>
        </p:grpSpPr>
        <p:sp>
          <p:nvSpPr>
            <p:cNvPr id="13" name="TextBox 12"/>
            <p:cNvSpPr txBox="1"/>
            <p:nvPr/>
          </p:nvSpPr>
          <p:spPr>
            <a:xfrm>
              <a:off x="-11288" y="5069502"/>
              <a:ext cx="9144000" cy="400110"/>
            </a:xfrm>
            <a:prstGeom prst="rect">
              <a:avLst/>
            </a:prstGeom>
            <a:solidFill>
              <a:schemeClr val="bg1"/>
            </a:solidFill>
          </p:spPr>
          <p:txBody>
            <a:bodyPr wrap="square" rtlCol="0">
              <a:spAutoFit/>
            </a:bodyPr>
            <a:lstStyle/>
            <a:p>
              <a:pPr fontAlgn="base">
                <a:spcBef>
                  <a:spcPct val="0"/>
                </a:spcBef>
                <a:spcAft>
                  <a:spcPct val="0"/>
                </a:spcAft>
                <a:defRPr/>
              </a:pPr>
              <a:r>
                <a:rPr lang="en-US" sz="2000" dirty="0">
                  <a:solidFill>
                    <a:srgbClr val="000000"/>
                  </a:solidFill>
                  <a:latin typeface="Cambria" panose="02040503050406030204" pitchFamily="18" charset="0"/>
                  <a:ea typeface="ＭＳ Ｐゴシック" panose="020B0600070205080204" pitchFamily="34" charset="-128"/>
                  <a:sym typeface="Gill Sans" charset="0"/>
                </a:rPr>
                <a:t>MPI: used to diagnose Mismatches between objectives &amp;  </a:t>
              </a:r>
              <a:r>
                <a:rPr lang="en-US" sz="2000" dirty="0" err="1">
                  <a:solidFill>
                    <a:srgbClr val="000000"/>
                  </a:solidFill>
                  <a:latin typeface="Cambria" panose="02040503050406030204" pitchFamily="18" charset="0"/>
                  <a:ea typeface="ＭＳ Ｐゴシック" panose="020B0600070205080204" pitchFamily="34" charset="-128"/>
                  <a:sym typeface="Gill Sans" charset="0"/>
                </a:rPr>
                <a:t>Programmes</a:t>
              </a:r>
              <a:r>
                <a:rPr lang="en-US" sz="2000" dirty="0">
                  <a:solidFill>
                    <a:srgbClr val="000000"/>
                  </a:solidFill>
                  <a:latin typeface="Cambria" panose="02040503050406030204" pitchFamily="18" charset="0"/>
                  <a:ea typeface="ＭＳ Ｐゴシック" panose="020B0600070205080204" pitchFamily="34" charset="-128"/>
                  <a:sym typeface="Gill Sans" charset="0"/>
                </a:rPr>
                <a:t>/allocations</a:t>
              </a:r>
            </a:p>
          </p:txBody>
        </p:sp>
        <p:pic>
          <p:nvPicPr>
            <p:cNvPr id="14" name="Picture 13"/>
            <p:cNvPicPr>
              <a:picLocks noChangeAspect="1"/>
            </p:cNvPicPr>
            <p:nvPr/>
          </p:nvPicPr>
          <p:blipFill>
            <a:blip r:embed="rId3"/>
            <a:stretch>
              <a:fillRect/>
            </a:stretch>
          </p:blipFill>
          <p:spPr>
            <a:xfrm>
              <a:off x="6120975" y="6004944"/>
              <a:ext cx="2952328" cy="777395"/>
            </a:xfrm>
            <a:prstGeom prst="rect">
              <a:avLst/>
            </a:prstGeom>
          </p:spPr>
        </p:pic>
      </p:grpSp>
      <p:sp>
        <p:nvSpPr>
          <p:cNvPr id="11" name="TextBox 10">
            <a:extLst>
              <a:ext uri="{FF2B5EF4-FFF2-40B4-BE49-F238E27FC236}">
                <a16:creationId xmlns:a16="http://schemas.microsoft.com/office/drawing/2014/main" id="{E2143A5B-4F79-4999-9A79-1886DD619A5C}"/>
              </a:ext>
            </a:extLst>
          </p:cNvPr>
          <p:cNvSpPr txBox="1"/>
          <p:nvPr/>
        </p:nvSpPr>
        <p:spPr>
          <a:xfrm>
            <a:off x="2028056" y="2174799"/>
            <a:ext cx="9144000" cy="369332"/>
          </a:xfrm>
          <a:prstGeom prst="rect">
            <a:avLst/>
          </a:prstGeom>
          <a:solidFill>
            <a:schemeClr val="bg1">
              <a:lumMod val="95000"/>
            </a:schemeClr>
          </a:solidFill>
        </p:spPr>
        <p:txBody>
          <a:bodyPr wrap="square" rtlCol="0">
            <a:spAutoFit/>
          </a:bodyPr>
          <a:lstStyle/>
          <a:p>
            <a:pPr>
              <a:defRPr/>
            </a:pPr>
            <a:r>
              <a:rPr lang="en-GB" b="1" dirty="0">
                <a:solidFill>
                  <a:srgbClr val="000000"/>
                </a:solidFill>
                <a:latin typeface="Lucida Grande"/>
              </a:rPr>
              <a:t>Indicator                                                   % Deprived                      Expenditure</a:t>
            </a:r>
          </a:p>
        </p:txBody>
      </p:sp>
    </p:spTree>
    <p:extLst>
      <p:ext uri="{BB962C8B-B14F-4D97-AF65-F5344CB8AC3E}">
        <p14:creationId xmlns:p14="http://schemas.microsoft.com/office/powerpoint/2010/main" val="669985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2333" y="199138"/>
            <a:ext cx="9144000" cy="1143000"/>
          </a:xfrm>
        </p:spPr>
        <p:txBody>
          <a:bodyPr/>
          <a:lstStyle/>
          <a:p>
            <a:r>
              <a:rPr lang="en-GB" sz="3600" b="1" dirty="0">
                <a:solidFill>
                  <a:srgbClr val="760000"/>
                </a:solidFill>
              </a:rPr>
              <a:t>Policy makers are using their </a:t>
            </a:r>
            <a:br>
              <a:rPr lang="en-GB" sz="3600" b="1" dirty="0">
                <a:solidFill>
                  <a:srgbClr val="760000"/>
                </a:solidFill>
              </a:rPr>
            </a:br>
            <a:r>
              <a:rPr lang="en-GB" sz="3600" b="1" dirty="0">
                <a:solidFill>
                  <a:srgbClr val="760000"/>
                </a:solidFill>
              </a:rPr>
              <a:t>national MPIs to:</a:t>
            </a:r>
            <a:endParaRPr lang="en-US" sz="2000" b="1" dirty="0">
              <a:solidFill>
                <a:srgbClr val="760000"/>
              </a:solidFill>
            </a:endParaRPr>
          </a:p>
        </p:txBody>
      </p:sp>
      <p:sp>
        <p:nvSpPr>
          <p:cNvPr id="79874" name="AutoShape 2"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 name="Title 1"/>
          <p:cNvSpPr txBox="1">
            <a:spLocks/>
          </p:cNvSpPr>
          <p:nvPr/>
        </p:nvSpPr>
        <p:spPr bwMode="auto">
          <a:xfrm>
            <a:off x="1582461" y="3356992"/>
            <a:ext cx="91001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71500" indent="-571500" algn="l">
              <a:buFont typeface="+mj-lt"/>
              <a:buAutoNum type="arabicPeriod"/>
              <a:defRPr/>
            </a:pPr>
            <a:r>
              <a:rPr lang="en-GB" sz="3000" b="1" kern="0" dirty="0">
                <a:solidFill>
                  <a:srgbClr val="000000"/>
                </a:solidFill>
                <a:latin typeface="Garamond"/>
                <a:sym typeface="Gill Sans" charset="0"/>
              </a:rPr>
              <a:t>Complement</a:t>
            </a:r>
            <a:r>
              <a:rPr lang="en-GB" sz="3000" kern="0" dirty="0">
                <a:solidFill>
                  <a:srgbClr val="000000"/>
                </a:solidFill>
                <a:latin typeface="Garamond"/>
                <a:sym typeface="Gill Sans" charset="0"/>
              </a:rPr>
              <a:t> monetary poverty statistics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Track poverty </a:t>
            </a:r>
            <a:r>
              <a:rPr lang="en-GB" sz="3000" kern="0" dirty="0">
                <a:solidFill>
                  <a:srgbClr val="000000"/>
                </a:solidFill>
                <a:latin typeface="Garamond"/>
                <a:sym typeface="Gill Sans" charset="0"/>
              </a:rPr>
              <a:t>over time (official statistics)</a:t>
            </a:r>
          </a:p>
          <a:p>
            <a:pPr marL="571500" indent="-571500" algn="l">
              <a:buFont typeface="+mj-lt"/>
              <a:buAutoNum type="arabicPeriod"/>
              <a:defRPr/>
            </a:pPr>
            <a:r>
              <a:rPr lang="en-GB" sz="3000" b="1" kern="0" dirty="0">
                <a:solidFill>
                  <a:srgbClr val="000000"/>
                </a:solidFill>
                <a:latin typeface="Garamond"/>
                <a:sym typeface="Gill Sans" charset="0"/>
              </a:rPr>
              <a:t>Allocate resources</a:t>
            </a:r>
            <a:r>
              <a:rPr lang="en-GB" sz="3000" kern="0" dirty="0">
                <a:solidFill>
                  <a:srgbClr val="000000"/>
                </a:solidFill>
                <a:latin typeface="Garamond"/>
                <a:sym typeface="Gill Sans" charset="0"/>
              </a:rPr>
              <a:t> by sector and by region </a:t>
            </a:r>
          </a:p>
          <a:p>
            <a:pPr marL="571500" indent="-571500" algn="l">
              <a:buFont typeface="+mj-lt"/>
              <a:buAutoNum type="arabicPeriod"/>
              <a:defRPr/>
            </a:pPr>
            <a:r>
              <a:rPr lang="en-GB" sz="3000" b="1" u="sng" kern="0" dirty="0">
                <a:solidFill>
                  <a:srgbClr val="000000"/>
                </a:solidFill>
                <a:latin typeface="Garamond"/>
                <a:sym typeface="Gill Sans" charset="0"/>
              </a:rPr>
              <a:t>Target</a:t>
            </a:r>
            <a:r>
              <a:rPr lang="en-GB" sz="3000" u="sng" kern="0" dirty="0">
                <a:solidFill>
                  <a:srgbClr val="000000"/>
                </a:solidFill>
                <a:latin typeface="Garamond"/>
                <a:sym typeface="Gill Sans" charset="0"/>
              </a:rPr>
              <a:t> marginalized regions, groups, or households</a:t>
            </a:r>
            <a:endParaRPr lang="en-GB" sz="3000" b="1" u="sng"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Coordinate</a:t>
            </a:r>
            <a:r>
              <a:rPr lang="en-GB" sz="3000" kern="0" dirty="0">
                <a:solidFill>
                  <a:srgbClr val="000000"/>
                </a:solidFill>
                <a:latin typeface="Garamond"/>
                <a:sym typeface="Gill Sans" charset="0"/>
              </a:rPr>
              <a:t> policy across sectors and subnational levels</a:t>
            </a:r>
          </a:p>
          <a:p>
            <a:pPr marL="571500" indent="-571500" algn="l">
              <a:buFont typeface="+mj-lt"/>
              <a:buAutoNum type="arabicPeriod"/>
              <a:defRPr/>
            </a:pPr>
            <a:r>
              <a:rPr lang="en-GB" sz="3000" b="1" kern="0" dirty="0">
                <a:solidFill>
                  <a:srgbClr val="000000"/>
                </a:solidFill>
                <a:latin typeface="Garamond"/>
                <a:sym typeface="Gill Sans" charset="0"/>
              </a:rPr>
              <a:t>Adjust</a:t>
            </a:r>
            <a:r>
              <a:rPr lang="en-GB" sz="3000" kern="0" dirty="0">
                <a:solidFill>
                  <a:srgbClr val="000000"/>
                </a:solidFill>
                <a:latin typeface="Garamond"/>
                <a:sym typeface="Gill Sans" charset="0"/>
              </a:rPr>
              <a:t> policies by what works (measure to manage)</a:t>
            </a:r>
          </a:p>
          <a:p>
            <a:pPr marL="571500" indent="-571500" algn="l">
              <a:buFont typeface="+mj-lt"/>
              <a:buAutoNum type="arabicPeriod"/>
              <a:defRPr/>
            </a:pPr>
            <a:r>
              <a:rPr lang="en-GB" sz="3000" b="1" kern="0" dirty="0">
                <a:solidFill>
                  <a:srgbClr val="000000"/>
                </a:solidFill>
                <a:latin typeface="Garamond"/>
                <a:sym typeface="Gill Sans" charset="0"/>
              </a:rPr>
              <a:t>Leave No One Behind </a:t>
            </a:r>
            <a:r>
              <a:rPr lang="en-GB" sz="3000" kern="0" dirty="0">
                <a:solidFill>
                  <a:srgbClr val="000000"/>
                </a:solidFill>
                <a:latin typeface="Garamond"/>
                <a:sym typeface="Gill Sans" charset="0"/>
              </a:rPr>
              <a:t>see the poorest &amp; track trends</a:t>
            </a:r>
          </a:p>
          <a:p>
            <a:pPr marL="571500" indent="-571500" algn="l">
              <a:buFont typeface="+mj-lt"/>
              <a:buAutoNum type="arabicPeriod"/>
              <a:defRPr/>
            </a:pPr>
            <a:r>
              <a:rPr lang="en-US" sz="3000" b="1" kern="0" dirty="0">
                <a:solidFill>
                  <a:srgbClr val="000000"/>
                </a:solidFill>
                <a:latin typeface="Garamond"/>
                <a:sym typeface="Gill Sans" charset="0"/>
              </a:rPr>
              <a:t>Be Transparent</a:t>
            </a:r>
            <a:r>
              <a:rPr lang="en-US" sz="3000" kern="0" dirty="0">
                <a:solidFill>
                  <a:srgbClr val="000000"/>
                </a:solidFill>
                <a:latin typeface="Garamond"/>
                <a:sym typeface="Gill Sans" charset="0"/>
              </a:rPr>
              <a:t> so all stakeholders engage – NGOs,</a:t>
            </a:r>
          </a:p>
          <a:p>
            <a:pPr marL="1485900" lvl="2" indent="-571500" algn="l">
              <a:buFont typeface="Arial" pitchFamily="34" charset="0"/>
              <a:buChar char="•"/>
              <a:defRPr/>
            </a:pPr>
            <a:r>
              <a:rPr lang="en-US" sz="3000" kern="0" dirty="0">
                <a:solidFill>
                  <a:srgbClr val="000000"/>
                </a:solidFill>
                <a:latin typeface="Garamond"/>
                <a:sym typeface="Gill Sans" charset="0"/>
              </a:rPr>
              <a:t>Private Sector </a:t>
            </a:r>
            <a:r>
              <a:rPr lang="en-US" sz="3000" kern="0" dirty="0" err="1">
                <a:solidFill>
                  <a:srgbClr val="000000"/>
                </a:solidFill>
                <a:latin typeface="Garamond"/>
                <a:sym typeface="Gill Sans" charset="0"/>
              </a:rPr>
              <a:t>etc</a:t>
            </a:r>
            <a:r>
              <a:rPr lang="en-US" sz="3000" kern="0" dirty="0">
                <a:solidFill>
                  <a:srgbClr val="000000"/>
                </a:solidFill>
                <a:latin typeface="Garamond"/>
                <a:sym typeface="Gill Sans" charset="0"/>
              </a:rPr>
              <a:t>, all parts of government. </a:t>
            </a:r>
            <a:r>
              <a:rPr lang="en-US" sz="3000" i="1" kern="0" dirty="0">
                <a:solidFill>
                  <a:srgbClr val="000000"/>
                </a:solidFill>
                <a:latin typeface="Garamond"/>
                <a:sym typeface="Gill Sans" charset="0"/>
              </a:rPr>
              <a:t> </a:t>
            </a:r>
            <a:endParaRPr lang="en-GB" sz="3000" kern="0" dirty="0">
              <a:solidFill>
                <a:srgbClr val="000000"/>
              </a:solidFill>
              <a:latin typeface="Garamond"/>
              <a:sym typeface="Gill Sans" charset="0"/>
            </a:endParaRPr>
          </a:p>
          <a:p>
            <a:pPr marL="571500" indent="-571500" algn="l">
              <a:buFont typeface="Arial" pitchFamily="34" charset="0"/>
              <a:buChar char="•"/>
              <a:defRPr/>
            </a:pPr>
            <a:endParaRPr lang="en-US" sz="1400" b="1" kern="0" dirty="0">
              <a:solidFill>
                <a:srgbClr val="760000"/>
              </a:solidFill>
              <a:latin typeface="Garamond"/>
              <a:sym typeface="Gill Sans" charset="0"/>
            </a:endParaRPr>
          </a:p>
        </p:txBody>
      </p:sp>
      <p:pic>
        <p:nvPicPr>
          <p:cNvPr id="6" name="Picture 5"/>
          <p:cNvPicPr>
            <a:picLocks noChangeAspect="1"/>
          </p:cNvPicPr>
          <p:nvPr/>
        </p:nvPicPr>
        <p:blipFill>
          <a:blip r:embed="rId3"/>
          <a:stretch>
            <a:fillRect/>
          </a:stretch>
        </p:blipFill>
        <p:spPr>
          <a:xfrm rot="19058069">
            <a:off x="8781361" y="249149"/>
            <a:ext cx="1249947" cy="1767324"/>
          </a:xfrm>
          <a:prstGeom prst="rect">
            <a:avLst/>
          </a:prstGeom>
        </p:spPr>
      </p:pic>
      <p:pic>
        <p:nvPicPr>
          <p:cNvPr id="8" name="Picture 7"/>
          <p:cNvPicPr>
            <a:picLocks noChangeAspect="1"/>
          </p:cNvPicPr>
          <p:nvPr/>
        </p:nvPicPr>
        <p:blipFill>
          <a:blip r:embed="rId4"/>
          <a:stretch>
            <a:fillRect/>
          </a:stretch>
        </p:blipFill>
        <p:spPr>
          <a:xfrm>
            <a:off x="9142113" y="74308"/>
            <a:ext cx="1500964" cy="2133426"/>
          </a:xfrm>
          <a:prstGeom prst="rect">
            <a:avLst/>
          </a:prstGeom>
        </p:spPr>
      </p:pic>
    </p:spTree>
    <p:extLst>
      <p:ext uri="{BB962C8B-B14F-4D97-AF65-F5344CB8AC3E}">
        <p14:creationId xmlns:p14="http://schemas.microsoft.com/office/powerpoint/2010/main" val="374776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9838" y="1556793"/>
            <a:ext cx="7332324" cy="5683927"/>
          </a:xfrm>
        </p:spPr>
        <p:txBody>
          <a:bodyPr>
            <a:normAutofit/>
          </a:bodyPr>
          <a:lstStyle/>
          <a:p>
            <a:pPr marL="0" indent="0">
              <a:buNone/>
            </a:pPr>
            <a:r>
              <a:rPr lang="en-US" dirty="0"/>
              <a:t>“</a:t>
            </a:r>
            <a:r>
              <a:rPr lang="en-GB" dirty="0">
                <a:latin typeface="Garamond" panose="02020404030301010803" pitchFamily="18" charset="0"/>
              </a:rPr>
              <a:t>A number can awaken consciences; it can mobilize the reluctant, it can ignite action, it can generate debate; it can even, in the best of circumstances, end a pressing problem”</a:t>
            </a:r>
          </a:p>
          <a:p>
            <a:pPr marL="0" indent="0">
              <a:buNone/>
            </a:pPr>
            <a:endParaRPr lang="en-GB" dirty="0">
              <a:latin typeface="Garamond"/>
              <a:cs typeface="Garamond"/>
            </a:endParaRPr>
          </a:p>
          <a:p>
            <a:pPr marL="0" indent="0" algn="r">
              <a:buNone/>
            </a:pPr>
            <a:r>
              <a:rPr lang="en-US" i="1" dirty="0"/>
              <a:t>Numbers that Move the World</a:t>
            </a:r>
            <a:r>
              <a:rPr lang="en-US" dirty="0"/>
              <a:t> </a:t>
            </a:r>
          </a:p>
          <a:p>
            <a:pPr marL="0" indent="0" algn="r">
              <a:buNone/>
            </a:pPr>
            <a:r>
              <a:rPr lang="en-US" dirty="0"/>
              <a:t>by Miguel </a:t>
            </a:r>
            <a:r>
              <a:rPr lang="en-US" dirty="0" err="1"/>
              <a:t>Szekely</a:t>
            </a:r>
            <a:r>
              <a:rPr lang="en-US" dirty="0"/>
              <a:t> </a:t>
            </a:r>
            <a:r>
              <a:rPr lang="en-GB" dirty="0"/>
              <a:t>(2005, 13). </a:t>
            </a:r>
            <a:endParaRPr lang="en-GB" dirty="0">
              <a:cs typeface="Garamond"/>
            </a:endParaRPr>
          </a:p>
        </p:txBody>
      </p:sp>
    </p:spTree>
    <p:extLst>
      <p:ext uri="{BB962C8B-B14F-4D97-AF65-F5344CB8AC3E}">
        <p14:creationId xmlns:p14="http://schemas.microsoft.com/office/powerpoint/2010/main" val="630062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a:off x="1524000" y="2103860"/>
            <a:ext cx="4929928" cy="3125340"/>
          </a:xfrm>
          <a:prstGeom prst="rect">
            <a:avLst/>
          </a:prstGeom>
          <a:noFill/>
          <a:ln w="9525" cap="flat">
            <a:noFill/>
            <a:miter lim="800000"/>
            <a:headEnd type="none" w="med" len="med"/>
            <a:tailEnd type="none" w="med" len="med"/>
          </a:ln>
        </p:spPr>
        <p:txBody>
          <a:bodyPr lIns="38100" tIns="38100" rIns="38100" bIns="38100"/>
          <a:lstStyle/>
          <a:p>
            <a:pPr marL="228600" marR="0" lvl="0" indent="-228600" algn="l" defTabSz="914400" rtl="0" eaLnBrk="1" fontAlgn="base" latinLnBrk="0" hangingPunct="1">
              <a:lnSpc>
                <a:spcPct val="100000"/>
              </a:lnSpc>
              <a:spcBef>
                <a:spcPts val="3163"/>
              </a:spcBef>
              <a:spcAft>
                <a:spcPct val="0"/>
              </a:spcAft>
              <a:buClr>
                <a:srgbClr val="000000"/>
              </a:buClr>
              <a:buSzPct val="100000"/>
              <a:buFontTx/>
              <a:buNone/>
              <a:tabLst/>
              <a:defRPr/>
            </a:pPr>
            <a:endParaRPr kumimoji="0" lang="en-US" sz="2000" b="0" i="0" u="none" strike="noStrike" kern="1200" cap="none" spc="0" normalizeH="0" baseline="0" noProof="0" dirty="0">
              <a:ln>
                <a:noFill/>
              </a:ln>
              <a:solidFill>
                <a:srgbClr val="000000"/>
              </a:solidFill>
              <a:effectLst/>
              <a:uLnTx/>
              <a:uFillTx/>
              <a:latin typeface="Garamond"/>
              <a:ea typeface="+mn-ea"/>
              <a:cs typeface="Times New Roman" pitchFamily="18" charset="0"/>
              <a:sym typeface="Arial" charset="0"/>
            </a:endParaRPr>
          </a:p>
        </p:txBody>
      </p:sp>
      <p:grpSp>
        <p:nvGrpSpPr>
          <p:cNvPr id="5" name="Group 4">
            <a:extLst>
              <a:ext uri="{FF2B5EF4-FFF2-40B4-BE49-F238E27FC236}">
                <a16:creationId xmlns:a16="http://schemas.microsoft.com/office/drawing/2014/main" id="{3C83BF0D-453F-4359-8A64-2B0BC95B04B0}"/>
              </a:ext>
            </a:extLst>
          </p:cNvPr>
          <p:cNvGrpSpPr/>
          <p:nvPr/>
        </p:nvGrpSpPr>
        <p:grpSpPr>
          <a:xfrm>
            <a:off x="1793269" y="907828"/>
            <a:ext cx="8964487" cy="5136009"/>
            <a:chOff x="1524001" y="1721991"/>
            <a:chExt cx="8964487" cy="5136009"/>
          </a:xfrm>
        </p:grpSpPr>
        <p:sp>
          <p:nvSpPr>
            <p:cNvPr id="6" name="TextBox 5">
              <a:extLst>
                <a:ext uri="{FF2B5EF4-FFF2-40B4-BE49-F238E27FC236}">
                  <a16:creationId xmlns:a16="http://schemas.microsoft.com/office/drawing/2014/main" id="{5D62A305-57E9-434F-AF7E-DA7E83312A0F}"/>
                </a:ext>
              </a:extLst>
            </p:cNvPr>
            <p:cNvSpPr txBox="1"/>
            <p:nvPr/>
          </p:nvSpPr>
          <p:spPr>
            <a:xfrm>
              <a:off x="2351584" y="1721991"/>
              <a:ext cx="468052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6E9DC0"/>
                  </a:solidFill>
                  <a:effectLst/>
                  <a:uLnTx/>
                  <a:uFillTx/>
                  <a:latin typeface="Gabriola" panose="04040605051002020D02" pitchFamily="82" charset="0"/>
                  <a:ea typeface="+mn-ea"/>
                  <a:cs typeface="+mn-cs"/>
                  <a:sym typeface="Gill Sans" charset="0"/>
                </a:rPr>
                <a:t>Leave No One Behind</a:t>
              </a:r>
            </a:p>
          </p:txBody>
        </p:sp>
        <p:pic>
          <p:nvPicPr>
            <p:cNvPr id="7" name="Imagen 11">
              <a:extLst>
                <a:ext uri="{FF2B5EF4-FFF2-40B4-BE49-F238E27FC236}">
                  <a16:creationId xmlns:a16="http://schemas.microsoft.com/office/drawing/2014/main" id="{6E1C3FF0-E8E0-41E5-93D4-9CAFE444E70B}"/>
                </a:ext>
              </a:extLst>
            </p:cNvPr>
            <p:cNvPicPr/>
            <p:nvPr/>
          </p:nvPicPr>
          <p:blipFill>
            <a:blip r:embed="rId3"/>
            <a:stretch>
              <a:fillRect/>
            </a:stretch>
          </p:blipFill>
          <p:spPr>
            <a:xfrm>
              <a:off x="1524001" y="2609528"/>
              <a:ext cx="8964487" cy="4248472"/>
            </a:xfrm>
            <a:prstGeom prst="rect">
              <a:avLst/>
            </a:prstGeom>
          </p:spPr>
        </p:pic>
        <p:sp>
          <p:nvSpPr>
            <p:cNvPr id="8" name="Oval 7">
              <a:extLst>
                <a:ext uri="{FF2B5EF4-FFF2-40B4-BE49-F238E27FC236}">
                  <a16:creationId xmlns:a16="http://schemas.microsoft.com/office/drawing/2014/main" id="{6D6B49FD-3FFA-415F-B597-2553052CB4CC}"/>
                </a:ext>
              </a:extLst>
            </p:cNvPr>
            <p:cNvSpPr/>
            <p:nvPr/>
          </p:nvSpPr>
          <p:spPr bwMode="auto">
            <a:xfrm>
              <a:off x="3143672" y="4095392"/>
              <a:ext cx="1278396" cy="782388"/>
            </a:xfrm>
            <a:prstGeom prst="ellipse">
              <a:avLst/>
            </a:prstGeom>
            <a:noFill/>
            <a:ln w="53975" cap="flat" cmpd="sng" algn="ctr">
              <a:solidFill>
                <a:srgbClr val="7F251B"/>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9" name="Oval 8">
              <a:extLst>
                <a:ext uri="{FF2B5EF4-FFF2-40B4-BE49-F238E27FC236}">
                  <a16:creationId xmlns:a16="http://schemas.microsoft.com/office/drawing/2014/main" id="{14712ED0-821F-4BC6-8318-DC3FE95D66E3}"/>
                </a:ext>
              </a:extLst>
            </p:cNvPr>
            <p:cNvSpPr/>
            <p:nvPr/>
          </p:nvSpPr>
          <p:spPr bwMode="auto">
            <a:xfrm>
              <a:off x="8634028" y="2943264"/>
              <a:ext cx="1278396" cy="782388"/>
            </a:xfrm>
            <a:prstGeom prst="ellipse">
              <a:avLst/>
            </a:prstGeom>
            <a:noFill/>
            <a:ln w="53975" cap="flat" cmpd="sng" algn="ctr">
              <a:solidFill>
                <a:srgbClr val="7F251B"/>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sp>
          <p:nvSpPr>
            <p:cNvPr id="10" name="Oval 9">
              <a:extLst>
                <a:ext uri="{FF2B5EF4-FFF2-40B4-BE49-F238E27FC236}">
                  <a16:creationId xmlns:a16="http://schemas.microsoft.com/office/drawing/2014/main" id="{AA5BFB7F-B938-405D-A53C-E59C878E01CC}"/>
                </a:ext>
              </a:extLst>
            </p:cNvPr>
            <p:cNvSpPr/>
            <p:nvPr/>
          </p:nvSpPr>
          <p:spPr bwMode="auto">
            <a:xfrm>
              <a:off x="5087888" y="5823584"/>
              <a:ext cx="1278396" cy="782388"/>
            </a:xfrm>
            <a:prstGeom prst="ellipse">
              <a:avLst/>
            </a:prstGeom>
            <a:noFill/>
            <a:ln w="53975" cap="flat" cmpd="sng" algn="ctr">
              <a:solidFill>
                <a:srgbClr val="FFC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Garamond"/>
                <a:ea typeface="+mn-ea"/>
                <a:cs typeface="+mn-cs"/>
                <a:sym typeface="Gill Sans" charset="0"/>
              </a:endParaRPr>
            </a:p>
          </p:txBody>
        </p:sp>
      </p:grpSp>
      <p:sp>
        <p:nvSpPr>
          <p:cNvPr id="11" name="Title 1">
            <a:extLst>
              <a:ext uri="{FF2B5EF4-FFF2-40B4-BE49-F238E27FC236}">
                <a16:creationId xmlns:a16="http://schemas.microsoft.com/office/drawing/2014/main" id="{F78600C4-3091-4179-AE57-F92C95C52553}"/>
              </a:ext>
            </a:extLst>
          </p:cNvPr>
          <p:cNvSpPr>
            <a:spLocks noGrp="1"/>
          </p:cNvSpPr>
          <p:nvPr>
            <p:ph type="title"/>
          </p:nvPr>
        </p:nvSpPr>
        <p:spPr>
          <a:xfrm>
            <a:off x="828484" y="0"/>
            <a:ext cx="10800966" cy="1143000"/>
          </a:xfrm>
        </p:spPr>
        <p:txBody>
          <a:bodyPr/>
          <a:lstStyle/>
          <a:p>
            <a:r>
              <a:rPr lang="en-GB" sz="3200" b="1" u="sng" dirty="0">
                <a:solidFill>
                  <a:srgbClr val="7F251B"/>
                </a:solidFill>
                <a:latin typeface="+mj-lt"/>
              </a:rPr>
              <a:t>Panama</a:t>
            </a:r>
            <a:r>
              <a:rPr lang="en-GB" sz="3200" b="1" dirty="0">
                <a:solidFill>
                  <a:srgbClr val="7F251B"/>
                </a:solidFill>
                <a:latin typeface="+mj-lt"/>
              </a:rPr>
              <a:t>: </a:t>
            </a:r>
            <a:r>
              <a:rPr lang="es-PA" sz="2400" b="1" dirty="0">
                <a:solidFill>
                  <a:srgbClr val="7F251B"/>
                </a:solidFill>
                <a:latin typeface="+mj-lt"/>
              </a:rPr>
              <a:t>MPI </a:t>
            </a:r>
            <a:r>
              <a:rPr lang="es-PA" sz="2400" b="1" dirty="0" err="1">
                <a:solidFill>
                  <a:srgbClr val="7F251B"/>
                </a:solidFill>
                <a:latin typeface="+mj-lt"/>
              </a:rPr>
              <a:t>rates</a:t>
            </a:r>
            <a:r>
              <a:rPr lang="es-PA" sz="2400" b="1" dirty="0">
                <a:solidFill>
                  <a:srgbClr val="7F251B"/>
                </a:solidFill>
                <a:latin typeface="+mj-lt"/>
              </a:rPr>
              <a:t> </a:t>
            </a:r>
            <a:r>
              <a:rPr lang="es-PA" sz="2400" b="1" dirty="0" err="1">
                <a:solidFill>
                  <a:srgbClr val="7F251B"/>
                </a:solidFill>
                <a:latin typeface="+mj-lt"/>
              </a:rPr>
              <a:t>vary</a:t>
            </a:r>
            <a:r>
              <a:rPr lang="es-PA" sz="2400" b="1" dirty="0">
                <a:solidFill>
                  <a:srgbClr val="7F251B"/>
                </a:solidFill>
                <a:latin typeface="+mj-lt"/>
              </a:rPr>
              <a:t> </a:t>
            </a:r>
            <a:r>
              <a:rPr lang="es-PA" sz="2400" b="1" dirty="0" err="1">
                <a:solidFill>
                  <a:srgbClr val="7F251B"/>
                </a:solidFill>
                <a:latin typeface="+mj-lt"/>
              </a:rPr>
              <a:t>from</a:t>
            </a:r>
            <a:r>
              <a:rPr lang="es-PA" sz="2400" b="1" dirty="0">
                <a:solidFill>
                  <a:srgbClr val="7F251B"/>
                </a:solidFill>
                <a:latin typeface="+mj-lt"/>
              </a:rPr>
              <a:t> 4.2% to </a:t>
            </a:r>
            <a:r>
              <a:rPr lang="es-PA" sz="2400" b="1" dirty="0" err="1">
                <a:solidFill>
                  <a:srgbClr val="7F251B"/>
                </a:solidFill>
                <a:latin typeface="+mj-lt"/>
              </a:rPr>
              <a:t>over</a:t>
            </a:r>
            <a:r>
              <a:rPr lang="es-PA" sz="2400" b="1" dirty="0">
                <a:solidFill>
                  <a:srgbClr val="7F251B"/>
                </a:solidFill>
                <a:latin typeface="+mj-lt"/>
              </a:rPr>
              <a:t> 90% in </a:t>
            </a:r>
            <a:r>
              <a:rPr lang="es-PA" sz="2400" b="1" dirty="0" err="1">
                <a:solidFill>
                  <a:srgbClr val="7F251B"/>
                </a:solidFill>
                <a:latin typeface="+mj-lt"/>
              </a:rPr>
              <a:t>two</a:t>
            </a:r>
            <a:r>
              <a:rPr lang="es-PA" sz="2400" b="1" dirty="0">
                <a:solidFill>
                  <a:srgbClr val="7F251B"/>
                </a:solidFill>
                <a:latin typeface="+mj-lt"/>
              </a:rPr>
              <a:t> </a:t>
            </a:r>
            <a:r>
              <a:rPr lang="es-PA" sz="2400" b="1" dirty="0" err="1">
                <a:solidFill>
                  <a:srgbClr val="7F251B"/>
                </a:solidFill>
                <a:latin typeface="+mj-lt"/>
              </a:rPr>
              <a:t>Indigenous</a:t>
            </a:r>
            <a:r>
              <a:rPr lang="es-PA" sz="2400" b="1" dirty="0">
                <a:solidFill>
                  <a:srgbClr val="7F251B"/>
                </a:solidFill>
                <a:latin typeface="+mj-lt"/>
              </a:rPr>
              <a:t> Comarcas</a:t>
            </a:r>
            <a:endParaRPr lang="en-US" sz="3000" b="1" dirty="0">
              <a:solidFill>
                <a:srgbClr val="7F251B"/>
              </a:solidFill>
              <a:latin typeface="+mj-lt"/>
            </a:endParaRPr>
          </a:p>
        </p:txBody>
      </p:sp>
    </p:spTree>
    <p:extLst>
      <p:ext uri="{BB962C8B-B14F-4D97-AF65-F5344CB8AC3E}">
        <p14:creationId xmlns:p14="http://schemas.microsoft.com/office/powerpoint/2010/main" val="537038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519" y="1120436"/>
            <a:ext cx="10915492" cy="4819056"/>
          </a:xfrm>
        </p:spPr>
        <p:txBody>
          <a:bodyPr wrap="square">
            <a:normAutofit/>
          </a:bodyPr>
          <a:lstStyle/>
          <a:p>
            <a:pPr marL="0" indent="0">
              <a:buNone/>
            </a:pPr>
            <a:endParaRPr lang="en-US" sz="2400" b="1" dirty="0">
              <a:latin typeface="Garamond" panose="02020404030301010803" pitchFamily="18" charset="0"/>
              <a:cs typeface="Garamond"/>
            </a:endParaRPr>
          </a:p>
          <a:p>
            <a:pPr>
              <a:buFont typeface="Wingdings" panose="05000000000000000000" pitchFamily="2" charset="2"/>
              <a:buChar char=""/>
            </a:pPr>
            <a:r>
              <a:rPr lang="en-US" sz="2400" b="1" dirty="0">
                <a:latin typeface="Garamond" panose="02020404030301010803" pitchFamily="18" charset="0"/>
                <a:cs typeface="Garamond"/>
              </a:rPr>
              <a:t>Child MPIs </a:t>
            </a:r>
            <a:r>
              <a:rPr lang="en-US" sz="2400" dirty="0">
                <a:latin typeface="Garamond" panose="02020404030301010803" pitchFamily="18" charset="0"/>
                <a:cs typeface="Garamond"/>
              </a:rPr>
              <a:t>present information for children 0-17 as an example</a:t>
            </a:r>
          </a:p>
          <a:p>
            <a:pPr lvl="1">
              <a:buFont typeface="Wingdings" panose="05000000000000000000" pitchFamily="2" charset="2"/>
              <a:buChar char=""/>
            </a:pPr>
            <a:r>
              <a:rPr lang="en-US" sz="2200" b="1" dirty="0">
                <a:solidFill>
                  <a:srgbClr val="641915"/>
                </a:solidFill>
                <a:latin typeface="Garamond" panose="02020404030301010803" pitchFamily="18" charset="0"/>
                <a:cs typeface="Garamond"/>
              </a:rPr>
              <a:t>All countries </a:t>
            </a:r>
            <a:r>
              <a:rPr lang="en-US" sz="2200" b="1" i="1" dirty="0">
                <a:solidFill>
                  <a:srgbClr val="641915"/>
                </a:solidFill>
                <a:latin typeface="Garamond" panose="02020404030301010803" pitchFamily="18" charset="0"/>
                <a:cs typeface="Garamond"/>
              </a:rPr>
              <a:t>disaggregate </a:t>
            </a:r>
            <a:r>
              <a:rPr lang="en-US" sz="2200" b="1" dirty="0">
                <a:solidFill>
                  <a:srgbClr val="641915"/>
                </a:solidFill>
                <a:latin typeface="Garamond" panose="02020404030301010803" pitchFamily="18" charset="0"/>
                <a:cs typeface="Garamond"/>
              </a:rPr>
              <a:t>National MPI by children</a:t>
            </a:r>
          </a:p>
          <a:p>
            <a:pPr lvl="1">
              <a:buFont typeface="Wingdings" panose="05000000000000000000" pitchFamily="2" charset="2"/>
              <a:buChar char=""/>
            </a:pPr>
            <a:r>
              <a:rPr lang="en-US" sz="2200" b="1" dirty="0">
                <a:solidFill>
                  <a:srgbClr val="641915"/>
                </a:solidFill>
                <a:latin typeface="Garamond" panose="02020404030301010803" pitchFamily="18" charset="0"/>
                <a:cs typeface="Garamond"/>
              </a:rPr>
              <a:t>All countries include </a:t>
            </a:r>
            <a:r>
              <a:rPr lang="en-US" sz="2200" b="1" i="1" dirty="0">
                <a:solidFill>
                  <a:srgbClr val="641915"/>
                </a:solidFill>
                <a:latin typeface="Garamond" panose="02020404030301010803" pitchFamily="18" charset="0"/>
                <a:cs typeface="Garamond"/>
              </a:rPr>
              <a:t>child relevant </a:t>
            </a:r>
            <a:r>
              <a:rPr lang="en-US" sz="2200" b="1" dirty="0">
                <a:solidFill>
                  <a:srgbClr val="641915"/>
                </a:solidFill>
                <a:latin typeface="Garamond" panose="02020404030301010803" pitchFamily="18" charset="0"/>
                <a:cs typeface="Garamond"/>
              </a:rPr>
              <a:t>indicators like school attendance or nutrition</a:t>
            </a:r>
          </a:p>
          <a:p>
            <a:pPr lvl="1">
              <a:buFont typeface="Wingdings" panose="05000000000000000000" pitchFamily="2" charset="2"/>
              <a:buChar char=""/>
            </a:pPr>
            <a:r>
              <a:rPr lang="en-US" sz="2200" b="1" dirty="0">
                <a:solidFill>
                  <a:srgbClr val="641915"/>
                </a:solidFill>
                <a:latin typeface="Garamond" panose="02020404030301010803" pitchFamily="18" charset="0"/>
                <a:cs typeface="Garamond"/>
              </a:rPr>
              <a:t>Some countries create a </a:t>
            </a:r>
            <a:r>
              <a:rPr lang="en-US" sz="2200" b="1" i="1" dirty="0">
                <a:solidFill>
                  <a:srgbClr val="641915"/>
                </a:solidFill>
                <a:latin typeface="Garamond" panose="02020404030301010803" pitchFamily="18" charset="0"/>
                <a:cs typeface="Garamond"/>
              </a:rPr>
              <a:t>linked Child MPI </a:t>
            </a:r>
            <a:r>
              <a:rPr lang="en-US" sz="2200" b="1" dirty="0">
                <a:solidFill>
                  <a:srgbClr val="641915"/>
                </a:solidFill>
                <a:latin typeface="Garamond" panose="02020404030301010803" pitchFamily="18" charset="0"/>
                <a:cs typeface="Garamond"/>
              </a:rPr>
              <a:t>that consistently extends the national MPI </a:t>
            </a:r>
            <a:br>
              <a:rPr lang="en-US" sz="2200" b="1" dirty="0">
                <a:solidFill>
                  <a:srgbClr val="641915"/>
                </a:solidFill>
                <a:latin typeface="Garamond" panose="02020404030301010803" pitchFamily="18" charset="0"/>
                <a:cs typeface="Garamond"/>
              </a:rPr>
            </a:br>
            <a:endParaRPr lang="en-US" sz="2200" b="1" dirty="0">
              <a:solidFill>
                <a:srgbClr val="641915"/>
              </a:solidFill>
              <a:latin typeface="Garamond" panose="02020404030301010803" pitchFamily="18" charset="0"/>
              <a:cs typeface="Garamond"/>
            </a:endParaRPr>
          </a:p>
          <a:p>
            <a:pPr marL="457200" lvl="1" indent="0">
              <a:buNone/>
            </a:pPr>
            <a:r>
              <a:rPr lang="en-US" sz="2100" dirty="0">
                <a:solidFill>
                  <a:srgbClr val="641915"/>
                </a:solidFill>
                <a:latin typeface="Garamond" panose="02020404030301010803" pitchFamily="18" charset="0"/>
                <a:cs typeface="Garamond"/>
              </a:rPr>
              <a:t>Note: Some countries build an unlinked, standalone MPI for children. This is not usually advised as it must be used with care to avoid confusion and data fatigue. It is an option if 1) a linked Child MPI cannot be made and 2) the child MPI has a clear and distinct audience, so does not create confusion. </a:t>
            </a:r>
          </a:p>
          <a:p>
            <a:pPr lvl="1">
              <a:buFont typeface="Wingdings" panose="05000000000000000000" pitchFamily="2" charset="2"/>
              <a:buChar char=""/>
            </a:pPr>
            <a:endParaRPr lang="en-US" sz="2200" b="1" dirty="0">
              <a:solidFill>
                <a:srgbClr val="641915"/>
              </a:solidFill>
              <a:latin typeface="Garamond" panose="02020404030301010803" pitchFamily="18" charset="0"/>
              <a:cs typeface="Garamond"/>
            </a:endParaRPr>
          </a:p>
          <a:p>
            <a:pPr marL="457200" lvl="1" indent="0">
              <a:buNone/>
            </a:pPr>
            <a:br>
              <a:rPr lang="en-US" sz="1600" b="1" dirty="0">
                <a:solidFill>
                  <a:srgbClr val="641915"/>
                </a:solidFill>
                <a:latin typeface="Garamond" panose="02020404030301010803" pitchFamily="18" charset="0"/>
                <a:cs typeface="Garamond"/>
              </a:rPr>
            </a:br>
            <a:endParaRPr lang="en-US" sz="1600" b="1" dirty="0">
              <a:solidFill>
                <a:srgbClr val="641915"/>
              </a:solidFill>
              <a:latin typeface="Garamond" panose="02020404030301010803" pitchFamily="18" charset="0"/>
              <a:cs typeface="Garamond"/>
            </a:endParaRPr>
          </a:p>
        </p:txBody>
      </p:sp>
      <p:sp>
        <p:nvSpPr>
          <p:cNvPr id="3" name="Title 2"/>
          <p:cNvSpPr>
            <a:spLocks noGrp="1"/>
          </p:cNvSpPr>
          <p:nvPr>
            <p:ph type="title"/>
          </p:nvPr>
        </p:nvSpPr>
        <p:spPr>
          <a:xfrm>
            <a:off x="1304253" y="358290"/>
            <a:ext cx="9101328" cy="1120436"/>
          </a:xfrm>
        </p:spPr>
        <p:txBody>
          <a:bodyPr>
            <a:normAutofit/>
          </a:bodyPr>
          <a:lstStyle/>
          <a:p>
            <a:r>
              <a:rPr lang="en-GB" sz="4000" b="1" dirty="0">
                <a:solidFill>
                  <a:srgbClr val="641915"/>
                </a:solidFill>
              </a:rPr>
              <a:t>Targeting Children? (or elders etc)</a:t>
            </a:r>
          </a:p>
        </p:txBody>
      </p:sp>
    </p:spTree>
    <p:extLst>
      <p:ext uri="{BB962C8B-B14F-4D97-AF65-F5344CB8AC3E}">
        <p14:creationId xmlns:p14="http://schemas.microsoft.com/office/powerpoint/2010/main" val="3274067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2333" y="199138"/>
            <a:ext cx="9144000" cy="1143000"/>
          </a:xfrm>
        </p:spPr>
        <p:txBody>
          <a:bodyPr/>
          <a:lstStyle/>
          <a:p>
            <a:r>
              <a:rPr lang="en-GB" sz="3600" b="1" dirty="0">
                <a:solidFill>
                  <a:srgbClr val="760000"/>
                </a:solidFill>
              </a:rPr>
              <a:t>Policy makers are using their </a:t>
            </a:r>
            <a:br>
              <a:rPr lang="en-GB" sz="3600" b="1" dirty="0">
                <a:solidFill>
                  <a:srgbClr val="760000"/>
                </a:solidFill>
              </a:rPr>
            </a:br>
            <a:r>
              <a:rPr lang="en-GB" sz="3600" b="1" dirty="0">
                <a:solidFill>
                  <a:srgbClr val="760000"/>
                </a:solidFill>
              </a:rPr>
              <a:t>national MPIs to:</a:t>
            </a:r>
            <a:endParaRPr lang="en-US" sz="2000" b="1" dirty="0">
              <a:solidFill>
                <a:srgbClr val="760000"/>
              </a:solidFill>
            </a:endParaRPr>
          </a:p>
        </p:txBody>
      </p:sp>
      <p:sp>
        <p:nvSpPr>
          <p:cNvPr id="79874" name="AutoShape 2"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 name="Title 1"/>
          <p:cNvSpPr txBox="1">
            <a:spLocks/>
          </p:cNvSpPr>
          <p:nvPr/>
        </p:nvSpPr>
        <p:spPr bwMode="auto">
          <a:xfrm>
            <a:off x="1582461" y="3356992"/>
            <a:ext cx="91001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71500" indent="-571500" algn="l">
              <a:buFont typeface="+mj-lt"/>
              <a:buAutoNum type="arabicPeriod"/>
              <a:defRPr/>
            </a:pPr>
            <a:r>
              <a:rPr lang="en-GB" sz="3000" b="1" kern="0" dirty="0">
                <a:solidFill>
                  <a:srgbClr val="000000"/>
                </a:solidFill>
                <a:latin typeface="Garamond"/>
                <a:sym typeface="Gill Sans" charset="0"/>
              </a:rPr>
              <a:t>Complement</a:t>
            </a:r>
            <a:r>
              <a:rPr lang="en-GB" sz="3000" kern="0" dirty="0">
                <a:solidFill>
                  <a:srgbClr val="000000"/>
                </a:solidFill>
                <a:latin typeface="Garamond"/>
                <a:sym typeface="Gill Sans" charset="0"/>
              </a:rPr>
              <a:t> monetary poverty statistics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Track poverty </a:t>
            </a:r>
            <a:r>
              <a:rPr lang="en-GB" sz="3000" kern="0" dirty="0">
                <a:solidFill>
                  <a:srgbClr val="000000"/>
                </a:solidFill>
                <a:latin typeface="Garamond"/>
                <a:sym typeface="Gill Sans" charset="0"/>
              </a:rPr>
              <a:t>over time (official statistics)</a:t>
            </a:r>
          </a:p>
          <a:p>
            <a:pPr marL="571500" indent="-571500" algn="l">
              <a:buFont typeface="+mj-lt"/>
              <a:buAutoNum type="arabicPeriod"/>
              <a:defRPr/>
            </a:pPr>
            <a:r>
              <a:rPr lang="en-GB" sz="3000" b="1" kern="0" dirty="0">
                <a:solidFill>
                  <a:srgbClr val="000000"/>
                </a:solidFill>
                <a:latin typeface="Garamond"/>
                <a:sym typeface="Gill Sans" charset="0"/>
              </a:rPr>
              <a:t>Allocate resources</a:t>
            </a:r>
            <a:r>
              <a:rPr lang="en-GB" sz="3000" kern="0" dirty="0">
                <a:solidFill>
                  <a:srgbClr val="000000"/>
                </a:solidFill>
                <a:latin typeface="Garamond"/>
                <a:sym typeface="Gill Sans" charset="0"/>
              </a:rPr>
              <a:t> by sector and by region </a:t>
            </a:r>
          </a:p>
          <a:p>
            <a:pPr marL="571500" indent="-571500" algn="l">
              <a:buFont typeface="+mj-lt"/>
              <a:buAutoNum type="arabicPeriod"/>
              <a:defRPr/>
            </a:pPr>
            <a:r>
              <a:rPr lang="en-GB" sz="3000" b="1" kern="0" dirty="0">
                <a:solidFill>
                  <a:srgbClr val="000000"/>
                </a:solidFill>
                <a:latin typeface="Garamond"/>
                <a:sym typeface="Gill Sans" charset="0"/>
              </a:rPr>
              <a:t>Target</a:t>
            </a:r>
            <a:r>
              <a:rPr lang="en-GB" sz="3000" kern="0" dirty="0">
                <a:solidFill>
                  <a:srgbClr val="000000"/>
                </a:solidFill>
                <a:latin typeface="Garamond"/>
                <a:sym typeface="Gill Sans" charset="0"/>
              </a:rPr>
              <a:t> marginalized regions, groups, or households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u="sng" kern="0" dirty="0">
                <a:solidFill>
                  <a:srgbClr val="000000"/>
                </a:solidFill>
                <a:latin typeface="Garamond"/>
                <a:sym typeface="Gill Sans" charset="0"/>
              </a:rPr>
              <a:t>Coordinate</a:t>
            </a:r>
            <a:r>
              <a:rPr lang="en-GB" sz="3000" u="sng" kern="0" dirty="0">
                <a:solidFill>
                  <a:srgbClr val="000000"/>
                </a:solidFill>
                <a:latin typeface="Garamond"/>
                <a:sym typeface="Gill Sans" charset="0"/>
              </a:rPr>
              <a:t> policy across sectors and subnational levels</a:t>
            </a:r>
          </a:p>
          <a:p>
            <a:pPr marL="571500" indent="-571500" algn="l">
              <a:buFont typeface="+mj-lt"/>
              <a:buAutoNum type="arabicPeriod"/>
              <a:defRPr/>
            </a:pPr>
            <a:r>
              <a:rPr lang="en-GB" sz="3000" b="1" kern="0" dirty="0">
                <a:solidFill>
                  <a:srgbClr val="000000"/>
                </a:solidFill>
                <a:latin typeface="Garamond"/>
                <a:sym typeface="Gill Sans" charset="0"/>
              </a:rPr>
              <a:t>Adjust</a:t>
            </a:r>
            <a:r>
              <a:rPr lang="en-GB" sz="3000" kern="0" dirty="0">
                <a:solidFill>
                  <a:srgbClr val="000000"/>
                </a:solidFill>
                <a:latin typeface="Garamond"/>
                <a:sym typeface="Gill Sans" charset="0"/>
              </a:rPr>
              <a:t> policies by what works (measure to manage)</a:t>
            </a:r>
          </a:p>
          <a:p>
            <a:pPr marL="571500" indent="-571500" algn="l">
              <a:buFont typeface="+mj-lt"/>
              <a:buAutoNum type="arabicPeriod"/>
              <a:defRPr/>
            </a:pPr>
            <a:r>
              <a:rPr lang="en-GB" sz="3000" b="1" kern="0" dirty="0">
                <a:solidFill>
                  <a:srgbClr val="000000"/>
                </a:solidFill>
                <a:latin typeface="Garamond"/>
                <a:sym typeface="Gill Sans" charset="0"/>
              </a:rPr>
              <a:t>Leave No One Behind </a:t>
            </a:r>
            <a:r>
              <a:rPr lang="en-GB" sz="3000" kern="0" dirty="0">
                <a:solidFill>
                  <a:srgbClr val="000000"/>
                </a:solidFill>
                <a:latin typeface="Garamond"/>
                <a:sym typeface="Gill Sans" charset="0"/>
              </a:rPr>
              <a:t>see the poorest &amp; track trends</a:t>
            </a:r>
          </a:p>
          <a:p>
            <a:pPr marL="571500" indent="-571500" algn="l">
              <a:buFont typeface="+mj-lt"/>
              <a:buAutoNum type="arabicPeriod"/>
              <a:defRPr/>
            </a:pPr>
            <a:r>
              <a:rPr lang="en-US" sz="3000" b="1" kern="0" dirty="0">
                <a:solidFill>
                  <a:srgbClr val="000000"/>
                </a:solidFill>
                <a:latin typeface="Garamond"/>
                <a:sym typeface="Gill Sans" charset="0"/>
              </a:rPr>
              <a:t>Be Transparent</a:t>
            </a:r>
            <a:r>
              <a:rPr lang="en-US" sz="3000" kern="0" dirty="0">
                <a:solidFill>
                  <a:srgbClr val="000000"/>
                </a:solidFill>
                <a:latin typeface="Garamond"/>
                <a:sym typeface="Gill Sans" charset="0"/>
              </a:rPr>
              <a:t> so all stakeholders engage – NGOs,</a:t>
            </a:r>
          </a:p>
          <a:p>
            <a:pPr marL="1485900" lvl="2" indent="-571500" algn="l">
              <a:buFont typeface="Arial" pitchFamily="34" charset="0"/>
              <a:buChar char="•"/>
              <a:defRPr/>
            </a:pPr>
            <a:r>
              <a:rPr lang="en-US" sz="3000" kern="0" dirty="0">
                <a:solidFill>
                  <a:srgbClr val="000000"/>
                </a:solidFill>
                <a:latin typeface="Garamond"/>
                <a:sym typeface="Gill Sans" charset="0"/>
              </a:rPr>
              <a:t>Private Sector </a:t>
            </a:r>
            <a:r>
              <a:rPr lang="en-US" sz="3000" kern="0" dirty="0" err="1">
                <a:solidFill>
                  <a:srgbClr val="000000"/>
                </a:solidFill>
                <a:latin typeface="Garamond"/>
                <a:sym typeface="Gill Sans" charset="0"/>
              </a:rPr>
              <a:t>etc</a:t>
            </a:r>
            <a:r>
              <a:rPr lang="en-US" sz="3000" kern="0" dirty="0">
                <a:solidFill>
                  <a:srgbClr val="000000"/>
                </a:solidFill>
                <a:latin typeface="Garamond"/>
                <a:sym typeface="Gill Sans" charset="0"/>
              </a:rPr>
              <a:t>, all parts of government. </a:t>
            </a:r>
            <a:r>
              <a:rPr lang="en-US" sz="3000" i="1" kern="0" dirty="0">
                <a:solidFill>
                  <a:srgbClr val="000000"/>
                </a:solidFill>
                <a:latin typeface="Garamond"/>
                <a:sym typeface="Gill Sans" charset="0"/>
              </a:rPr>
              <a:t> </a:t>
            </a:r>
            <a:endParaRPr lang="en-GB" sz="3000" kern="0" dirty="0">
              <a:solidFill>
                <a:srgbClr val="000000"/>
              </a:solidFill>
              <a:latin typeface="Garamond"/>
              <a:sym typeface="Gill Sans" charset="0"/>
            </a:endParaRPr>
          </a:p>
          <a:p>
            <a:pPr marL="571500" indent="-571500" algn="l">
              <a:buFont typeface="Arial" pitchFamily="34" charset="0"/>
              <a:buChar char="•"/>
              <a:defRPr/>
            </a:pPr>
            <a:endParaRPr lang="en-US" sz="1400" b="1" kern="0" dirty="0">
              <a:solidFill>
                <a:srgbClr val="760000"/>
              </a:solidFill>
              <a:latin typeface="Garamond"/>
              <a:sym typeface="Gill Sans" charset="0"/>
            </a:endParaRPr>
          </a:p>
        </p:txBody>
      </p:sp>
      <p:pic>
        <p:nvPicPr>
          <p:cNvPr id="6" name="Picture 5"/>
          <p:cNvPicPr>
            <a:picLocks noChangeAspect="1"/>
          </p:cNvPicPr>
          <p:nvPr/>
        </p:nvPicPr>
        <p:blipFill>
          <a:blip r:embed="rId3"/>
          <a:stretch>
            <a:fillRect/>
          </a:stretch>
        </p:blipFill>
        <p:spPr>
          <a:xfrm rot="19058069">
            <a:off x="8781361" y="249149"/>
            <a:ext cx="1249947" cy="1767324"/>
          </a:xfrm>
          <a:prstGeom prst="rect">
            <a:avLst/>
          </a:prstGeom>
        </p:spPr>
      </p:pic>
      <p:pic>
        <p:nvPicPr>
          <p:cNvPr id="8" name="Picture 7"/>
          <p:cNvPicPr>
            <a:picLocks noChangeAspect="1"/>
          </p:cNvPicPr>
          <p:nvPr/>
        </p:nvPicPr>
        <p:blipFill>
          <a:blip r:embed="rId4"/>
          <a:stretch>
            <a:fillRect/>
          </a:stretch>
        </p:blipFill>
        <p:spPr>
          <a:xfrm>
            <a:off x="9142113" y="74308"/>
            <a:ext cx="1500964" cy="2133426"/>
          </a:xfrm>
          <a:prstGeom prst="rect">
            <a:avLst/>
          </a:prstGeom>
        </p:spPr>
      </p:pic>
    </p:spTree>
    <p:extLst>
      <p:ext uri="{BB962C8B-B14F-4D97-AF65-F5344CB8AC3E}">
        <p14:creationId xmlns:p14="http://schemas.microsoft.com/office/powerpoint/2010/main" val="211616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8288" y="5157192"/>
            <a:ext cx="1872208" cy="15121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 name="1 Título"/>
          <p:cNvSpPr>
            <a:spLocks noGrp="1"/>
          </p:cNvSpPr>
          <p:nvPr>
            <p:ph type="title"/>
          </p:nvPr>
        </p:nvSpPr>
        <p:spPr>
          <a:xfrm>
            <a:off x="1610949" y="197695"/>
            <a:ext cx="9060643" cy="648072"/>
          </a:xfrm>
        </p:spPr>
        <p:txBody>
          <a:bodyPr>
            <a:normAutofit fontScale="90000"/>
          </a:bodyPr>
          <a:lstStyle/>
          <a:p>
            <a:r>
              <a:rPr lang="es-CR" sz="4000" b="1" dirty="0">
                <a:solidFill>
                  <a:srgbClr val="641915"/>
                </a:solidFill>
              </a:rPr>
              <a:t>Costa </a:t>
            </a:r>
            <a:r>
              <a:rPr lang="es-CR" sz="4000" b="1" dirty="0" err="1">
                <a:solidFill>
                  <a:srgbClr val="641915"/>
                </a:solidFill>
              </a:rPr>
              <a:t>Rica’s</a:t>
            </a:r>
            <a:r>
              <a:rPr lang="es-CR" sz="4000" b="1" dirty="0">
                <a:solidFill>
                  <a:srgbClr val="641915"/>
                </a:solidFill>
              </a:rPr>
              <a:t> </a:t>
            </a:r>
            <a:r>
              <a:rPr lang="es-CR" sz="4000" b="1" dirty="0" err="1">
                <a:solidFill>
                  <a:srgbClr val="641915"/>
                </a:solidFill>
              </a:rPr>
              <a:t>National</a:t>
            </a:r>
            <a:r>
              <a:rPr lang="es-CR" sz="4000" b="1" dirty="0">
                <a:solidFill>
                  <a:srgbClr val="641915"/>
                </a:solidFill>
              </a:rPr>
              <a:t> MPI </a:t>
            </a:r>
            <a:r>
              <a:rPr lang="es-CR" sz="4000" b="1" dirty="0" err="1">
                <a:solidFill>
                  <a:srgbClr val="641915"/>
                </a:solidFill>
              </a:rPr>
              <a:t>Changes</a:t>
            </a:r>
            <a:r>
              <a:rPr lang="es-CR" sz="4000" b="1" dirty="0">
                <a:solidFill>
                  <a:srgbClr val="641915"/>
                </a:solidFill>
              </a:rPr>
              <a:t> </a:t>
            </a:r>
            <a:r>
              <a:rPr lang="es-CR" sz="4000" b="1" dirty="0" err="1">
                <a:solidFill>
                  <a:srgbClr val="641915"/>
                </a:solidFill>
              </a:rPr>
              <a:t>Year</a:t>
            </a:r>
            <a:r>
              <a:rPr lang="es-CR" sz="4000" b="1" dirty="0">
                <a:solidFill>
                  <a:srgbClr val="641915"/>
                </a:solidFill>
              </a:rPr>
              <a:t> </a:t>
            </a:r>
            <a:r>
              <a:rPr lang="es-CR" sz="4000" b="1" dirty="0" err="1">
                <a:solidFill>
                  <a:srgbClr val="641915"/>
                </a:solidFill>
              </a:rPr>
              <a:t>on</a:t>
            </a:r>
            <a:r>
              <a:rPr lang="es-CR" sz="4000" b="1" dirty="0">
                <a:solidFill>
                  <a:srgbClr val="641915"/>
                </a:solidFill>
              </a:rPr>
              <a:t> </a:t>
            </a:r>
            <a:r>
              <a:rPr lang="es-CR" sz="4000" b="1" dirty="0" err="1">
                <a:solidFill>
                  <a:srgbClr val="641915"/>
                </a:solidFill>
              </a:rPr>
              <a:t>Year</a:t>
            </a:r>
            <a:endParaRPr lang="es-CR" sz="4000" b="1" dirty="0">
              <a:solidFill>
                <a:srgbClr val="641915"/>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193" y="4653136"/>
            <a:ext cx="2133273" cy="1648438"/>
          </a:xfrm>
          <a:prstGeom prst="rect">
            <a:avLst/>
          </a:prstGeom>
        </p:spPr>
      </p:pic>
      <p:sp>
        <p:nvSpPr>
          <p:cNvPr id="7" name="AutoShape 2" descr="Image result for casa icono"/>
          <p:cNvSpPr>
            <a:spLocks noChangeAspect="1" noChangeArrowheads="1"/>
          </p:cNvSpPr>
          <p:nvPr/>
        </p:nvSpPr>
        <p:spPr bwMode="auto">
          <a:xfrm>
            <a:off x="4224339" y="1557339"/>
            <a:ext cx="1583630" cy="15836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s-CR">
              <a:solidFill>
                <a:prstClr val="black"/>
              </a:solidFill>
              <a:latin typeface="Calibri"/>
            </a:endParaRPr>
          </a:p>
        </p:txBody>
      </p:sp>
      <p:graphicFrame>
        <p:nvGraphicFramePr>
          <p:cNvPr id="9" name="Tabla 8"/>
          <p:cNvGraphicFramePr>
            <a:graphicFrameLocks noGrp="1"/>
          </p:cNvGraphicFramePr>
          <p:nvPr/>
        </p:nvGraphicFramePr>
        <p:xfrm>
          <a:off x="1610949" y="1276249"/>
          <a:ext cx="8949549" cy="5505874"/>
        </p:xfrm>
        <a:graphic>
          <a:graphicData uri="http://schemas.openxmlformats.org/drawingml/2006/table">
            <a:tbl>
              <a:tblPr firstRow="1" firstCol="1" bandRow="1">
                <a:tableStyleId>{5C22544A-7EE6-4342-B048-85BDC9FD1C3A}</a:tableStyleId>
              </a:tblPr>
              <a:tblGrid>
                <a:gridCol w="1151602">
                  <a:extLst>
                    <a:ext uri="{9D8B030D-6E8A-4147-A177-3AD203B41FA5}">
                      <a16:colId xmlns:a16="http://schemas.microsoft.com/office/drawing/2014/main" val="2214046057"/>
                    </a:ext>
                  </a:extLst>
                </a:gridCol>
                <a:gridCol w="3477466">
                  <a:extLst>
                    <a:ext uri="{9D8B030D-6E8A-4147-A177-3AD203B41FA5}">
                      <a16:colId xmlns:a16="http://schemas.microsoft.com/office/drawing/2014/main" val="2102175602"/>
                    </a:ext>
                  </a:extLst>
                </a:gridCol>
                <a:gridCol w="1080120">
                  <a:extLst>
                    <a:ext uri="{9D8B030D-6E8A-4147-A177-3AD203B41FA5}">
                      <a16:colId xmlns:a16="http://schemas.microsoft.com/office/drawing/2014/main" val="786286505"/>
                    </a:ext>
                  </a:extLst>
                </a:gridCol>
                <a:gridCol w="1080120">
                  <a:extLst>
                    <a:ext uri="{9D8B030D-6E8A-4147-A177-3AD203B41FA5}">
                      <a16:colId xmlns:a16="http://schemas.microsoft.com/office/drawing/2014/main" val="1564731147"/>
                    </a:ext>
                  </a:extLst>
                </a:gridCol>
                <a:gridCol w="1008112">
                  <a:extLst>
                    <a:ext uri="{9D8B030D-6E8A-4147-A177-3AD203B41FA5}">
                      <a16:colId xmlns:a16="http://schemas.microsoft.com/office/drawing/2014/main" val="1671872328"/>
                    </a:ext>
                  </a:extLst>
                </a:gridCol>
                <a:gridCol w="1152129">
                  <a:extLst>
                    <a:ext uri="{9D8B030D-6E8A-4147-A177-3AD203B41FA5}">
                      <a16:colId xmlns:a16="http://schemas.microsoft.com/office/drawing/2014/main" val="1276494504"/>
                    </a:ext>
                  </a:extLst>
                </a:gridCol>
              </a:tblGrid>
              <a:tr h="490728">
                <a:tc>
                  <a:txBody>
                    <a:bodyPr/>
                    <a:lstStyle/>
                    <a:p>
                      <a:pPr algn="ctr">
                        <a:lnSpc>
                          <a:spcPct val="115000"/>
                        </a:lnSpc>
                        <a:spcAft>
                          <a:spcPts val="0"/>
                        </a:spcAft>
                      </a:pPr>
                      <a:r>
                        <a:rPr lang="es-ES" sz="1400" dirty="0" err="1">
                          <a:effectLst/>
                        </a:rPr>
                        <a:t>Dimension</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algn="ctr">
                        <a:lnSpc>
                          <a:spcPct val="115000"/>
                        </a:lnSpc>
                        <a:spcAft>
                          <a:spcPts val="0"/>
                        </a:spcAft>
                      </a:pPr>
                      <a:r>
                        <a:rPr lang="es-ES" sz="1400" dirty="0" err="1">
                          <a:effectLst/>
                        </a:rPr>
                        <a:t>Indicator</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algn="ctr">
                        <a:lnSpc>
                          <a:spcPct val="115000"/>
                        </a:lnSpc>
                        <a:spcAft>
                          <a:spcPts val="0"/>
                        </a:spcAft>
                      </a:pPr>
                      <a:r>
                        <a:rPr lang="es-ES" sz="1400" dirty="0">
                          <a:effectLst/>
                        </a:rPr>
                        <a:t>2015</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algn="ctr">
                        <a:lnSpc>
                          <a:spcPct val="115000"/>
                        </a:lnSpc>
                        <a:spcAft>
                          <a:spcPts val="0"/>
                        </a:spcAft>
                      </a:pPr>
                      <a:r>
                        <a:rPr lang="es-ES" sz="1400" dirty="0">
                          <a:effectLst/>
                        </a:rPr>
                        <a:t>2016</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algn="ctr">
                        <a:lnSpc>
                          <a:spcPct val="115000"/>
                        </a:lnSpc>
                        <a:spcAft>
                          <a:spcPts val="0"/>
                        </a:spcAft>
                      </a:pPr>
                      <a:r>
                        <a:rPr lang="es-ES" sz="1400" dirty="0" err="1">
                          <a:effectLst/>
                        </a:rPr>
                        <a:t>Change</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tc>
                  <a:txBody>
                    <a:bodyPr/>
                    <a:lstStyle/>
                    <a:p>
                      <a:pPr algn="ctr">
                        <a:lnSpc>
                          <a:spcPct val="115000"/>
                        </a:lnSpc>
                        <a:spcAft>
                          <a:spcPts val="0"/>
                        </a:spcAft>
                      </a:pPr>
                      <a:r>
                        <a:rPr lang="es-CR" sz="1400" dirty="0" err="1">
                          <a:effectLst/>
                          <a:latin typeface="Calibri" panose="020F0502020204030204" pitchFamily="34" charset="0"/>
                          <a:ea typeface="Times New Roman" panose="02020603050405020304" pitchFamily="18" charset="0"/>
                          <a:cs typeface="Times New Roman" panose="02020603050405020304" pitchFamily="18" charset="0"/>
                        </a:rPr>
                        <a:t>Improve</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s-CR" sz="1400" dirty="0" err="1">
                          <a:effectLst/>
                          <a:latin typeface="Calibri" panose="020F0502020204030204" pitchFamily="34" charset="0"/>
                          <a:ea typeface="Times New Roman" panose="02020603050405020304" pitchFamily="18" charset="0"/>
                          <a:cs typeface="Times New Roman" panose="02020603050405020304" pitchFamily="18" charset="0"/>
                        </a:rPr>
                        <a:t>Worsen</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tc>
                <a:extLst>
                  <a:ext uri="{0D108BD9-81ED-4DB2-BD59-A6C34878D82A}">
                    <a16:rowId xmlns:a16="http://schemas.microsoft.com/office/drawing/2014/main" val="3345847362"/>
                  </a:ext>
                </a:extLst>
              </a:tr>
              <a:tr h="245364">
                <a:tc rowSpan="4">
                  <a:txBody>
                    <a:bodyPr/>
                    <a:lstStyle/>
                    <a:p>
                      <a:pPr>
                        <a:lnSpc>
                          <a:spcPct val="115000"/>
                        </a:lnSpc>
                        <a:spcAft>
                          <a:spcPts val="0"/>
                        </a:spcAft>
                      </a:pPr>
                      <a:r>
                        <a:rPr lang="es-ES" sz="1400" dirty="0" err="1">
                          <a:solidFill>
                            <a:schemeClr val="tx1"/>
                          </a:solidFill>
                          <a:effectLst/>
                        </a:rPr>
                        <a:t>Health</a:t>
                      </a:r>
                      <a:endParaRPr lang="es-C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nSpc>
                          <a:spcPct val="115000"/>
                        </a:lnSpc>
                        <a:spcAft>
                          <a:spcPts val="0"/>
                        </a:spcAft>
                      </a:pPr>
                      <a:r>
                        <a:rPr lang="es-ES" sz="1400" b="1" dirty="0" err="1">
                          <a:effectLst/>
                        </a:rPr>
                        <a:t>Lack</a:t>
                      </a:r>
                      <a:r>
                        <a:rPr lang="es-ES" sz="1400" b="1" dirty="0">
                          <a:effectLst/>
                        </a:rPr>
                        <a:t> of </a:t>
                      </a:r>
                      <a:r>
                        <a:rPr lang="es-ES" sz="1400" b="1" dirty="0" err="1">
                          <a:effectLst/>
                        </a:rPr>
                        <a:t>Health</a:t>
                      </a:r>
                      <a:r>
                        <a:rPr lang="es-ES" sz="1400" b="1" dirty="0">
                          <a:effectLst/>
                        </a:rPr>
                        <a:t> </a:t>
                      </a:r>
                      <a:r>
                        <a:rPr lang="es-ES" sz="1400" b="1" dirty="0" err="1">
                          <a:effectLst/>
                        </a:rPr>
                        <a:t>Insurance</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CR" sz="1200" dirty="0">
                          <a:effectLst/>
                        </a:rPr>
                        <a:t>63.0</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CR" sz="1200">
                          <a:effectLst/>
                        </a:rPr>
                        <a:t>63.4</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ES" sz="1400">
                          <a:effectLst/>
                        </a:rPr>
                        <a:t>0.4</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extLst>
                  <a:ext uri="{0D108BD9-81ED-4DB2-BD59-A6C34878D82A}">
                    <a16:rowId xmlns:a16="http://schemas.microsoft.com/office/drawing/2014/main" val="3203833772"/>
                  </a:ext>
                </a:extLst>
              </a:tr>
              <a:tr h="245364">
                <a:tc vMerge="1">
                  <a:txBody>
                    <a:bodyPr/>
                    <a:lstStyle/>
                    <a:p>
                      <a:endParaRPr lang="es-CR"/>
                    </a:p>
                  </a:txBody>
                  <a:tcPr/>
                </a:tc>
                <a:tc>
                  <a:txBody>
                    <a:bodyPr/>
                    <a:lstStyle/>
                    <a:p>
                      <a:pPr>
                        <a:lnSpc>
                          <a:spcPct val="115000"/>
                        </a:lnSpc>
                        <a:spcAft>
                          <a:spcPts val="0"/>
                        </a:spcAft>
                      </a:pPr>
                      <a:r>
                        <a:rPr lang="es-ES" sz="1400" b="1" dirty="0" err="1">
                          <a:effectLst/>
                        </a:rPr>
                        <a:t>Lack</a:t>
                      </a:r>
                      <a:r>
                        <a:rPr lang="es-ES" sz="1400" b="1" dirty="0">
                          <a:effectLst/>
                        </a:rPr>
                        <a:t> of </a:t>
                      </a:r>
                      <a:r>
                        <a:rPr lang="es-ES" sz="1400" b="1" dirty="0" err="1">
                          <a:effectLst/>
                        </a:rPr>
                        <a:t>clean</a:t>
                      </a:r>
                      <a:r>
                        <a:rPr lang="es-ES" sz="1400" b="1" dirty="0">
                          <a:effectLst/>
                        </a:rPr>
                        <a:t> </a:t>
                      </a:r>
                      <a:r>
                        <a:rPr lang="es-ES" sz="1400" b="1" dirty="0" err="1">
                          <a:effectLst/>
                        </a:rPr>
                        <a:t>water</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CR" sz="1200" dirty="0">
                          <a:effectLst/>
                        </a:rPr>
                        <a:t>19.2</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CR" sz="1200">
                          <a:effectLst/>
                        </a:rPr>
                        <a:t>18.8</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ES" sz="1400">
                          <a:effectLst/>
                        </a:rPr>
                        <a:t>-0.4</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extLst>
                  <a:ext uri="{0D108BD9-81ED-4DB2-BD59-A6C34878D82A}">
                    <a16:rowId xmlns:a16="http://schemas.microsoft.com/office/drawing/2014/main" val="4015570721"/>
                  </a:ext>
                </a:extLst>
              </a:tr>
              <a:tr h="245364">
                <a:tc vMerge="1">
                  <a:txBody>
                    <a:bodyPr/>
                    <a:lstStyle/>
                    <a:p>
                      <a:endParaRPr lang="es-CR"/>
                    </a:p>
                  </a:txBody>
                  <a:tcPr/>
                </a:tc>
                <a:tc>
                  <a:txBody>
                    <a:bodyPr/>
                    <a:lstStyle/>
                    <a:p>
                      <a:pPr>
                        <a:lnSpc>
                          <a:spcPct val="115000"/>
                        </a:lnSpc>
                        <a:spcAft>
                          <a:spcPts val="0"/>
                        </a:spcAft>
                      </a:pPr>
                      <a:r>
                        <a:rPr lang="es-ES" sz="1400" b="1" dirty="0" err="1">
                          <a:effectLst/>
                        </a:rPr>
                        <a:t>Lack</a:t>
                      </a:r>
                      <a:r>
                        <a:rPr lang="es-ES" sz="1400" b="1" dirty="0">
                          <a:effectLst/>
                        </a:rPr>
                        <a:t> of </a:t>
                      </a:r>
                      <a:r>
                        <a:rPr lang="es-ES" sz="1400" b="1" dirty="0" err="1">
                          <a:effectLst/>
                        </a:rPr>
                        <a:t>sanitation</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CR" sz="1200" dirty="0">
                          <a:effectLst/>
                        </a:rPr>
                        <a:t>10.5</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CR" sz="1200">
                          <a:effectLst/>
                        </a:rPr>
                        <a:t>11.2</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ES" sz="1400" dirty="0">
                          <a:effectLst/>
                        </a:rPr>
                        <a:t>0.7</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extLst>
                  <a:ext uri="{0D108BD9-81ED-4DB2-BD59-A6C34878D82A}">
                    <a16:rowId xmlns:a16="http://schemas.microsoft.com/office/drawing/2014/main" val="2970695349"/>
                  </a:ext>
                </a:extLst>
              </a:tr>
              <a:tr h="245364">
                <a:tc vMerge="1">
                  <a:txBody>
                    <a:bodyPr/>
                    <a:lstStyle/>
                    <a:p>
                      <a:endParaRPr lang="es-CR"/>
                    </a:p>
                  </a:txBody>
                  <a:tcPr/>
                </a:tc>
                <a:tc>
                  <a:txBody>
                    <a:bodyPr/>
                    <a:lstStyle/>
                    <a:p>
                      <a:pPr>
                        <a:lnSpc>
                          <a:spcPct val="115000"/>
                        </a:lnSpc>
                        <a:spcAft>
                          <a:spcPts val="0"/>
                        </a:spcAft>
                      </a:pPr>
                      <a:r>
                        <a:rPr lang="es-ES" sz="1400" b="1" dirty="0" err="1">
                          <a:effectLst/>
                        </a:rPr>
                        <a:t>Lack</a:t>
                      </a:r>
                      <a:r>
                        <a:rPr lang="es-ES" sz="1400" b="1" dirty="0">
                          <a:effectLst/>
                        </a:rPr>
                        <a:t> of </a:t>
                      </a:r>
                      <a:r>
                        <a:rPr lang="es-ES" sz="1400" b="1" dirty="0" err="1">
                          <a:effectLst/>
                        </a:rPr>
                        <a:t>waste</a:t>
                      </a:r>
                      <a:r>
                        <a:rPr lang="es-ES" sz="1400" b="1" dirty="0">
                          <a:effectLst/>
                        </a:rPr>
                        <a:t> </a:t>
                      </a:r>
                      <a:r>
                        <a:rPr lang="es-ES" sz="1400" b="1" dirty="0" err="1">
                          <a:effectLst/>
                        </a:rPr>
                        <a:t>disposal</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CR" sz="1200" dirty="0">
                          <a:effectLst/>
                        </a:rPr>
                        <a:t>28.5</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CR" sz="1200" dirty="0">
                          <a:effectLst/>
                        </a:rPr>
                        <a:t>27.3</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r>
                        <a:rPr lang="es-ES" sz="1400" dirty="0">
                          <a:effectLst/>
                        </a:rPr>
                        <a:t>-1,2</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bg1">
                        <a:lumMod val="75000"/>
                      </a:schemeClr>
                    </a:solidFill>
                  </a:tcPr>
                </a:tc>
                <a:extLst>
                  <a:ext uri="{0D108BD9-81ED-4DB2-BD59-A6C34878D82A}">
                    <a16:rowId xmlns:a16="http://schemas.microsoft.com/office/drawing/2014/main" val="2333989660"/>
                  </a:ext>
                </a:extLst>
              </a:tr>
              <a:tr h="245364">
                <a:tc rowSpan="4">
                  <a:txBody>
                    <a:bodyPr/>
                    <a:lstStyle/>
                    <a:p>
                      <a:pPr>
                        <a:lnSpc>
                          <a:spcPct val="115000"/>
                        </a:lnSpc>
                        <a:spcAft>
                          <a:spcPts val="0"/>
                        </a:spcAft>
                      </a:pPr>
                      <a:r>
                        <a:rPr lang="es-ES" sz="1400" dirty="0" err="1">
                          <a:solidFill>
                            <a:schemeClr val="tx1"/>
                          </a:solidFill>
                          <a:effectLst/>
                        </a:rPr>
                        <a:t>Education</a:t>
                      </a:r>
                      <a:endParaRPr lang="es-C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nSpc>
                          <a:spcPct val="115000"/>
                        </a:lnSpc>
                        <a:spcAft>
                          <a:spcPts val="0"/>
                        </a:spcAft>
                      </a:pPr>
                      <a:r>
                        <a:rPr lang="es-ES" sz="1400" b="1" dirty="0" err="1">
                          <a:effectLst/>
                        </a:rPr>
                        <a:t>Not</a:t>
                      </a:r>
                      <a:r>
                        <a:rPr lang="es-ES" sz="1400" b="1" dirty="0">
                          <a:effectLst/>
                        </a:rPr>
                        <a:t> </a:t>
                      </a:r>
                      <a:r>
                        <a:rPr lang="es-ES" sz="1400" b="1" dirty="0" err="1">
                          <a:effectLst/>
                        </a:rPr>
                        <a:t>attending</a:t>
                      </a:r>
                      <a:r>
                        <a:rPr lang="es-ES" sz="1400" b="1" dirty="0">
                          <a:effectLst/>
                        </a:rPr>
                        <a:t> </a:t>
                      </a:r>
                      <a:r>
                        <a:rPr lang="es-ES" sz="1400" b="1" dirty="0" err="1">
                          <a:effectLst/>
                        </a:rPr>
                        <a:t>education</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a:effectLst/>
                        </a:rPr>
                        <a:t>12.9</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dirty="0">
                          <a:effectLst/>
                        </a:rPr>
                        <a:t>12.2</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dirty="0">
                          <a:effectLst/>
                        </a:rPr>
                        <a:t>-0.7</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extLst>
                  <a:ext uri="{0D108BD9-81ED-4DB2-BD59-A6C34878D82A}">
                    <a16:rowId xmlns:a16="http://schemas.microsoft.com/office/drawing/2014/main" val="2584725902"/>
                  </a:ext>
                </a:extLst>
              </a:tr>
              <a:tr h="245364">
                <a:tc vMerge="1">
                  <a:txBody>
                    <a:bodyPr/>
                    <a:lstStyle/>
                    <a:p>
                      <a:endParaRPr lang="es-CR"/>
                    </a:p>
                  </a:txBody>
                  <a:tcPr/>
                </a:tc>
                <a:tc>
                  <a:txBody>
                    <a:bodyPr/>
                    <a:lstStyle/>
                    <a:p>
                      <a:pPr>
                        <a:lnSpc>
                          <a:spcPct val="115000"/>
                        </a:lnSpc>
                        <a:spcAft>
                          <a:spcPts val="0"/>
                        </a:spcAft>
                      </a:pPr>
                      <a:r>
                        <a:rPr lang="es-ES" sz="1400" b="1" dirty="0" err="1">
                          <a:effectLst/>
                        </a:rPr>
                        <a:t>Not</a:t>
                      </a:r>
                      <a:r>
                        <a:rPr lang="es-ES" sz="1400" b="1" dirty="0">
                          <a:effectLst/>
                        </a:rPr>
                        <a:t> at </a:t>
                      </a:r>
                      <a:r>
                        <a:rPr lang="es-ES" sz="1400" b="1" dirty="0" err="1">
                          <a:effectLst/>
                        </a:rPr>
                        <a:t>correct</a:t>
                      </a:r>
                      <a:r>
                        <a:rPr lang="es-ES" sz="1400" b="1" dirty="0">
                          <a:effectLst/>
                        </a:rPr>
                        <a:t> </a:t>
                      </a:r>
                      <a:r>
                        <a:rPr lang="es-ES" sz="1400" b="1" dirty="0" err="1">
                          <a:effectLst/>
                        </a:rPr>
                        <a:t>age</a:t>
                      </a:r>
                      <a:r>
                        <a:rPr lang="es-ES" sz="1400" b="1" dirty="0">
                          <a:effectLst/>
                        </a:rPr>
                        <a:t> for grade</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a:effectLst/>
                        </a:rPr>
                        <a:t>15.6</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dirty="0">
                          <a:effectLst/>
                        </a:rPr>
                        <a:t>15.3</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dirty="0">
                          <a:effectLst/>
                        </a:rPr>
                        <a:t>-0.3</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extLst>
                  <a:ext uri="{0D108BD9-81ED-4DB2-BD59-A6C34878D82A}">
                    <a16:rowId xmlns:a16="http://schemas.microsoft.com/office/drawing/2014/main" val="2094318491"/>
                  </a:ext>
                </a:extLst>
              </a:tr>
              <a:tr h="245364">
                <a:tc vMerge="1">
                  <a:txBody>
                    <a:bodyPr/>
                    <a:lstStyle/>
                    <a:p>
                      <a:endParaRPr lang="es-CR"/>
                    </a:p>
                  </a:txBody>
                  <a:tcPr/>
                </a:tc>
                <a:tc>
                  <a:txBody>
                    <a:bodyPr/>
                    <a:lstStyle/>
                    <a:p>
                      <a:pPr>
                        <a:lnSpc>
                          <a:spcPct val="115000"/>
                        </a:lnSpc>
                        <a:spcAft>
                          <a:spcPts val="0"/>
                        </a:spcAft>
                      </a:pPr>
                      <a:r>
                        <a:rPr lang="es-ES" sz="1400" b="1" dirty="0" err="1">
                          <a:effectLst/>
                        </a:rPr>
                        <a:t>Not</a:t>
                      </a:r>
                      <a:r>
                        <a:rPr lang="es-ES" sz="1400" b="1" dirty="0">
                          <a:effectLst/>
                        </a:rPr>
                        <a:t> </a:t>
                      </a:r>
                      <a:r>
                        <a:rPr lang="es-ES" sz="1400" b="1" dirty="0" err="1">
                          <a:effectLst/>
                        </a:rPr>
                        <a:t>completed</a:t>
                      </a:r>
                      <a:r>
                        <a:rPr lang="es-ES" sz="1400" b="1" baseline="0" dirty="0">
                          <a:effectLst/>
                        </a:rPr>
                        <a:t> </a:t>
                      </a:r>
                      <a:r>
                        <a:rPr lang="es-ES" sz="1400" b="1" baseline="0" dirty="0" err="1">
                          <a:effectLst/>
                        </a:rPr>
                        <a:t>secondary</a:t>
                      </a:r>
                      <a:r>
                        <a:rPr lang="es-ES" sz="1400" b="1" baseline="0" dirty="0">
                          <a:effectLst/>
                        </a:rPr>
                        <a:t> </a:t>
                      </a:r>
                      <a:r>
                        <a:rPr lang="es-ES" sz="1400" b="1" baseline="0" dirty="0" err="1">
                          <a:effectLst/>
                        </a:rPr>
                        <a:t>education</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dirty="0">
                          <a:effectLst/>
                        </a:rPr>
                        <a:t>33.4</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dirty="0">
                          <a:effectLst/>
                        </a:rPr>
                        <a:t>31.3</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dirty="0">
                          <a:effectLst/>
                        </a:rPr>
                        <a:t>-2.1</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extLst>
                  <a:ext uri="{0D108BD9-81ED-4DB2-BD59-A6C34878D82A}">
                    <a16:rowId xmlns:a16="http://schemas.microsoft.com/office/drawing/2014/main" val="570831271"/>
                  </a:ext>
                </a:extLst>
              </a:tr>
              <a:tr h="245364">
                <a:tc vMerge="1">
                  <a:txBody>
                    <a:bodyPr/>
                    <a:lstStyle/>
                    <a:p>
                      <a:endParaRPr lang="es-CR"/>
                    </a:p>
                  </a:txBody>
                  <a:tcPr/>
                </a:tc>
                <a:tc>
                  <a:txBody>
                    <a:bodyPr/>
                    <a:lstStyle/>
                    <a:p>
                      <a:pPr>
                        <a:lnSpc>
                          <a:spcPct val="115000"/>
                        </a:lnSpc>
                        <a:spcAft>
                          <a:spcPts val="0"/>
                        </a:spcAft>
                      </a:pPr>
                      <a:r>
                        <a:rPr lang="es-ES" sz="1400" b="1" dirty="0" err="1">
                          <a:effectLst/>
                        </a:rPr>
                        <a:t>Low</a:t>
                      </a:r>
                      <a:r>
                        <a:rPr lang="es-ES" sz="1400" b="1" dirty="0">
                          <a:effectLst/>
                        </a:rPr>
                        <a:t> Human Capital </a:t>
                      </a:r>
                      <a:r>
                        <a:rPr lang="es-ES" sz="1400" b="1" dirty="0" err="1">
                          <a:effectLst/>
                        </a:rPr>
                        <a:t>Formation</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dirty="0">
                          <a:effectLst/>
                        </a:rPr>
                        <a:t>61.2</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dirty="0">
                          <a:effectLst/>
                        </a:rPr>
                        <a:t>60.9</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r>
                        <a:rPr lang="es-CR" sz="1200" dirty="0">
                          <a:effectLst/>
                        </a:rPr>
                        <a:t>-0.3</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4">
                        <a:lumMod val="40000"/>
                        <a:lumOff val="60000"/>
                      </a:schemeClr>
                    </a:solidFill>
                  </a:tcPr>
                </a:tc>
                <a:extLst>
                  <a:ext uri="{0D108BD9-81ED-4DB2-BD59-A6C34878D82A}">
                    <a16:rowId xmlns:a16="http://schemas.microsoft.com/office/drawing/2014/main" val="2085903195"/>
                  </a:ext>
                </a:extLst>
              </a:tr>
              <a:tr h="245364">
                <a:tc rowSpan="4">
                  <a:txBody>
                    <a:bodyPr/>
                    <a:lstStyle/>
                    <a:p>
                      <a:pPr>
                        <a:lnSpc>
                          <a:spcPct val="115000"/>
                        </a:lnSpc>
                        <a:spcAft>
                          <a:spcPts val="0"/>
                        </a:spcAft>
                      </a:pPr>
                      <a:r>
                        <a:rPr lang="es-ES" sz="1400" dirty="0" err="1">
                          <a:solidFill>
                            <a:schemeClr val="tx1"/>
                          </a:solidFill>
                          <a:effectLst/>
                        </a:rPr>
                        <a:t>Housing</a:t>
                      </a:r>
                      <a:r>
                        <a:rPr lang="es-ES" sz="1400" dirty="0">
                          <a:solidFill>
                            <a:schemeClr val="tx1"/>
                          </a:solidFill>
                          <a:effectLst/>
                        </a:rPr>
                        <a:t> and Internet</a:t>
                      </a:r>
                      <a:endParaRPr lang="es-C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nSpc>
                          <a:spcPct val="115000"/>
                        </a:lnSpc>
                        <a:spcAft>
                          <a:spcPts val="0"/>
                        </a:spcAft>
                      </a:pPr>
                      <a:r>
                        <a:rPr lang="es-ES" sz="1400" b="1" dirty="0" err="1">
                          <a:effectLst/>
                        </a:rPr>
                        <a:t>Inadeqaute</a:t>
                      </a:r>
                      <a:r>
                        <a:rPr lang="es-ES" sz="1400" b="1" dirty="0">
                          <a:effectLst/>
                        </a:rPr>
                        <a:t> </a:t>
                      </a:r>
                      <a:r>
                        <a:rPr lang="es-ES" sz="1400" b="1" dirty="0" err="1">
                          <a:effectLst/>
                        </a:rPr>
                        <a:t>roof</a:t>
                      </a:r>
                      <a:r>
                        <a:rPr lang="es-ES" sz="1400" b="1" dirty="0">
                          <a:effectLst/>
                        </a:rPr>
                        <a:t> and </a:t>
                      </a:r>
                      <a:r>
                        <a:rPr lang="es-ES" sz="1400" b="1" dirty="0" err="1">
                          <a:effectLst/>
                        </a:rPr>
                        <a:t>flooring</a:t>
                      </a:r>
                      <a:r>
                        <a:rPr lang="es-ES" sz="1400" b="1" dirty="0">
                          <a:effectLst/>
                        </a:rPr>
                        <a:t> </a:t>
                      </a:r>
                      <a:r>
                        <a:rPr lang="es-ES" sz="1400" b="1" dirty="0" err="1">
                          <a:effectLst/>
                        </a:rPr>
                        <a:t>materials</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CR" sz="1200">
                          <a:effectLst/>
                        </a:rPr>
                        <a:t>42.7</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CR" sz="1200" dirty="0">
                          <a:effectLst/>
                        </a:rPr>
                        <a:t>44.3</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ES" sz="1400" dirty="0">
                          <a:effectLst/>
                        </a:rPr>
                        <a:t>1.6</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extLst>
                  <a:ext uri="{0D108BD9-81ED-4DB2-BD59-A6C34878D82A}">
                    <a16:rowId xmlns:a16="http://schemas.microsoft.com/office/drawing/2014/main" val="3426600395"/>
                  </a:ext>
                </a:extLst>
              </a:tr>
              <a:tr h="245364">
                <a:tc vMerge="1">
                  <a:txBody>
                    <a:bodyPr/>
                    <a:lstStyle/>
                    <a:p>
                      <a:endParaRPr lang="es-CR"/>
                    </a:p>
                  </a:txBody>
                  <a:tcPr/>
                </a:tc>
                <a:tc>
                  <a:txBody>
                    <a:bodyPr/>
                    <a:lstStyle/>
                    <a:p>
                      <a:pPr>
                        <a:lnSpc>
                          <a:spcPct val="115000"/>
                        </a:lnSpc>
                        <a:spcAft>
                          <a:spcPts val="0"/>
                        </a:spcAft>
                      </a:pPr>
                      <a:r>
                        <a:rPr lang="es-ES" sz="1400" b="1" dirty="0">
                          <a:effectLst/>
                        </a:rPr>
                        <a:t>Exterior </a:t>
                      </a:r>
                      <a:r>
                        <a:rPr lang="es-ES" sz="1400" b="1" dirty="0" err="1">
                          <a:effectLst/>
                        </a:rPr>
                        <a:t>walls</a:t>
                      </a:r>
                      <a:r>
                        <a:rPr lang="es-ES" sz="1400" b="1" dirty="0">
                          <a:effectLst/>
                        </a:rPr>
                        <a:t> in </a:t>
                      </a:r>
                      <a:r>
                        <a:rPr lang="es-ES" sz="1400" b="1" dirty="0" err="1">
                          <a:effectLst/>
                        </a:rPr>
                        <a:t>poor</a:t>
                      </a:r>
                      <a:r>
                        <a:rPr lang="es-ES" sz="1400" b="1" dirty="0">
                          <a:effectLst/>
                        </a:rPr>
                        <a:t> </a:t>
                      </a:r>
                      <a:r>
                        <a:rPr lang="es-ES" sz="1400" b="1" dirty="0" err="1">
                          <a:effectLst/>
                        </a:rPr>
                        <a:t>condition</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CR" sz="1200">
                          <a:effectLst/>
                        </a:rPr>
                        <a:t>34.4</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CR" sz="1200" dirty="0">
                          <a:effectLst/>
                        </a:rPr>
                        <a:t>34.3</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ES" sz="1400" dirty="0">
                          <a:effectLst/>
                        </a:rPr>
                        <a:t>-0.1</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extLst>
                  <a:ext uri="{0D108BD9-81ED-4DB2-BD59-A6C34878D82A}">
                    <a16:rowId xmlns:a16="http://schemas.microsoft.com/office/drawing/2014/main" val="1696543114"/>
                  </a:ext>
                </a:extLst>
              </a:tr>
              <a:tr h="245364">
                <a:tc vMerge="1">
                  <a:txBody>
                    <a:bodyPr/>
                    <a:lstStyle/>
                    <a:p>
                      <a:endParaRPr lang="es-CR"/>
                    </a:p>
                  </a:txBody>
                  <a:tcPr/>
                </a:tc>
                <a:tc>
                  <a:txBody>
                    <a:bodyPr/>
                    <a:lstStyle/>
                    <a:p>
                      <a:pPr>
                        <a:lnSpc>
                          <a:spcPct val="115000"/>
                        </a:lnSpc>
                        <a:spcAft>
                          <a:spcPts val="0"/>
                        </a:spcAft>
                      </a:pPr>
                      <a:r>
                        <a:rPr lang="es-ES" sz="1400" b="1" dirty="0" err="1">
                          <a:effectLst/>
                        </a:rPr>
                        <a:t>Overcrowding</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CR" sz="1200">
                          <a:effectLst/>
                        </a:rPr>
                        <a:t>28.9</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CR" sz="1200" dirty="0">
                          <a:effectLst/>
                        </a:rPr>
                        <a:t>29.7</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ES" sz="1400" dirty="0">
                          <a:effectLst/>
                        </a:rPr>
                        <a:t>0.8</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extLst>
                  <a:ext uri="{0D108BD9-81ED-4DB2-BD59-A6C34878D82A}">
                    <a16:rowId xmlns:a16="http://schemas.microsoft.com/office/drawing/2014/main" val="2839174062"/>
                  </a:ext>
                </a:extLst>
              </a:tr>
              <a:tr h="245364">
                <a:tc vMerge="1">
                  <a:txBody>
                    <a:bodyPr/>
                    <a:lstStyle/>
                    <a:p>
                      <a:endParaRPr lang="es-CR"/>
                    </a:p>
                  </a:txBody>
                  <a:tcPr/>
                </a:tc>
                <a:tc>
                  <a:txBody>
                    <a:bodyPr/>
                    <a:lstStyle/>
                    <a:p>
                      <a:pPr>
                        <a:lnSpc>
                          <a:spcPct val="115000"/>
                        </a:lnSpc>
                        <a:spcAft>
                          <a:spcPts val="0"/>
                        </a:spcAft>
                      </a:pPr>
                      <a:r>
                        <a:rPr lang="es-ES" sz="1400" b="1" dirty="0" err="1">
                          <a:effectLst/>
                        </a:rPr>
                        <a:t>Without</a:t>
                      </a:r>
                      <a:r>
                        <a:rPr lang="es-ES" sz="1400" b="1" dirty="0">
                          <a:effectLst/>
                        </a:rPr>
                        <a:t> use of the internet</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CR" sz="1200">
                          <a:effectLst/>
                        </a:rPr>
                        <a:t>49.9</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CR" sz="1200" dirty="0">
                          <a:effectLst/>
                        </a:rPr>
                        <a:t>40.8</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r>
                        <a:rPr lang="es-ES" sz="1400" dirty="0">
                          <a:effectLst/>
                        </a:rPr>
                        <a:t>-9.1</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3">
                        <a:lumMod val="40000"/>
                        <a:lumOff val="60000"/>
                      </a:schemeClr>
                    </a:solidFill>
                  </a:tcPr>
                </a:tc>
                <a:extLst>
                  <a:ext uri="{0D108BD9-81ED-4DB2-BD59-A6C34878D82A}">
                    <a16:rowId xmlns:a16="http://schemas.microsoft.com/office/drawing/2014/main" val="2699295536"/>
                  </a:ext>
                </a:extLst>
              </a:tr>
              <a:tr h="263251">
                <a:tc rowSpan="3">
                  <a:txBody>
                    <a:bodyPr/>
                    <a:lstStyle/>
                    <a:p>
                      <a:pPr>
                        <a:lnSpc>
                          <a:spcPct val="115000"/>
                        </a:lnSpc>
                        <a:spcAft>
                          <a:spcPts val="0"/>
                        </a:spcAft>
                      </a:pPr>
                      <a:r>
                        <a:rPr lang="es-ES" sz="1400" dirty="0" err="1">
                          <a:solidFill>
                            <a:schemeClr val="tx1"/>
                          </a:solidFill>
                          <a:effectLst/>
                        </a:rPr>
                        <a:t>Work</a:t>
                      </a:r>
                      <a:endParaRPr lang="es-C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nSpc>
                          <a:spcPct val="115000"/>
                        </a:lnSpc>
                        <a:spcAft>
                          <a:spcPts val="0"/>
                        </a:spcAft>
                      </a:pPr>
                      <a:r>
                        <a:rPr lang="es-ES" sz="1400" b="1" dirty="0">
                          <a:effectLst/>
                        </a:rPr>
                        <a:t>Long-</a:t>
                      </a:r>
                      <a:r>
                        <a:rPr lang="es-ES" sz="1400" b="1" dirty="0" err="1">
                          <a:effectLst/>
                        </a:rPr>
                        <a:t>term</a:t>
                      </a:r>
                      <a:r>
                        <a:rPr lang="es-ES" sz="1400" b="1" dirty="0">
                          <a:effectLst/>
                        </a:rPr>
                        <a:t> </a:t>
                      </a:r>
                      <a:r>
                        <a:rPr lang="es-ES" sz="1400" b="1" dirty="0" err="1">
                          <a:effectLst/>
                        </a:rPr>
                        <a:t>unemployment</a:t>
                      </a:r>
                      <a:r>
                        <a:rPr lang="es-ES" sz="1400" b="1" dirty="0">
                          <a:effectLst/>
                        </a:rPr>
                        <a:t> </a:t>
                      </a:r>
                      <a:r>
                        <a:rPr lang="es-ES" sz="1400" b="1" dirty="0" err="1">
                          <a:effectLst/>
                        </a:rPr>
                        <a:t>or</a:t>
                      </a:r>
                      <a:r>
                        <a:rPr lang="es-ES" sz="1400" b="1" dirty="0">
                          <a:effectLst/>
                        </a:rPr>
                        <a:t> </a:t>
                      </a:r>
                      <a:r>
                        <a:rPr lang="es-ES" sz="1400" b="1" dirty="0" err="1">
                          <a:effectLst/>
                        </a:rPr>
                        <a:t>discouraged</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r>
                        <a:rPr lang="es-CR" sz="1200">
                          <a:effectLst/>
                        </a:rPr>
                        <a:t>10.8</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r>
                        <a:rPr lang="es-CR" sz="1200" dirty="0">
                          <a:effectLst/>
                        </a:rPr>
                        <a:t>10.7</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r>
                        <a:rPr lang="es-ES" sz="1400" dirty="0">
                          <a:effectLst/>
                        </a:rPr>
                        <a:t>-0.1</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extLst>
                  <a:ext uri="{0D108BD9-81ED-4DB2-BD59-A6C34878D82A}">
                    <a16:rowId xmlns:a16="http://schemas.microsoft.com/office/drawing/2014/main" val="1433142736"/>
                  </a:ext>
                </a:extLst>
              </a:tr>
              <a:tr h="292675">
                <a:tc vMerge="1">
                  <a:txBody>
                    <a:bodyPr/>
                    <a:lstStyle/>
                    <a:p>
                      <a:endParaRPr lang="es-CR"/>
                    </a:p>
                  </a:txBody>
                  <a:tcPr/>
                </a:tc>
                <a:tc>
                  <a:txBody>
                    <a:bodyPr/>
                    <a:lstStyle/>
                    <a:p>
                      <a:pPr>
                        <a:lnSpc>
                          <a:spcPct val="115000"/>
                        </a:lnSpc>
                        <a:spcAft>
                          <a:spcPts val="0"/>
                        </a:spcAft>
                      </a:pPr>
                      <a:r>
                        <a:rPr lang="es-ES" sz="1400" b="1" dirty="0" err="1">
                          <a:effectLst/>
                        </a:rPr>
                        <a:t>Lack</a:t>
                      </a:r>
                      <a:r>
                        <a:rPr lang="es-ES" sz="1400" b="1" dirty="0">
                          <a:effectLst/>
                        </a:rPr>
                        <a:t> of </a:t>
                      </a:r>
                      <a:r>
                        <a:rPr lang="es-ES" sz="1400" b="1" dirty="0" err="1">
                          <a:effectLst/>
                        </a:rPr>
                        <a:t>labour</a:t>
                      </a:r>
                      <a:r>
                        <a:rPr lang="es-ES" sz="1400" b="1" dirty="0">
                          <a:effectLst/>
                        </a:rPr>
                        <a:t> </a:t>
                      </a:r>
                      <a:r>
                        <a:rPr lang="es-ES" sz="1400" b="1" dirty="0" err="1">
                          <a:effectLst/>
                        </a:rPr>
                        <a:t>rights</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r>
                        <a:rPr lang="es-CR" sz="1200" dirty="0">
                          <a:effectLst/>
                        </a:rPr>
                        <a:t>52.7</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r>
                        <a:rPr lang="es-CR" sz="1200" dirty="0">
                          <a:effectLst/>
                        </a:rPr>
                        <a:t>56.8</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r>
                        <a:rPr lang="es-ES" sz="1400" dirty="0">
                          <a:effectLst/>
                        </a:rPr>
                        <a:t>4.1</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extLst>
                  <a:ext uri="{0D108BD9-81ED-4DB2-BD59-A6C34878D82A}">
                    <a16:rowId xmlns:a16="http://schemas.microsoft.com/office/drawing/2014/main" val="1984969129"/>
                  </a:ext>
                </a:extLst>
              </a:tr>
              <a:tr h="245364">
                <a:tc vMerge="1">
                  <a:txBody>
                    <a:bodyPr/>
                    <a:lstStyle/>
                    <a:p>
                      <a:endParaRPr lang="es-CR"/>
                    </a:p>
                  </a:txBody>
                  <a:tcPr/>
                </a:tc>
                <a:tc>
                  <a:txBody>
                    <a:bodyPr/>
                    <a:lstStyle/>
                    <a:p>
                      <a:pPr>
                        <a:lnSpc>
                          <a:spcPct val="115000"/>
                        </a:lnSpc>
                        <a:spcAft>
                          <a:spcPts val="0"/>
                        </a:spcAft>
                      </a:pPr>
                      <a:r>
                        <a:rPr lang="es-ES" sz="1400" b="1" dirty="0">
                          <a:effectLst/>
                        </a:rPr>
                        <a:t>Informal </a:t>
                      </a:r>
                      <a:r>
                        <a:rPr lang="es-ES" sz="1400" b="1" dirty="0" err="1">
                          <a:effectLst/>
                        </a:rPr>
                        <a:t>work</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r>
                        <a:rPr lang="es-CR" sz="1200">
                          <a:effectLst/>
                        </a:rPr>
                        <a:t>28.4</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r>
                        <a:rPr lang="es-CR" sz="1200" dirty="0">
                          <a:effectLst/>
                        </a:rPr>
                        <a:t>27.3</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r>
                        <a:rPr lang="es-ES" sz="1400" dirty="0">
                          <a:effectLst/>
                        </a:rPr>
                        <a:t>-1.1</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6">
                        <a:lumMod val="40000"/>
                        <a:lumOff val="60000"/>
                      </a:schemeClr>
                    </a:solidFill>
                  </a:tcPr>
                </a:tc>
                <a:extLst>
                  <a:ext uri="{0D108BD9-81ED-4DB2-BD59-A6C34878D82A}">
                    <a16:rowId xmlns:a16="http://schemas.microsoft.com/office/drawing/2014/main" val="2659761110"/>
                  </a:ext>
                </a:extLst>
              </a:tr>
              <a:tr h="245364">
                <a:tc rowSpan="4">
                  <a:txBody>
                    <a:bodyPr/>
                    <a:lstStyle/>
                    <a:p>
                      <a:pPr>
                        <a:lnSpc>
                          <a:spcPct val="115000"/>
                        </a:lnSpc>
                        <a:spcAft>
                          <a:spcPts val="0"/>
                        </a:spcAft>
                      </a:pPr>
                      <a:r>
                        <a:rPr lang="es-ES" sz="1400" dirty="0">
                          <a:solidFill>
                            <a:schemeClr val="tx1"/>
                          </a:solidFill>
                          <a:effectLst/>
                        </a:rPr>
                        <a:t>Social</a:t>
                      </a:r>
                      <a:endParaRPr lang="es-CR"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nSpc>
                          <a:spcPct val="115000"/>
                        </a:lnSpc>
                        <a:spcAft>
                          <a:spcPts val="0"/>
                        </a:spcAft>
                      </a:pPr>
                      <a:r>
                        <a:rPr lang="es-ES" sz="1400" b="1" dirty="0">
                          <a:effectLst/>
                        </a:rPr>
                        <a:t>No </a:t>
                      </a:r>
                      <a:r>
                        <a:rPr lang="es-ES" sz="1400" b="1" dirty="0" err="1">
                          <a:effectLst/>
                        </a:rPr>
                        <a:t>child</a:t>
                      </a:r>
                      <a:r>
                        <a:rPr lang="es-ES" sz="1400" b="1" dirty="0">
                          <a:effectLst/>
                        </a:rPr>
                        <a:t> </a:t>
                      </a:r>
                      <a:r>
                        <a:rPr lang="es-ES" sz="1400" b="1" dirty="0" err="1">
                          <a:effectLst/>
                        </a:rPr>
                        <a:t>care</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CR" sz="1200" dirty="0">
                          <a:effectLst/>
                        </a:rPr>
                        <a:t>10.2</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CR" sz="1200">
                          <a:effectLst/>
                        </a:rPr>
                        <a:t>10.5</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ES" sz="1400" dirty="0">
                          <a:effectLst/>
                        </a:rPr>
                        <a:t>0.3</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extLst>
                  <a:ext uri="{0D108BD9-81ED-4DB2-BD59-A6C34878D82A}">
                    <a16:rowId xmlns:a16="http://schemas.microsoft.com/office/drawing/2014/main" val="2600594330"/>
                  </a:ext>
                </a:extLst>
              </a:tr>
              <a:tr h="245364">
                <a:tc vMerge="1">
                  <a:txBody>
                    <a:bodyPr/>
                    <a:lstStyle/>
                    <a:p>
                      <a:endParaRPr lang="es-CR"/>
                    </a:p>
                  </a:txBody>
                  <a:tcPr/>
                </a:tc>
                <a:tc>
                  <a:txBody>
                    <a:bodyPr/>
                    <a:lstStyle/>
                    <a:p>
                      <a:pPr>
                        <a:lnSpc>
                          <a:spcPct val="115000"/>
                        </a:lnSpc>
                        <a:spcAft>
                          <a:spcPts val="0"/>
                        </a:spcAft>
                      </a:pPr>
                      <a:r>
                        <a:rPr lang="es-ES" sz="1400" b="1" dirty="0" err="1">
                          <a:effectLst/>
                        </a:rPr>
                        <a:t>Older</a:t>
                      </a:r>
                      <a:r>
                        <a:rPr lang="es-ES" sz="1400" b="1" dirty="0">
                          <a:effectLst/>
                        </a:rPr>
                        <a:t> </a:t>
                      </a:r>
                      <a:r>
                        <a:rPr lang="es-ES" sz="1400" b="1" dirty="0" err="1">
                          <a:effectLst/>
                        </a:rPr>
                        <a:t>persons</a:t>
                      </a:r>
                      <a:r>
                        <a:rPr lang="es-ES" sz="1400" b="1" dirty="0">
                          <a:effectLst/>
                        </a:rPr>
                        <a:t> </a:t>
                      </a:r>
                      <a:r>
                        <a:rPr lang="es-ES" sz="1400" b="1" dirty="0" err="1">
                          <a:effectLst/>
                        </a:rPr>
                        <a:t>lacking</a:t>
                      </a:r>
                      <a:r>
                        <a:rPr lang="es-ES" sz="1400" b="1" dirty="0">
                          <a:effectLst/>
                        </a:rPr>
                        <a:t> </a:t>
                      </a:r>
                      <a:r>
                        <a:rPr lang="es-ES" sz="1400" b="1" dirty="0" err="1">
                          <a:effectLst/>
                        </a:rPr>
                        <a:t>pension</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CR" sz="1200">
                          <a:effectLst/>
                        </a:rPr>
                        <a:t>8.5</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CR" sz="1200">
                          <a:effectLst/>
                        </a:rPr>
                        <a:t>9.1</a:t>
                      </a:r>
                      <a:endParaRPr lang="es-CR"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ES" sz="1400" dirty="0">
                          <a:effectLst/>
                        </a:rPr>
                        <a:t>0.6</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extLst>
                  <a:ext uri="{0D108BD9-81ED-4DB2-BD59-A6C34878D82A}">
                    <a16:rowId xmlns:a16="http://schemas.microsoft.com/office/drawing/2014/main" val="4231888146"/>
                  </a:ext>
                </a:extLst>
              </a:tr>
              <a:tr h="288032">
                <a:tc vMerge="1">
                  <a:txBody>
                    <a:bodyPr/>
                    <a:lstStyle/>
                    <a:p>
                      <a:endParaRPr lang="es-CR"/>
                    </a:p>
                  </a:txBody>
                  <a:tcPr/>
                </a:tc>
                <a:tc>
                  <a:txBody>
                    <a:bodyPr/>
                    <a:lstStyle/>
                    <a:p>
                      <a:pPr>
                        <a:lnSpc>
                          <a:spcPct val="115000"/>
                        </a:lnSpc>
                        <a:spcAft>
                          <a:spcPts val="0"/>
                        </a:spcAft>
                      </a:pPr>
                      <a:r>
                        <a:rPr lang="es-ES" sz="1400" b="1" dirty="0" err="1">
                          <a:effectLst/>
                        </a:rPr>
                        <a:t>Persons</a:t>
                      </a:r>
                      <a:r>
                        <a:rPr lang="es-ES" sz="1400" b="1" baseline="0" dirty="0">
                          <a:effectLst/>
                        </a:rPr>
                        <a:t> </a:t>
                      </a:r>
                      <a:r>
                        <a:rPr lang="es-ES" sz="1400" b="1" baseline="0" dirty="0" err="1">
                          <a:effectLst/>
                        </a:rPr>
                        <a:t>with</a:t>
                      </a:r>
                      <a:r>
                        <a:rPr lang="es-ES" sz="1400" b="1" baseline="0" dirty="0">
                          <a:effectLst/>
                        </a:rPr>
                        <a:t> </a:t>
                      </a:r>
                      <a:r>
                        <a:rPr lang="es-ES" sz="1400" b="1" baseline="0" dirty="0" err="1">
                          <a:effectLst/>
                        </a:rPr>
                        <a:t>disability</a:t>
                      </a:r>
                      <a:r>
                        <a:rPr lang="es-ES" sz="1400" b="1" baseline="0" dirty="0">
                          <a:effectLst/>
                        </a:rPr>
                        <a:t> </a:t>
                      </a:r>
                      <a:r>
                        <a:rPr lang="es-ES" sz="1400" b="1" baseline="0" dirty="0" err="1">
                          <a:effectLst/>
                        </a:rPr>
                        <a:t>lacking</a:t>
                      </a:r>
                      <a:r>
                        <a:rPr lang="es-ES" sz="1400" b="1" baseline="0" dirty="0">
                          <a:effectLst/>
                        </a:rPr>
                        <a:t> </a:t>
                      </a:r>
                      <a:r>
                        <a:rPr lang="es-ES" sz="1400" b="1" baseline="0" dirty="0" err="1">
                          <a:effectLst/>
                        </a:rPr>
                        <a:t>support</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CR" sz="1200" dirty="0">
                          <a:effectLst/>
                        </a:rPr>
                        <a:t>9.0</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CR" sz="1200" dirty="0">
                          <a:effectLst/>
                        </a:rPr>
                        <a:t>11.9</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ES" sz="1400" dirty="0">
                          <a:effectLst/>
                        </a:rPr>
                        <a:t>2.9</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extLst>
                  <a:ext uri="{0D108BD9-81ED-4DB2-BD59-A6C34878D82A}">
                    <a16:rowId xmlns:a16="http://schemas.microsoft.com/office/drawing/2014/main" val="2536533112"/>
                  </a:ext>
                </a:extLst>
              </a:tr>
              <a:tr h="490728">
                <a:tc vMerge="1">
                  <a:txBody>
                    <a:bodyPr/>
                    <a:lstStyle/>
                    <a:p>
                      <a:endParaRPr lang="es-CR"/>
                    </a:p>
                  </a:txBody>
                  <a:tcPr/>
                </a:tc>
                <a:tc>
                  <a:txBody>
                    <a:bodyPr/>
                    <a:lstStyle/>
                    <a:p>
                      <a:pPr>
                        <a:lnSpc>
                          <a:spcPct val="115000"/>
                        </a:lnSpc>
                        <a:spcAft>
                          <a:spcPts val="0"/>
                        </a:spcAft>
                      </a:pPr>
                      <a:r>
                        <a:rPr lang="es-ES" sz="1400" b="1" dirty="0" err="1">
                          <a:effectLst/>
                        </a:rPr>
                        <a:t>Out</a:t>
                      </a:r>
                      <a:r>
                        <a:rPr lang="es-ES" sz="1400" b="1" dirty="0">
                          <a:effectLst/>
                        </a:rPr>
                        <a:t> of the </a:t>
                      </a:r>
                      <a:r>
                        <a:rPr lang="es-ES" sz="1400" b="1" dirty="0" err="1">
                          <a:effectLst/>
                        </a:rPr>
                        <a:t>labour</a:t>
                      </a:r>
                      <a:r>
                        <a:rPr lang="es-ES" sz="1400" b="1" dirty="0">
                          <a:effectLst/>
                        </a:rPr>
                        <a:t> forcé </a:t>
                      </a:r>
                      <a:r>
                        <a:rPr lang="es-ES" sz="1400" b="1" dirty="0" err="1">
                          <a:effectLst/>
                        </a:rPr>
                        <a:t>due</a:t>
                      </a:r>
                      <a:r>
                        <a:rPr lang="es-ES" sz="1400" b="1" dirty="0">
                          <a:effectLst/>
                        </a:rPr>
                        <a:t> to </a:t>
                      </a:r>
                      <a:r>
                        <a:rPr lang="es-ES" sz="1400" b="1" dirty="0" err="1">
                          <a:effectLst/>
                        </a:rPr>
                        <a:t>care</a:t>
                      </a:r>
                      <a:r>
                        <a:rPr lang="es-ES" sz="1400" b="1" dirty="0">
                          <a:effectLst/>
                        </a:rPr>
                        <a:t> </a:t>
                      </a:r>
                      <a:r>
                        <a:rPr lang="es-ES" sz="1400" b="1" dirty="0" err="1">
                          <a:effectLst/>
                        </a:rPr>
                        <a:t>obligations</a:t>
                      </a:r>
                      <a:r>
                        <a:rPr lang="es-ES" sz="1400" b="1" dirty="0">
                          <a:effectLst/>
                        </a:rPr>
                        <a:t> to the </a:t>
                      </a:r>
                      <a:r>
                        <a:rPr lang="es-ES" sz="1400" b="1" dirty="0" err="1">
                          <a:effectLst/>
                        </a:rPr>
                        <a:t>family</a:t>
                      </a:r>
                      <a:endParaRPr lang="es-CR"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CR" sz="1200" dirty="0">
                          <a:effectLst/>
                        </a:rPr>
                        <a:t>22.2</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CR" sz="1200" dirty="0">
                          <a:effectLst/>
                        </a:rPr>
                        <a:t>22.4</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r>
                        <a:rPr lang="es-ES" sz="1400" dirty="0">
                          <a:effectLst/>
                        </a:rPr>
                        <a:t>0.2</a:t>
                      </a: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tc>
                  <a:txBody>
                    <a:bodyPr/>
                    <a:lstStyle/>
                    <a:p>
                      <a:pPr algn="ctr">
                        <a:lnSpc>
                          <a:spcPct val="115000"/>
                        </a:lnSpc>
                        <a:spcAft>
                          <a:spcPts val="0"/>
                        </a:spcAft>
                      </a:pPr>
                      <a:endParaRPr lang="es-CR"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4401" marR="64401" marT="0" marB="0">
                    <a:solidFill>
                      <a:schemeClr val="accent1">
                        <a:lumMod val="40000"/>
                        <a:lumOff val="60000"/>
                      </a:schemeClr>
                    </a:solidFill>
                  </a:tcPr>
                </a:tc>
                <a:extLst>
                  <a:ext uri="{0D108BD9-81ED-4DB2-BD59-A6C34878D82A}">
                    <a16:rowId xmlns:a16="http://schemas.microsoft.com/office/drawing/2014/main" val="3468441288"/>
                  </a:ext>
                </a:extLst>
              </a:tr>
            </a:tbl>
          </a:graphicData>
        </a:graphic>
      </p:graphicFrame>
      <p:pic>
        <p:nvPicPr>
          <p:cNvPr id="1026"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9775" y="2016089"/>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9775" y="2512386"/>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0540" y="2755202"/>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0540" y="2990465"/>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9775" y="3264777"/>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8194" y="3481770"/>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8194" y="3959283"/>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5055" y="4470432"/>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7429" y="4713537"/>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0602" y="5271181"/>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quis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2425" y="1778829"/>
            <a:ext cx="213805" cy="21380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Image result for equis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6121" y="2282392"/>
            <a:ext cx="213805" cy="21380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Image result for equis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7156" y="4231817"/>
            <a:ext cx="213805" cy="2138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Image result for equis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7156" y="5528006"/>
            <a:ext cx="213805" cy="21380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Image result for equis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14644" y="5786724"/>
            <a:ext cx="213805" cy="21380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Image result for equis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513" y="6023613"/>
            <a:ext cx="213805" cy="21380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equis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6121" y="6397682"/>
            <a:ext cx="213805" cy="21380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equis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3885" y="3737636"/>
            <a:ext cx="213805" cy="2138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equis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3903" y="1521403"/>
            <a:ext cx="213805" cy="21380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icono ch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92445" y="1277591"/>
            <a:ext cx="235263" cy="2352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mage result for equis ico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7928" y="5032399"/>
            <a:ext cx="213805" cy="21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41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26FD95-E2C2-4F57-A13C-E2535FEE9592}"/>
              </a:ext>
            </a:extLst>
          </p:cNvPr>
          <p:cNvSpPr>
            <a:spLocks noGrp="1"/>
          </p:cNvSpPr>
          <p:nvPr>
            <p:ph type="sldNum" sz="quarter" idx="10"/>
          </p:nvPr>
        </p:nvSpPr>
        <p:spPr/>
        <p:txBody>
          <a:bodyPr/>
          <a:lstStyle/>
          <a:p>
            <a:pPr fontAlgn="base">
              <a:spcBef>
                <a:spcPct val="0"/>
              </a:spcBef>
              <a:spcAft>
                <a:spcPct val="0"/>
              </a:spcAft>
              <a:defRPr/>
            </a:pPr>
            <a:fld id="{91F60806-8D5E-4595-973D-EEB4B998C3AA}" type="slidenum">
              <a:rPr lang="en-US">
                <a:ea typeface="ＭＳ Ｐゴシック" panose="020B0600070205080204" pitchFamily="34" charset="-128"/>
              </a:rPr>
              <a:pPr fontAlgn="base">
                <a:spcBef>
                  <a:spcPct val="0"/>
                </a:spcBef>
                <a:spcAft>
                  <a:spcPct val="0"/>
                </a:spcAft>
                <a:defRPr/>
              </a:pPr>
              <a:t>24</a:t>
            </a:fld>
            <a:endParaRPr lang="en-US" dirty="0">
              <a:ea typeface="ＭＳ Ｐゴシック" panose="020B0600070205080204" pitchFamily="34" charset="-128"/>
            </a:endParaRPr>
          </a:p>
        </p:txBody>
      </p:sp>
      <p:pic>
        <p:nvPicPr>
          <p:cNvPr id="6" name="Picture 5">
            <a:extLst>
              <a:ext uri="{FF2B5EF4-FFF2-40B4-BE49-F238E27FC236}">
                <a16:creationId xmlns:a16="http://schemas.microsoft.com/office/drawing/2014/main" id="{779D0D32-4334-4102-B43F-B8502164B17F}"/>
              </a:ext>
            </a:extLst>
          </p:cNvPr>
          <p:cNvPicPr>
            <a:picLocks noChangeAspect="1"/>
          </p:cNvPicPr>
          <p:nvPr/>
        </p:nvPicPr>
        <p:blipFill>
          <a:blip r:embed="rId2"/>
          <a:stretch>
            <a:fillRect/>
          </a:stretch>
        </p:blipFill>
        <p:spPr>
          <a:xfrm>
            <a:off x="1860941" y="0"/>
            <a:ext cx="8470118" cy="6858000"/>
          </a:xfrm>
          <a:prstGeom prst="rect">
            <a:avLst/>
          </a:prstGeom>
        </p:spPr>
      </p:pic>
      <p:sp>
        <p:nvSpPr>
          <p:cNvPr id="7" name="TextBox 6">
            <a:extLst>
              <a:ext uri="{FF2B5EF4-FFF2-40B4-BE49-F238E27FC236}">
                <a16:creationId xmlns:a16="http://schemas.microsoft.com/office/drawing/2014/main" id="{F0610E37-CD40-40EC-962A-87C727F145B4}"/>
              </a:ext>
            </a:extLst>
          </p:cNvPr>
          <p:cNvSpPr txBox="1"/>
          <p:nvPr/>
        </p:nvSpPr>
        <p:spPr>
          <a:xfrm>
            <a:off x="6384032" y="476673"/>
            <a:ext cx="4976474" cy="646331"/>
          </a:xfrm>
          <a:prstGeom prst="rect">
            <a:avLst/>
          </a:prstGeom>
          <a:solidFill>
            <a:srgbClr val="CBAF9D">
              <a:alpha val="11000"/>
            </a:srgbClr>
          </a:solidFill>
        </p:spPr>
        <p:txBody>
          <a:bodyPr wrap="square" rtlCol="0">
            <a:spAutoFit/>
          </a:bodyPr>
          <a:lstStyle/>
          <a:p>
            <a:pPr algn="ctr" fontAlgn="base">
              <a:spcBef>
                <a:spcPct val="0"/>
              </a:spcBef>
              <a:spcAft>
                <a:spcPct val="0"/>
              </a:spcAft>
              <a:defRPr/>
            </a:pPr>
            <a:r>
              <a:rPr lang="en-GB" sz="3600" b="1" dirty="0">
                <a:solidFill>
                  <a:srgbClr val="7030A0"/>
                </a:solidFill>
                <a:latin typeface="Garamond" panose="02020404030301010803" pitchFamily="18" charset="0"/>
                <a:ea typeface="ＭＳ Ｐゴシック" panose="020B0600070205080204" pitchFamily="34" charset="-128"/>
                <a:sym typeface="Gill Sans" charset="0"/>
              </a:rPr>
              <a:t>Policy Use over time</a:t>
            </a:r>
          </a:p>
        </p:txBody>
      </p:sp>
    </p:spTree>
    <p:extLst>
      <p:ext uri="{BB962C8B-B14F-4D97-AF65-F5344CB8AC3E}">
        <p14:creationId xmlns:p14="http://schemas.microsoft.com/office/powerpoint/2010/main" val="1394599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2333" y="199138"/>
            <a:ext cx="9144000" cy="1143000"/>
          </a:xfrm>
        </p:spPr>
        <p:txBody>
          <a:bodyPr/>
          <a:lstStyle/>
          <a:p>
            <a:r>
              <a:rPr lang="en-GB" sz="3600" b="1" dirty="0">
                <a:solidFill>
                  <a:srgbClr val="760000"/>
                </a:solidFill>
              </a:rPr>
              <a:t>Policy makers are using their </a:t>
            </a:r>
            <a:br>
              <a:rPr lang="en-GB" sz="3600" b="1" dirty="0">
                <a:solidFill>
                  <a:srgbClr val="760000"/>
                </a:solidFill>
              </a:rPr>
            </a:br>
            <a:r>
              <a:rPr lang="en-GB" sz="3600" b="1" dirty="0">
                <a:solidFill>
                  <a:srgbClr val="760000"/>
                </a:solidFill>
              </a:rPr>
              <a:t>national MPIs to:</a:t>
            </a:r>
            <a:endParaRPr lang="en-US" sz="2000" b="1" dirty="0">
              <a:solidFill>
                <a:srgbClr val="760000"/>
              </a:solidFill>
            </a:endParaRPr>
          </a:p>
        </p:txBody>
      </p:sp>
      <p:sp>
        <p:nvSpPr>
          <p:cNvPr id="79874" name="AutoShape 2"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 name="Title 1"/>
          <p:cNvSpPr txBox="1">
            <a:spLocks/>
          </p:cNvSpPr>
          <p:nvPr/>
        </p:nvSpPr>
        <p:spPr bwMode="auto">
          <a:xfrm>
            <a:off x="1582461" y="3356992"/>
            <a:ext cx="91001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71500" indent="-571500" algn="l">
              <a:buFont typeface="+mj-lt"/>
              <a:buAutoNum type="arabicPeriod"/>
              <a:defRPr/>
            </a:pPr>
            <a:r>
              <a:rPr lang="en-GB" sz="3000" b="1" kern="0" dirty="0">
                <a:solidFill>
                  <a:srgbClr val="000000"/>
                </a:solidFill>
                <a:latin typeface="Garamond"/>
                <a:sym typeface="Gill Sans" charset="0"/>
              </a:rPr>
              <a:t>Complement</a:t>
            </a:r>
            <a:r>
              <a:rPr lang="en-GB" sz="3000" kern="0" dirty="0">
                <a:solidFill>
                  <a:srgbClr val="000000"/>
                </a:solidFill>
                <a:latin typeface="Garamond"/>
                <a:sym typeface="Gill Sans" charset="0"/>
              </a:rPr>
              <a:t> monetary poverty statistics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Track poverty </a:t>
            </a:r>
            <a:r>
              <a:rPr lang="en-GB" sz="3000" kern="0" dirty="0">
                <a:solidFill>
                  <a:srgbClr val="000000"/>
                </a:solidFill>
                <a:latin typeface="Garamond"/>
                <a:sym typeface="Gill Sans" charset="0"/>
              </a:rPr>
              <a:t>over time (official statistics)</a:t>
            </a:r>
          </a:p>
          <a:p>
            <a:pPr marL="571500" indent="-571500" algn="l">
              <a:buFont typeface="+mj-lt"/>
              <a:buAutoNum type="arabicPeriod"/>
              <a:defRPr/>
            </a:pPr>
            <a:r>
              <a:rPr lang="en-GB" sz="3000" b="1" kern="0" dirty="0">
                <a:solidFill>
                  <a:srgbClr val="000000"/>
                </a:solidFill>
                <a:latin typeface="Garamond"/>
                <a:sym typeface="Gill Sans" charset="0"/>
              </a:rPr>
              <a:t>Allocate resources</a:t>
            </a:r>
            <a:r>
              <a:rPr lang="en-GB" sz="3000" kern="0" dirty="0">
                <a:solidFill>
                  <a:srgbClr val="000000"/>
                </a:solidFill>
                <a:latin typeface="Garamond"/>
                <a:sym typeface="Gill Sans" charset="0"/>
              </a:rPr>
              <a:t> by sector and by region </a:t>
            </a:r>
          </a:p>
          <a:p>
            <a:pPr marL="571500" indent="-571500" algn="l">
              <a:buFont typeface="+mj-lt"/>
              <a:buAutoNum type="arabicPeriod"/>
              <a:defRPr/>
            </a:pPr>
            <a:r>
              <a:rPr lang="en-GB" sz="3000" b="1" kern="0" dirty="0">
                <a:solidFill>
                  <a:srgbClr val="000000"/>
                </a:solidFill>
                <a:latin typeface="Garamond"/>
                <a:sym typeface="Gill Sans" charset="0"/>
              </a:rPr>
              <a:t>Target</a:t>
            </a:r>
            <a:r>
              <a:rPr lang="en-GB" sz="3000" kern="0" dirty="0">
                <a:solidFill>
                  <a:srgbClr val="000000"/>
                </a:solidFill>
                <a:latin typeface="Garamond"/>
                <a:sym typeface="Gill Sans" charset="0"/>
              </a:rPr>
              <a:t> marginalized regions, groups, or households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Coordinate</a:t>
            </a:r>
            <a:r>
              <a:rPr lang="en-GB" sz="3000" kern="0" dirty="0">
                <a:solidFill>
                  <a:srgbClr val="000000"/>
                </a:solidFill>
                <a:latin typeface="Garamond"/>
                <a:sym typeface="Gill Sans" charset="0"/>
              </a:rPr>
              <a:t> policy across sectors and subnational levels</a:t>
            </a:r>
          </a:p>
          <a:p>
            <a:pPr marL="571500" indent="-571500" algn="l">
              <a:buFont typeface="+mj-lt"/>
              <a:buAutoNum type="arabicPeriod"/>
              <a:defRPr/>
            </a:pPr>
            <a:r>
              <a:rPr lang="en-GB" sz="3000" b="1" u="sng" kern="0" dirty="0">
                <a:solidFill>
                  <a:srgbClr val="000000"/>
                </a:solidFill>
                <a:latin typeface="Garamond"/>
                <a:sym typeface="Gill Sans" charset="0"/>
              </a:rPr>
              <a:t>Adjust</a:t>
            </a:r>
            <a:r>
              <a:rPr lang="en-GB" sz="3000" u="sng" kern="0" dirty="0">
                <a:solidFill>
                  <a:srgbClr val="000000"/>
                </a:solidFill>
                <a:latin typeface="Garamond"/>
                <a:sym typeface="Gill Sans" charset="0"/>
              </a:rPr>
              <a:t> policies by what works (measure to manage)</a:t>
            </a:r>
          </a:p>
          <a:p>
            <a:pPr marL="571500" indent="-571500" algn="l">
              <a:buFont typeface="+mj-lt"/>
              <a:buAutoNum type="arabicPeriod"/>
              <a:defRPr/>
            </a:pPr>
            <a:r>
              <a:rPr lang="en-GB" sz="3000" b="1" kern="0" dirty="0">
                <a:solidFill>
                  <a:srgbClr val="000000"/>
                </a:solidFill>
                <a:latin typeface="Garamond"/>
                <a:sym typeface="Gill Sans" charset="0"/>
              </a:rPr>
              <a:t>Leave No One Behind </a:t>
            </a:r>
            <a:r>
              <a:rPr lang="en-GB" sz="3000" kern="0" dirty="0">
                <a:solidFill>
                  <a:srgbClr val="000000"/>
                </a:solidFill>
                <a:latin typeface="Garamond"/>
                <a:sym typeface="Gill Sans" charset="0"/>
              </a:rPr>
              <a:t>see the poorest &amp; track trends</a:t>
            </a:r>
          </a:p>
          <a:p>
            <a:pPr marL="571500" indent="-571500" algn="l">
              <a:buFont typeface="+mj-lt"/>
              <a:buAutoNum type="arabicPeriod"/>
              <a:defRPr/>
            </a:pPr>
            <a:r>
              <a:rPr lang="en-US" sz="3000" b="1" kern="0" dirty="0">
                <a:solidFill>
                  <a:srgbClr val="000000"/>
                </a:solidFill>
                <a:latin typeface="Garamond"/>
                <a:sym typeface="Gill Sans" charset="0"/>
              </a:rPr>
              <a:t>Be Transparent</a:t>
            </a:r>
            <a:r>
              <a:rPr lang="en-US" sz="3000" kern="0" dirty="0">
                <a:solidFill>
                  <a:srgbClr val="000000"/>
                </a:solidFill>
                <a:latin typeface="Garamond"/>
                <a:sym typeface="Gill Sans" charset="0"/>
              </a:rPr>
              <a:t> so all stakeholders engage – NGOs,</a:t>
            </a:r>
          </a:p>
          <a:p>
            <a:pPr marL="1485900" lvl="2" indent="-571500" algn="l">
              <a:buFont typeface="Arial" pitchFamily="34" charset="0"/>
              <a:buChar char="•"/>
              <a:defRPr/>
            </a:pPr>
            <a:r>
              <a:rPr lang="en-US" sz="3000" kern="0" dirty="0">
                <a:solidFill>
                  <a:srgbClr val="000000"/>
                </a:solidFill>
                <a:latin typeface="Garamond"/>
                <a:sym typeface="Gill Sans" charset="0"/>
              </a:rPr>
              <a:t>Private Sector </a:t>
            </a:r>
            <a:r>
              <a:rPr lang="en-US" sz="3000" kern="0" dirty="0" err="1">
                <a:solidFill>
                  <a:srgbClr val="000000"/>
                </a:solidFill>
                <a:latin typeface="Garamond"/>
                <a:sym typeface="Gill Sans" charset="0"/>
              </a:rPr>
              <a:t>etc</a:t>
            </a:r>
            <a:r>
              <a:rPr lang="en-US" sz="3000" kern="0" dirty="0">
                <a:solidFill>
                  <a:srgbClr val="000000"/>
                </a:solidFill>
                <a:latin typeface="Garamond"/>
                <a:sym typeface="Gill Sans" charset="0"/>
              </a:rPr>
              <a:t>, all parts of government. </a:t>
            </a:r>
            <a:r>
              <a:rPr lang="en-US" sz="3000" i="1" kern="0" dirty="0">
                <a:solidFill>
                  <a:srgbClr val="000000"/>
                </a:solidFill>
                <a:latin typeface="Garamond"/>
                <a:sym typeface="Gill Sans" charset="0"/>
              </a:rPr>
              <a:t> </a:t>
            </a:r>
            <a:endParaRPr lang="en-GB" sz="3000" kern="0" dirty="0">
              <a:solidFill>
                <a:srgbClr val="000000"/>
              </a:solidFill>
              <a:latin typeface="Garamond"/>
              <a:sym typeface="Gill Sans" charset="0"/>
            </a:endParaRPr>
          </a:p>
          <a:p>
            <a:pPr marL="571500" indent="-571500" algn="l">
              <a:buFont typeface="Arial" pitchFamily="34" charset="0"/>
              <a:buChar char="•"/>
              <a:defRPr/>
            </a:pPr>
            <a:endParaRPr lang="en-US" sz="1400" b="1" kern="0" dirty="0">
              <a:solidFill>
                <a:srgbClr val="760000"/>
              </a:solidFill>
              <a:latin typeface="Garamond"/>
              <a:sym typeface="Gill Sans" charset="0"/>
            </a:endParaRPr>
          </a:p>
        </p:txBody>
      </p:sp>
      <p:pic>
        <p:nvPicPr>
          <p:cNvPr id="6" name="Picture 5"/>
          <p:cNvPicPr>
            <a:picLocks noChangeAspect="1"/>
          </p:cNvPicPr>
          <p:nvPr/>
        </p:nvPicPr>
        <p:blipFill>
          <a:blip r:embed="rId3"/>
          <a:stretch>
            <a:fillRect/>
          </a:stretch>
        </p:blipFill>
        <p:spPr>
          <a:xfrm rot="19058069">
            <a:off x="8781361" y="249149"/>
            <a:ext cx="1249947" cy="1767324"/>
          </a:xfrm>
          <a:prstGeom prst="rect">
            <a:avLst/>
          </a:prstGeom>
        </p:spPr>
      </p:pic>
      <p:pic>
        <p:nvPicPr>
          <p:cNvPr id="8" name="Picture 7"/>
          <p:cNvPicPr>
            <a:picLocks noChangeAspect="1"/>
          </p:cNvPicPr>
          <p:nvPr/>
        </p:nvPicPr>
        <p:blipFill>
          <a:blip r:embed="rId4"/>
          <a:stretch>
            <a:fillRect/>
          </a:stretch>
        </p:blipFill>
        <p:spPr>
          <a:xfrm>
            <a:off x="9142113" y="74308"/>
            <a:ext cx="1500964" cy="2133426"/>
          </a:xfrm>
          <a:prstGeom prst="rect">
            <a:avLst/>
          </a:prstGeom>
        </p:spPr>
      </p:pic>
    </p:spTree>
    <p:extLst>
      <p:ext uri="{BB962C8B-B14F-4D97-AF65-F5344CB8AC3E}">
        <p14:creationId xmlns:p14="http://schemas.microsoft.com/office/powerpoint/2010/main" val="4276966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Título">
            <a:extLst>
              <a:ext uri="{FF2B5EF4-FFF2-40B4-BE49-F238E27FC236}">
                <a16:creationId xmlns:a16="http://schemas.microsoft.com/office/drawing/2014/main" id="{38FC113A-97B9-3F1C-366F-1DB0F4E53ECA}"/>
              </a:ext>
            </a:extLst>
          </p:cNvPr>
          <p:cNvSpPr>
            <a:spLocks noGrp="1"/>
          </p:cNvSpPr>
          <p:nvPr>
            <p:ph type="title"/>
          </p:nvPr>
        </p:nvSpPr>
        <p:spPr bwMode="auto">
          <a:xfrm>
            <a:off x="1524001" y="9525"/>
            <a:ext cx="8101013" cy="827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altLang="en-US" sz="2800">
                <a:latin typeface="Lucida Grande" charset="0"/>
              </a:rPr>
              <a:t>Gabinete Especializado México Incluyente</a:t>
            </a:r>
          </a:p>
        </p:txBody>
      </p:sp>
      <p:sp>
        <p:nvSpPr>
          <p:cNvPr id="160771" name="1 CuadroTexto">
            <a:extLst>
              <a:ext uri="{FF2B5EF4-FFF2-40B4-BE49-F238E27FC236}">
                <a16:creationId xmlns:a16="http://schemas.microsoft.com/office/drawing/2014/main" id="{56477DD2-36B5-F55E-423C-6424AC597B04}"/>
              </a:ext>
            </a:extLst>
          </p:cNvPr>
          <p:cNvSpPr txBox="1">
            <a:spLocks noChangeArrowheads="1"/>
          </p:cNvSpPr>
          <p:nvPr/>
        </p:nvSpPr>
        <p:spPr bwMode="auto">
          <a:xfrm>
            <a:off x="1631950" y="727076"/>
            <a:ext cx="89281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fontAlgn="base">
              <a:spcBef>
                <a:spcPct val="0"/>
              </a:spcBef>
              <a:spcAft>
                <a:spcPct val="0"/>
              </a:spcAft>
            </a:pPr>
            <a:r>
              <a:rPr lang="en-US" altLang="es-MX" sz="1900" b="1">
                <a:solidFill>
                  <a:srgbClr val="000000"/>
                </a:solidFill>
                <a:latin typeface="Calibri" panose="020F0502020204030204" pitchFamily="34" charset="0"/>
                <a:ea typeface="ヒラギノ角ゴ ProN W3" charset="-128"/>
              </a:rPr>
              <a:t>El Presidente de Mexico creo el Gabinete Incluyente. Cada Ministro nacional assume un compromise pleno en la reduccion de la pobreza multidimensional.</a:t>
            </a:r>
          </a:p>
        </p:txBody>
      </p:sp>
      <p:pic>
        <p:nvPicPr>
          <p:cNvPr id="160772" name="Picture 2">
            <a:extLst>
              <a:ext uri="{FF2B5EF4-FFF2-40B4-BE49-F238E27FC236}">
                <a16:creationId xmlns:a16="http://schemas.microsoft.com/office/drawing/2014/main" id="{5D8DBD60-369E-0DD5-D732-7D90BE28A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6725"/>
            <a:ext cx="8816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2333" y="199138"/>
            <a:ext cx="9144000" cy="1143000"/>
          </a:xfrm>
        </p:spPr>
        <p:txBody>
          <a:bodyPr/>
          <a:lstStyle/>
          <a:p>
            <a:r>
              <a:rPr lang="en-GB" sz="3600" b="1" dirty="0">
                <a:solidFill>
                  <a:srgbClr val="760000"/>
                </a:solidFill>
              </a:rPr>
              <a:t>Policy makers are using their </a:t>
            </a:r>
            <a:br>
              <a:rPr lang="en-GB" sz="3600" b="1" dirty="0">
                <a:solidFill>
                  <a:srgbClr val="760000"/>
                </a:solidFill>
              </a:rPr>
            </a:br>
            <a:r>
              <a:rPr lang="en-GB" sz="3600" b="1" dirty="0">
                <a:solidFill>
                  <a:srgbClr val="760000"/>
                </a:solidFill>
              </a:rPr>
              <a:t>national MPIs to:</a:t>
            </a:r>
            <a:endParaRPr lang="en-US" sz="2000" b="1" dirty="0">
              <a:solidFill>
                <a:srgbClr val="760000"/>
              </a:solidFill>
            </a:endParaRPr>
          </a:p>
        </p:txBody>
      </p:sp>
      <p:sp>
        <p:nvSpPr>
          <p:cNvPr id="79874" name="AutoShape 2"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 name="Title 1"/>
          <p:cNvSpPr txBox="1">
            <a:spLocks/>
          </p:cNvSpPr>
          <p:nvPr/>
        </p:nvSpPr>
        <p:spPr bwMode="auto">
          <a:xfrm>
            <a:off x="1582461" y="3356992"/>
            <a:ext cx="91001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71500" indent="-571500" algn="l">
              <a:buFont typeface="+mj-lt"/>
              <a:buAutoNum type="arabicPeriod"/>
              <a:defRPr/>
            </a:pPr>
            <a:r>
              <a:rPr lang="en-GB" sz="3000" b="1" kern="0" dirty="0">
                <a:solidFill>
                  <a:srgbClr val="000000"/>
                </a:solidFill>
                <a:latin typeface="Garamond"/>
                <a:sym typeface="Gill Sans" charset="0"/>
              </a:rPr>
              <a:t>Complement</a:t>
            </a:r>
            <a:r>
              <a:rPr lang="en-GB" sz="3000" kern="0" dirty="0">
                <a:solidFill>
                  <a:srgbClr val="000000"/>
                </a:solidFill>
                <a:latin typeface="Garamond"/>
                <a:sym typeface="Gill Sans" charset="0"/>
              </a:rPr>
              <a:t> monetary poverty statistics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Track poverty </a:t>
            </a:r>
            <a:r>
              <a:rPr lang="en-GB" sz="3000" kern="0" dirty="0">
                <a:solidFill>
                  <a:srgbClr val="000000"/>
                </a:solidFill>
                <a:latin typeface="Garamond"/>
                <a:sym typeface="Gill Sans" charset="0"/>
              </a:rPr>
              <a:t>over time (official statistics)</a:t>
            </a:r>
          </a:p>
          <a:p>
            <a:pPr marL="571500" indent="-571500" algn="l">
              <a:buFont typeface="+mj-lt"/>
              <a:buAutoNum type="arabicPeriod"/>
              <a:defRPr/>
            </a:pPr>
            <a:r>
              <a:rPr lang="en-GB" sz="3000" b="1" kern="0" dirty="0">
                <a:solidFill>
                  <a:srgbClr val="000000"/>
                </a:solidFill>
                <a:latin typeface="Garamond"/>
                <a:sym typeface="Gill Sans" charset="0"/>
              </a:rPr>
              <a:t>Allocate resources</a:t>
            </a:r>
            <a:r>
              <a:rPr lang="en-GB" sz="3000" kern="0" dirty="0">
                <a:solidFill>
                  <a:srgbClr val="000000"/>
                </a:solidFill>
                <a:latin typeface="Garamond"/>
                <a:sym typeface="Gill Sans" charset="0"/>
              </a:rPr>
              <a:t> by sector and by region </a:t>
            </a:r>
          </a:p>
          <a:p>
            <a:pPr marL="571500" indent="-571500" algn="l">
              <a:buFont typeface="+mj-lt"/>
              <a:buAutoNum type="arabicPeriod"/>
              <a:defRPr/>
            </a:pPr>
            <a:r>
              <a:rPr lang="en-GB" sz="3000" b="1" kern="0" dirty="0">
                <a:solidFill>
                  <a:srgbClr val="000000"/>
                </a:solidFill>
                <a:latin typeface="Garamond"/>
                <a:sym typeface="Gill Sans" charset="0"/>
              </a:rPr>
              <a:t>Target</a:t>
            </a:r>
            <a:r>
              <a:rPr lang="en-GB" sz="3000" kern="0" dirty="0">
                <a:solidFill>
                  <a:srgbClr val="000000"/>
                </a:solidFill>
                <a:latin typeface="Garamond"/>
                <a:sym typeface="Gill Sans" charset="0"/>
              </a:rPr>
              <a:t> marginalized regions, groups, or households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Coordinate</a:t>
            </a:r>
            <a:r>
              <a:rPr lang="en-GB" sz="3000" kern="0" dirty="0">
                <a:solidFill>
                  <a:srgbClr val="000000"/>
                </a:solidFill>
                <a:latin typeface="Garamond"/>
                <a:sym typeface="Gill Sans" charset="0"/>
              </a:rPr>
              <a:t> policy across sectors and subnational levels</a:t>
            </a:r>
          </a:p>
          <a:p>
            <a:pPr marL="571500" indent="-571500" algn="l">
              <a:buFont typeface="+mj-lt"/>
              <a:buAutoNum type="arabicPeriod"/>
              <a:defRPr/>
            </a:pPr>
            <a:r>
              <a:rPr lang="en-GB" sz="3000" b="1" kern="0" dirty="0">
                <a:solidFill>
                  <a:srgbClr val="000000"/>
                </a:solidFill>
                <a:latin typeface="Garamond"/>
                <a:sym typeface="Gill Sans" charset="0"/>
              </a:rPr>
              <a:t>Adjust</a:t>
            </a:r>
            <a:r>
              <a:rPr lang="en-GB" sz="3000" kern="0" dirty="0">
                <a:solidFill>
                  <a:srgbClr val="000000"/>
                </a:solidFill>
                <a:latin typeface="Garamond"/>
                <a:sym typeface="Gill Sans" charset="0"/>
              </a:rPr>
              <a:t> policies by what works (measure to manage)</a:t>
            </a:r>
          </a:p>
          <a:p>
            <a:pPr marL="571500" indent="-571500" algn="l">
              <a:buFont typeface="+mj-lt"/>
              <a:buAutoNum type="arabicPeriod"/>
              <a:defRPr/>
            </a:pPr>
            <a:r>
              <a:rPr lang="en-GB" sz="3000" b="1" u="sng" kern="0" dirty="0">
                <a:solidFill>
                  <a:srgbClr val="000000"/>
                </a:solidFill>
                <a:latin typeface="Garamond"/>
                <a:sym typeface="Gill Sans" charset="0"/>
              </a:rPr>
              <a:t>Leave No One Behind </a:t>
            </a:r>
            <a:r>
              <a:rPr lang="en-GB" sz="3000" kern="0" dirty="0">
                <a:solidFill>
                  <a:srgbClr val="000000"/>
                </a:solidFill>
                <a:latin typeface="Garamond"/>
                <a:sym typeface="Gill Sans" charset="0"/>
              </a:rPr>
              <a:t>see the poorest &amp; track trends</a:t>
            </a:r>
          </a:p>
          <a:p>
            <a:pPr marL="571500" indent="-571500" algn="l">
              <a:buFont typeface="+mj-lt"/>
              <a:buAutoNum type="arabicPeriod"/>
              <a:defRPr/>
            </a:pPr>
            <a:r>
              <a:rPr lang="en-US" sz="3000" b="1" kern="0" dirty="0">
                <a:solidFill>
                  <a:srgbClr val="000000"/>
                </a:solidFill>
                <a:latin typeface="Garamond"/>
                <a:sym typeface="Gill Sans" charset="0"/>
              </a:rPr>
              <a:t>Communicate with all:</a:t>
            </a:r>
            <a:r>
              <a:rPr lang="en-US" sz="3000" kern="0" dirty="0">
                <a:solidFill>
                  <a:srgbClr val="000000"/>
                </a:solidFill>
                <a:latin typeface="Garamond"/>
                <a:sym typeface="Gill Sans" charset="0"/>
              </a:rPr>
              <a:t> NGOs, Private Sector, students, all parts of government. </a:t>
            </a:r>
            <a:r>
              <a:rPr lang="en-US" sz="3000" i="1" kern="0" dirty="0">
                <a:solidFill>
                  <a:srgbClr val="000000"/>
                </a:solidFill>
                <a:latin typeface="Garamond"/>
                <a:sym typeface="Gill Sans" charset="0"/>
              </a:rPr>
              <a:t> </a:t>
            </a:r>
            <a:endParaRPr lang="en-GB" sz="3000" kern="0" dirty="0">
              <a:solidFill>
                <a:srgbClr val="000000"/>
              </a:solidFill>
              <a:latin typeface="Garamond"/>
              <a:sym typeface="Gill Sans" charset="0"/>
            </a:endParaRPr>
          </a:p>
          <a:p>
            <a:pPr marL="571500" indent="-571500" algn="l">
              <a:buFont typeface="Arial" pitchFamily="34" charset="0"/>
              <a:buChar char="•"/>
              <a:defRPr/>
            </a:pPr>
            <a:endParaRPr lang="en-US" sz="1400" b="1" kern="0" dirty="0">
              <a:solidFill>
                <a:srgbClr val="760000"/>
              </a:solidFill>
              <a:latin typeface="Garamond"/>
              <a:sym typeface="Gill Sans" charset="0"/>
            </a:endParaRPr>
          </a:p>
        </p:txBody>
      </p:sp>
      <p:pic>
        <p:nvPicPr>
          <p:cNvPr id="6" name="Picture 5"/>
          <p:cNvPicPr>
            <a:picLocks noChangeAspect="1"/>
          </p:cNvPicPr>
          <p:nvPr/>
        </p:nvPicPr>
        <p:blipFill>
          <a:blip r:embed="rId3"/>
          <a:stretch>
            <a:fillRect/>
          </a:stretch>
        </p:blipFill>
        <p:spPr>
          <a:xfrm rot="19058069">
            <a:off x="8781361" y="249149"/>
            <a:ext cx="1249947" cy="1767324"/>
          </a:xfrm>
          <a:prstGeom prst="rect">
            <a:avLst/>
          </a:prstGeom>
        </p:spPr>
      </p:pic>
      <p:pic>
        <p:nvPicPr>
          <p:cNvPr id="8" name="Picture 7"/>
          <p:cNvPicPr>
            <a:picLocks noChangeAspect="1"/>
          </p:cNvPicPr>
          <p:nvPr/>
        </p:nvPicPr>
        <p:blipFill>
          <a:blip r:embed="rId4"/>
          <a:stretch>
            <a:fillRect/>
          </a:stretch>
        </p:blipFill>
        <p:spPr>
          <a:xfrm>
            <a:off x="9142113" y="74308"/>
            <a:ext cx="1500964" cy="2133426"/>
          </a:xfrm>
          <a:prstGeom prst="rect">
            <a:avLst/>
          </a:prstGeom>
        </p:spPr>
      </p:pic>
    </p:spTree>
    <p:extLst>
      <p:ext uri="{BB962C8B-B14F-4D97-AF65-F5344CB8AC3E}">
        <p14:creationId xmlns:p14="http://schemas.microsoft.com/office/powerpoint/2010/main" val="5745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a:off x="1524000" y="2103860"/>
            <a:ext cx="4929928" cy="3125340"/>
          </a:xfrm>
          <a:prstGeom prst="rect">
            <a:avLst/>
          </a:prstGeom>
          <a:noFill/>
          <a:ln w="9525" cap="flat">
            <a:noFill/>
            <a:miter lim="800000"/>
            <a:headEnd type="none" w="med" len="med"/>
            <a:tailEnd type="none" w="med" len="med"/>
          </a:ln>
        </p:spPr>
        <p:txBody>
          <a:bodyPr lIns="38100" tIns="38100" rIns="38100" bIns="38100"/>
          <a:lstStyle/>
          <a:p>
            <a:pPr marL="228600" indent="-228600" fontAlgn="base">
              <a:spcBef>
                <a:spcPts val="3163"/>
              </a:spcBef>
              <a:spcAft>
                <a:spcPct val="0"/>
              </a:spcAft>
              <a:buClr>
                <a:srgbClr val="000000"/>
              </a:buClr>
              <a:buSzPct val="100000"/>
              <a:defRPr/>
            </a:pPr>
            <a:endParaRPr lang="en-US" sz="2000" dirty="0">
              <a:solidFill>
                <a:srgbClr val="000000"/>
              </a:solidFill>
              <a:latin typeface="Garamond"/>
              <a:cs typeface="Times New Roman" pitchFamily="18" charset="0"/>
              <a:sym typeface="Arial" charset="0"/>
            </a:endParaRPr>
          </a:p>
        </p:txBody>
      </p:sp>
      <p:sp>
        <p:nvSpPr>
          <p:cNvPr id="4" name="Rectangle 2"/>
          <p:cNvSpPr txBox="1">
            <a:spLocks noChangeArrowheads="1"/>
          </p:cNvSpPr>
          <p:nvPr/>
        </p:nvSpPr>
        <p:spPr bwMode="auto">
          <a:xfrm>
            <a:off x="275116" y="88657"/>
            <a:ext cx="1099254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GB" sz="4000" b="1" cap="small" dirty="0">
                <a:solidFill>
                  <a:srgbClr val="800000"/>
                </a:solidFill>
                <a:latin typeface="Tw Cen MT Condensed" panose="020B0606020104020203" pitchFamily="34" charset="0"/>
                <a:sym typeface="Gill Sans" charset="0"/>
              </a:rPr>
              <a:t>India Global MPI 2005/6-15/16: Poorest reduced fastest</a:t>
            </a:r>
          </a:p>
          <a:p>
            <a:pPr algn="ctr" fontAlgn="base">
              <a:spcBef>
                <a:spcPct val="0"/>
              </a:spcBef>
              <a:spcAft>
                <a:spcPct val="0"/>
              </a:spcAft>
              <a:defRPr/>
            </a:pPr>
            <a:endParaRPr lang="en-US" sz="4000" b="1" kern="0" cap="small" dirty="0">
              <a:solidFill>
                <a:srgbClr val="800000"/>
              </a:solidFill>
              <a:latin typeface="Tw Cen MT Condensed" panose="020B0606020104020203" pitchFamily="34" charset="0"/>
              <a:sym typeface="Gill Sans" charset="0"/>
            </a:endParaRPr>
          </a:p>
        </p:txBody>
      </p:sp>
      <p:pic>
        <p:nvPicPr>
          <p:cNvPr id="2" name="Picture 1"/>
          <p:cNvPicPr>
            <a:picLocks noChangeAspect="1"/>
          </p:cNvPicPr>
          <p:nvPr/>
        </p:nvPicPr>
        <p:blipFill>
          <a:blip r:embed="rId3"/>
          <a:stretch>
            <a:fillRect/>
          </a:stretch>
        </p:blipFill>
        <p:spPr>
          <a:xfrm>
            <a:off x="2790825" y="732612"/>
            <a:ext cx="9401175" cy="5153025"/>
          </a:xfrm>
          <a:prstGeom prst="rect">
            <a:avLst/>
          </a:prstGeom>
        </p:spPr>
      </p:pic>
      <p:pic>
        <p:nvPicPr>
          <p:cNvPr id="5" name="Picture 4">
            <a:extLst>
              <a:ext uri="{FF2B5EF4-FFF2-40B4-BE49-F238E27FC236}">
                <a16:creationId xmlns:a16="http://schemas.microsoft.com/office/drawing/2014/main" id="{0956D11B-14F1-E05C-1B8A-AB53112D1F67}"/>
              </a:ext>
            </a:extLst>
          </p:cNvPr>
          <p:cNvPicPr>
            <a:picLocks noChangeAspect="1"/>
          </p:cNvPicPr>
          <p:nvPr/>
        </p:nvPicPr>
        <p:blipFill>
          <a:blip r:embed="rId4"/>
          <a:stretch>
            <a:fillRect/>
          </a:stretch>
        </p:blipFill>
        <p:spPr>
          <a:xfrm rot="5400000">
            <a:off x="3438631" y="1594150"/>
            <a:ext cx="1835047" cy="8683236"/>
          </a:xfrm>
          <a:prstGeom prst="rect">
            <a:avLst/>
          </a:prstGeom>
        </p:spPr>
      </p:pic>
    </p:spTree>
    <p:extLst>
      <p:ext uri="{BB962C8B-B14F-4D97-AF65-F5344CB8AC3E}">
        <p14:creationId xmlns:p14="http://schemas.microsoft.com/office/powerpoint/2010/main" val="63166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2333" y="199138"/>
            <a:ext cx="9144000" cy="1143000"/>
          </a:xfrm>
        </p:spPr>
        <p:txBody>
          <a:bodyPr/>
          <a:lstStyle/>
          <a:p>
            <a:r>
              <a:rPr lang="en-GB" sz="3600" b="1" dirty="0">
                <a:solidFill>
                  <a:srgbClr val="760000"/>
                </a:solidFill>
              </a:rPr>
              <a:t>Policy makers are using their </a:t>
            </a:r>
            <a:br>
              <a:rPr lang="en-GB" sz="3600" b="1" dirty="0">
                <a:solidFill>
                  <a:srgbClr val="760000"/>
                </a:solidFill>
              </a:rPr>
            </a:br>
            <a:r>
              <a:rPr lang="en-GB" sz="3600" b="1" dirty="0">
                <a:solidFill>
                  <a:srgbClr val="760000"/>
                </a:solidFill>
              </a:rPr>
              <a:t>national MPIs to:</a:t>
            </a:r>
            <a:endParaRPr lang="en-US" sz="2000" b="1" dirty="0">
              <a:solidFill>
                <a:srgbClr val="760000"/>
              </a:solidFill>
            </a:endParaRPr>
          </a:p>
        </p:txBody>
      </p:sp>
      <p:sp>
        <p:nvSpPr>
          <p:cNvPr id="79874" name="AutoShape 2"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s-VE" sz="4200">
              <a:solidFill>
                <a:srgbClr val="000000"/>
              </a:solidFill>
              <a:latin typeface="Gill Sans" charset="0"/>
              <a:sym typeface="Gill Sans" charset="0"/>
            </a:endParaRPr>
          </a:p>
        </p:txBody>
      </p:sp>
      <p:sp>
        <p:nvSpPr>
          <p:cNvPr id="7" name="Title 1"/>
          <p:cNvSpPr txBox="1">
            <a:spLocks/>
          </p:cNvSpPr>
          <p:nvPr/>
        </p:nvSpPr>
        <p:spPr bwMode="auto">
          <a:xfrm>
            <a:off x="1582461" y="3356992"/>
            <a:ext cx="91001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71500" indent="-571500" algn="l">
              <a:buFont typeface="+mj-lt"/>
              <a:buAutoNum type="arabicPeriod"/>
              <a:defRPr/>
            </a:pPr>
            <a:r>
              <a:rPr lang="en-GB" sz="3000" b="1" kern="0" dirty="0">
                <a:solidFill>
                  <a:srgbClr val="000000"/>
                </a:solidFill>
                <a:latin typeface="Garamond"/>
                <a:sym typeface="Gill Sans" charset="0"/>
              </a:rPr>
              <a:t>Complement</a:t>
            </a:r>
            <a:r>
              <a:rPr lang="en-GB" sz="3000" kern="0" dirty="0">
                <a:solidFill>
                  <a:srgbClr val="000000"/>
                </a:solidFill>
                <a:latin typeface="Garamond"/>
                <a:sym typeface="Gill Sans" charset="0"/>
              </a:rPr>
              <a:t> monetary poverty statistics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Track poverty </a:t>
            </a:r>
            <a:r>
              <a:rPr lang="en-GB" sz="3000" kern="0" dirty="0">
                <a:solidFill>
                  <a:srgbClr val="000000"/>
                </a:solidFill>
                <a:latin typeface="Garamond"/>
                <a:sym typeface="Gill Sans" charset="0"/>
              </a:rPr>
              <a:t>over time (official statistics)</a:t>
            </a:r>
          </a:p>
          <a:p>
            <a:pPr marL="571500" indent="-571500" algn="l">
              <a:buFont typeface="+mj-lt"/>
              <a:buAutoNum type="arabicPeriod"/>
              <a:defRPr/>
            </a:pPr>
            <a:r>
              <a:rPr lang="en-GB" sz="3000" b="1" kern="0" dirty="0">
                <a:solidFill>
                  <a:srgbClr val="000000"/>
                </a:solidFill>
                <a:latin typeface="Garamond"/>
                <a:sym typeface="Gill Sans" charset="0"/>
              </a:rPr>
              <a:t>Allocate resources</a:t>
            </a:r>
            <a:r>
              <a:rPr lang="en-GB" sz="3000" kern="0" dirty="0">
                <a:solidFill>
                  <a:srgbClr val="000000"/>
                </a:solidFill>
                <a:latin typeface="Garamond"/>
                <a:sym typeface="Gill Sans" charset="0"/>
              </a:rPr>
              <a:t> by sector and by region </a:t>
            </a:r>
          </a:p>
          <a:p>
            <a:pPr marL="571500" indent="-571500" algn="l">
              <a:buFont typeface="+mj-lt"/>
              <a:buAutoNum type="arabicPeriod"/>
              <a:defRPr/>
            </a:pPr>
            <a:r>
              <a:rPr lang="en-GB" sz="3000" b="1" kern="0" dirty="0">
                <a:solidFill>
                  <a:srgbClr val="000000"/>
                </a:solidFill>
                <a:latin typeface="Garamond"/>
                <a:sym typeface="Gill Sans" charset="0"/>
              </a:rPr>
              <a:t>Target</a:t>
            </a:r>
            <a:r>
              <a:rPr lang="en-GB" sz="3000" kern="0" dirty="0">
                <a:solidFill>
                  <a:srgbClr val="000000"/>
                </a:solidFill>
                <a:latin typeface="Garamond"/>
                <a:sym typeface="Gill Sans" charset="0"/>
              </a:rPr>
              <a:t> marginalized regions, groups, or households</a:t>
            </a:r>
            <a:endParaRPr lang="en-GB" sz="3000" b="1" kern="0" dirty="0">
              <a:solidFill>
                <a:srgbClr val="000000"/>
              </a:solidFill>
              <a:latin typeface="Garamond"/>
              <a:sym typeface="Gill Sans" charset="0"/>
            </a:endParaRPr>
          </a:p>
          <a:p>
            <a:pPr marL="571500" indent="-571500" algn="l">
              <a:buFont typeface="+mj-lt"/>
              <a:buAutoNum type="arabicPeriod"/>
              <a:defRPr/>
            </a:pPr>
            <a:r>
              <a:rPr lang="en-GB" sz="3000" b="1" kern="0" dirty="0">
                <a:solidFill>
                  <a:srgbClr val="000000"/>
                </a:solidFill>
                <a:latin typeface="Garamond"/>
                <a:sym typeface="Gill Sans" charset="0"/>
              </a:rPr>
              <a:t>Coordinate</a:t>
            </a:r>
            <a:r>
              <a:rPr lang="en-GB" sz="3000" kern="0" dirty="0">
                <a:solidFill>
                  <a:srgbClr val="000000"/>
                </a:solidFill>
                <a:latin typeface="Garamond"/>
                <a:sym typeface="Gill Sans" charset="0"/>
              </a:rPr>
              <a:t> policy across sectors and subnational levels</a:t>
            </a:r>
          </a:p>
          <a:p>
            <a:pPr marL="571500" indent="-571500" algn="l">
              <a:buFont typeface="+mj-lt"/>
              <a:buAutoNum type="arabicPeriod"/>
              <a:defRPr/>
            </a:pPr>
            <a:r>
              <a:rPr lang="en-GB" sz="3000" b="1" kern="0" dirty="0">
                <a:solidFill>
                  <a:srgbClr val="000000"/>
                </a:solidFill>
                <a:latin typeface="Garamond"/>
                <a:sym typeface="Gill Sans" charset="0"/>
              </a:rPr>
              <a:t>Adjust</a:t>
            </a:r>
            <a:r>
              <a:rPr lang="en-GB" sz="3000" kern="0" dirty="0">
                <a:solidFill>
                  <a:srgbClr val="000000"/>
                </a:solidFill>
                <a:latin typeface="Garamond"/>
                <a:sym typeface="Gill Sans" charset="0"/>
              </a:rPr>
              <a:t> policies by what works (measure to manage)</a:t>
            </a:r>
          </a:p>
          <a:p>
            <a:pPr marL="571500" indent="-571500" algn="l">
              <a:buFont typeface="+mj-lt"/>
              <a:buAutoNum type="arabicPeriod"/>
              <a:defRPr/>
            </a:pPr>
            <a:r>
              <a:rPr lang="en-GB" sz="3000" b="1" kern="0" dirty="0">
                <a:solidFill>
                  <a:srgbClr val="000000"/>
                </a:solidFill>
                <a:latin typeface="Garamond"/>
                <a:sym typeface="Gill Sans" charset="0"/>
              </a:rPr>
              <a:t>Leave No One Behind </a:t>
            </a:r>
            <a:r>
              <a:rPr lang="en-GB" sz="3000" kern="0" dirty="0">
                <a:solidFill>
                  <a:srgbClr val="000000"/>
                </a:solidFill>
                <a:latin typeface="Garamond"/>
                <a:sym typeface="Gill Sans" charset="0"/>
              </a:rPr>
              <a:t>see the poorest &amp; track trends</a:t>
            </a:r>
          </a:p>
          <a:p>
            <a:pPr marL="571500" indent="-571500" algn="l">
              <a:buFont typeface="+mj-lt"/>
              <a:buAutoNum type="arabicPeriod"/>
              <a:defRPr/>
            </a:pPr>
            <a:r>
              <a:rPr lang="en-US" sz="3000" b="1" u="sng" kern="0" dirty="0">
                <a:solidFill>
                  <a:srgbClr val="000000"/>
                </a:solidFill>
                <a:latin typeface="Garamond"/>
                <a:sym typeface="Gill Sans" charset="0"/>
              </a:rPr>
              <a:t>Communicate with all:</a:t>
            </a:r>
            <a:r>
              <a:rPr lang="en-US" sz="3000" kern="0" dirty="0">
                <a:solidFill>
                  <a:srgbClr val="000000"/>
                </a:solidFill>
                <a:latin typeface="Garamond"/>
                <a:sym typeface="Gill Sans" charset="0"/>
              </a:rPr>
              <a:t> NGOs, Private Sector, students, all parts of government. </a:t>
            </a:r>
            <a:r>
              <a:rPr lang="en-US" sz="3000" i="1" kern="0" dirty="0">
                <a:solidFill>
                  <a:srgbClr val="000000"/>
                </a:solidFill>
                <a:latin typeface="Garamond"/>
                <a:sym typeface="Gill Sans" charset="0"/>
              </a:rPr>
              <a:t> </a:t>
            </a:r>
            <a:endParaRPr lang="en-GB" sz="3000" kern="0" dirty="0">
              <a:solidFill>
                <a:srgbClr val="000000"/>
              </a:solidFill>
              <a:latin typeface="Garamond"/>
              <a:sym typeface="Gill Sans" charset="0"/>
            </a:endParaRPr>
          </a:p>
          <a:p>
            <a:pPr marL="571500" indent="-571500" algn="l">
              <a:buFont typeface="Arial" pitchFamily="34" charset="0"/>
              <a:buChar char="•"/>
              <a:defRPr/>
            </a:pPr>
            <a:endParaRPr lang="en-US" sz="1400" b="1" kern="0" dirty="0">
              <a:solidFill>
                <a:srgbClr val="760000"/>
              </a:solidFill>
              <a:latin typeface="Garamond"/>
              <a:sym typeface="Gill Sans" charset="0"/>
            </a:endParaRPr>
          </a:p>
        </p:txBody>
      </p:sp>
      <p:pic>
        <p:nvPicPr>
          <p:cNvPr id="6" name="Picture 5"/>
          <p:cNvPicPr>
            <a:picLocks noChangeAspect="1"/>
          </p:cNvPicPr>
          <p:nvPr/>
        </p:nvPicPr>
        <p:blipFill>
          <a:blip r:embed="rId3"/>
          <a:stretch>
            <a:fillRect/>
          </a:stretch>
        </p:blipFill>
        <p:spPr>
          <a:xfrm rot="19058069">
            <a:off x="8781361" y="249149"/>
            <a:ext cx="1249947" cy="1767324"/>
          </a:xfrm>
          <a:prstGeom prst="rect">
            <a:avLst/>
          </a:prstGeom>
        </p:spPr>
      </p:pic>
      <p:pic>
        <p:nvPicPr>
          <p:cNvPr id="8" name="Picture 7"/>
          <p:cNvPicPr>
            <a:picLocks noChangeAspect="1"/>
          </p:cNvPicPr>
          <p:nvPr/>
        </p:nvPicPr>
        <p:blipFill>
          <a:blip r:embed="rId4"/>
          <a:stretch>
            <a:fillRect/>
          </a:stretch>
        </p:blipFill>
        <p:spPr>
          <a:xfrm>
            <a:off x="9142113" y="74308"/>
            <a:ext cx="1500964" cy="2133426"/>
          </a:xfrm>
          <a:prstGeom prst="rect">
            <a:avLst/>
          </a:prstGeom>
        </p:spPr>
      </p:pic>
    </p:spTree>
    <p:extLst>
      <p:ext uri="{BB962C8B-B14F-4D97-AF65-F5344CB8AC3E}">
        <p14:creationId xmlns:p14="http://schemas.microsoft.com/office/powerpoint/2010/main" val="93444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706562"/>
          </a:xfrm>
        </p:spPr>
        <p:txBody>
          <a:bodyPr/>
          <a:lstStyle/>
          <a:p>
            <a:r>
              <a:rPr lang="en-GB" sz="3600" b="1" dirty="0">
                <a:solidFill>
                  <a:srgbClr val="5C0000"/>
                </a:solidFill>
              </a:rPr>
              <a:t>How do these connect? </a:t>
            </a:r>
            <a:br>
              <a:rPr lang="en-GB" sz="3600" b="1" dirty="0">
                <a:solidFill>
                  <a:srgbClr val="5C0000"/>
                </a:solidFill>
              </a:rPr>
            </a:br>
            <a:endParaRPr lang="en-GB" sz="3600" b="1" i="1" dirty="0">
              <a:solidFill>
                <a:srgbClr val="5C0000"/>
              </a:solidFill>
            </a:endParaRPr>
          </a:p>
        </p:txBody>
      </p:sp>
      <p:sp>
        <p:nvSpPr>
          <p:cNvPr id="4" name="Slide Number Placeholder 3"/>
          <p:cNvSpPr>
            <a:spLocks noGrp="1"/>
          </p:cNvSpPr>
          <p:nvPr>
            <p:ph type="sldNum" sz="quarter" idx="10"/>
          </p:nvPr>
        </p:nvSpPr>
        <p:spPr/>
        <p:txBody>
          <a:bodyPr/>
          <a:lstStyle/>
          <a:p>
            <a:pPr algn="r" fontAlgn="base">
              <a:spcBef>
                <a:spcPct val="0"/>
              </a:spcBef>
              <a:spcAft>
                <a:spcPct val="0"/>
              </a:spcAft>
              <a:defRPr/>
            </a:pPr>
            <a:fld id="{B4766731-0AA8-4E5C-B764-34BF1C2E7A53}" type="slidenum">
              <a:rPr lang="en-US">
                <a:solidFill>
                  <a:srgbClr val="878787"/>
                </a:solidFill>
                <a:cs typeface="Times New Roman" pitchFamily="18" charset="0"/>
                <a:sym typeface="Arial" charset="0"/>
              </a:rPr>
              <a:pPr algn="r" fontAlgn="base">
                <a:spcBef>
                  <a:spcPct val="0"/>
                </a:spcBef>
                <a:spcAft>
                  <a:spcPct val="0"/>
                </a:spcAft>
                <a:defRPr/>
              </a:pPr>
              <a:t>3</a:t>
            </a:fld>
            <a:endParaRPr lang="en-US" dirty="0">
              <a:solidFill>
                <a:srgbClr val="878787"/>
              </a:solidFill>
              <a:cs typeface="Times New Roman" pitchFamily="18" charset="0"/>
              <a:sym typeface="Arial" charset="0"/>
            </a:endParaRPr>
          </a:p>
        </p:txBody>
      </p:sp>
      <p:sp>
        <p:nvSpPr>
          <p:cNvPr id="6" name="Content Placeholder 4"/>
          <p:cNvSpPr txBox="1">
            <a:spLocks/>
          </p:cNvSpPr>
          <p:nvPr/>
        </p:nvSpPr>
        <p:spPr bwMode="auto">
          <a:xfrm>
            <a:off x="1638272" y="986061"/>
            <a:ext cx="4241704" cy="5308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v"/>
              <a:defRPr/>
            </a:pPr>
            <a:r>
              <a:rPr lang="en-GB" sz="2400" b="1" kern="0" dirty="0">
                <a:solidFill>
                  <a:srgbClr val="000000"/>
                </a:solidFill>
                <a:latin typeface="Garamond"/>
                <a:sym typeface="Gill Sans" charset="0"/>
              </a:rPr>
              <a:t>- SDG Indicators covering multiple dimensions of poverty</a:t>
            </a:r>
          </a:p>
          <a:p>
            <a:pPr>
              <a:buFont typeface="Wingdings" panose="05000000000000000000" pitchFamily="2" charset="2"/>
              <a:buChar char="v"/>
              <a:defRPr/>
            </a:pPr>
            <a:endParaRPr lang="en-GB" sz="2400" b="1" kern="0" dirty="0">
              <a:solidFill>
                <a:srgbClr val="000000"/>
              </a:solidFill>
              <a:latin typeface="Garamond"/>
              <a:sym typeface="Gill Sans" charset="0"/>
            </a:endParaRPr>
          </a:p>
          <a:p>
            <a:pPr marL="0" indent="0">
              <a:buNone/>
              <a:defRPr/>
            </a:pPr>
            <a:endParaRPr lang="en-GB" sz="2400" b="1" kern="0" dirty="0">
              <a:solidFill>
                <a:srgbClr val="000000"/>
              </a:solidFill>
              <a:latin typeface="Garamond"/>
              <a:sym typeface="Gill Sans" charset="0"/>
            </a:endParaRPr>
          </a:p>
          <a:p>
            <a:pPr>
              <a:buFont typeface="Wingdings" panose="05000000000000000000" pitchFamily="2" charset="2"/>
              <a:buChar char="v"/>
              <a:defRPr/>
            </a:pPr>
            <a:endParaRPr lang="en-GB" sz="2400" b="1" kern="0" dirty="0">
              <a:solidFill>
                <a:srgbClr val="000000"/>
              </a:solidFill>
              <a:latin typeface="Garamond"/>
              <a:sym typeface="Gill Sans" charset="0"/>
            </a:endParaRPr>
          </a:p>
          <a:p>
            <a:pPr>
              <a:buFont typeface="Wingdings" panose="05000000000000000000" pitchFamily="2" charset="2"/>
              <a:buChar char="v"/>
              <a:defRPr/>
            </a:pPr>
            <a:endParaRPr lang="en-GB" sz="2400" b="1" kern="0" dirty="0">
              <a:solidFill>
                <a:srgbClr val="000000"/>
              </a:solidFill>
              <a:latin typeface="Garamond"/>
              <a:sym typeface="Gill Sans" charset="0"/>
            </a:endParaRPr>
          </a:p>
        </p:txBody>
      </p:sp>
      <p:cxnSp>
        <p:nvCxnSpPr>
          <p:cNvPr id="7" name="Straight Connector 6"/>
          <p:cNvCxnSpPr/>
          <p:nvPr/>
        </p:nvCxnSpPr>
        <p:spPr bwMode="auto">
          <a:xfrm>
            <a:off x="2575992" y="22132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8" name="Straight Connector 7"/>
          <p:cNvCxnSpPr/>
          <p:nvPr/>
        </p:nvCxnSpPr>
        <p:spPr bwMode="auto">
          <a:xfrm>
            <a:off x="2728392" y="23656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9" name="Straight Connector 8"/>
          <p:cNvCxnSpPr/>
          <p:nvPr/>
        </p:nvCxnSpPr>
        <p:spPr bwMode="auto">
          <a:xfrm>
            <a:off x="2880792" y="25180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0" name="Straight Connector 9"/>
          <p:cNvCxnSpPr/>
          <p:nvPr/>
        </p:nvCxnSpPr>
        <p:spPr bwMode="auto">
          <a:xfrm>
            <a:off x="3033192" y="26704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1" name="Straight Connector 10"/>
          <p:cNvCxnSpPr/>
          <p:nvPr/>
        </p:nvCxnSpPr>
        <p:spPr bwMode="auto">
          <a:xfrm>
            <a:off x="3185592" y="28228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2" name="Straight Connector 11"/>
          <p:cNvCxnSpPr/>
          <p:nvPr/>
        </p:nvCxnSpPr>
        <p:spPr bwMode="auto">
          <a:xfrm>
            <a:off x="3337992" y="29752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3" name="Straight Connector 12"/>
          <p:cNvCxnSpPr/>
          <p:nvPr/>
        </p:nvCxnSpPr>
        <p:spPr bwMode="auto">
          <a:xfrm>
            <a:off x="3490392" y="31276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4" name="Straight Connector 13"/>
          <p:cNvCxnSpPr/>
          <p:nvPr/>
        </p:nvCxnSpPr>
        <p:spPr bwMode="auto">
          <a:xfrm>
            <a:off x="3642792" y="32800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5" name="Straight Connector 14"/>
          <p:cNvCxnSpPr/>
          <p:nvPr/>
        </p:nvCxnSpPr>
        <p:spPr bwMode="auto">
          <a:xfrm>
            <a:off x="3795192" y="34324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6" name="Straight Connector 15"/>
          <p:cNvCxnSpPr/>
          <p:nvPr/>
        </p:nvCxnSpPr>
        <p:spPr bwMode="auto">
          <a:xfrm>
            <a:off x="3947592" y="35848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7" name="Straight Connector 16"/>
          <p:cNvCxnSpPr/>
          <p:nvPr/>
        </p:nvCxnSpPr>
        <p:spPr bwMode="auto">
          <a:xfrm>
            <a:off x="4099992" y="37372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8" name="Straight Connector 17"/>
          <p:cNvCxnSpPr/>
          <p:nvPr/>
        </p:nvCxnSpPr>
        <p:spPr bwMode="auto">
          <a:xfrm>
            <a:off x="4252392" y="38896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9" name="Straight Connector 18"/>
          <p:cNvCxnSpPr/>
          <p:nvPr/>
        </p:nvCxnSpPr>
        <p:spPr bwMode="auto">
          <a:xfrm>
            <a:off x="4404792" y="40420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20" name="Straight Connector 19"/>
          <p:cNvCxnSpPr/>
          <p:nvPr/>
        </p:nvCxnSpPr>
        <p:spPr bwMode="auto">
          <a:xfrm>
            <a:off x="4557192" y="41944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21" name="Straight Connector 20"/>
          <p:cNvCxnSpPr/>
          <p:nvPr/>
        </p:nvCxnSpPr>
        <p:spPr bwMode="auto">
          <a:xfrm>
            <a:off x="4709592" y="43468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22" name="Straight Connector 21"/>
          <p:cNvCxnSpPr/>
          <p:nvPr/>
        </p:nvCxnSpPr>
        <p:spPr bwMode="auto">
          <a:xfrm>
            <a:off x="4861992" y="44992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23" name="Straight Connector 22"/>
          <p:cNvCxnSpPr/>
          <p:nvPr/>
        </p:nvCxnSpPr>
        <p:spPr bwMode="auto">
          <a:xfrm>
            <a:off x="5014392" y="46516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25" name="Content Placeholder 4"/>
          <p:cNvSpPr txBox="1">
            <a:spLocks/>
          </p:cNvSpPr>
          <p:nvPr/>
        </p:nvSpPr>
        <p:spPr bwMode="auto">
          <a:xfrm>
            <a:off x="6641977" y="986061"/>
            <a:ext cx="4009039" cy="5308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spcAft>
                <a:spcPts val="1200"/>
              </a:spcAft>
              <a:buFont typeface="Wingdings" panose="05000000000000000000" pitchFamily="2" charset="2"/>
              <a:buChar char="v"/>
            </a:pPr>
            <a:r>
              <a:rPr lang="en-GB" sz="2400" b="1" dirty="0">
                <a:solidFill>
                  <a:srgbClr val="000000"/>
                </a:solidFill>
                <a:latin typeface="Garamond" panose="02020404030301010803" pitchFamily="18" charset="0"/>
                <a:sym typeface="Symbol" pitchFamily="18" charset="2"/>
              </a:rPr>
              <a:t>Integrated, </a:t>
            </a:r>
            <a:r>
              <a:rPr lang="en-GB" sz="2400" b="1" dirty="0" err="1">
                <a:solidFill>
                  <a:srgbClr val="000000"/>
                </a:solidFill>
                <a:latin typeface="Garamond" panose="02020404030301010803" pitchFamily="18" charset="0"/>
                <a:sym typeface="Symbol" pitchFamily="18" charset="2"/>
              </a:rPr>
              <a:t>Multisectoral</a:t>
            </a:r>
            <a:r>
              <a:rPr lang="en-GB" sz="2400" b="1" dirty="0">
                <a:solidFill>
                  <a:srgbClr val="000000"/>
                </a:solidFill>
                <a:latin typeface="Garamond" panose="02020404030301010803" pitchFamily="18" charset="0"/>
                <a:sym typeface="Symbol" pitchFamily="18" charset="2"/>
              </a:rPr>
              <a:t> Policies </a:t>
            </a:r>
            <a:br>
              <a:rPr lang="en-GB" sz="2400" b="1" dirty="0">
                <a:solidFill>
                  <a:srgbClr val="000000"/>
                </a:solidFill>
                <a:latin typeface="Garamond" panose="02020404030301010803" pitchFamily="18" charset="0"/>
                <a:sym typeface="Symbol" pitchFamily="18" charset="2"/>
              </a:rPr>
            </a:br>
            <a:r>
              <a:rPr lang="en-GB" sz="2400" dirty="0">
                <a:solidFill>
                  <a:srgbClr val="000000"/>
                </a:solidFill>
                <a:latin typeface="Garamond" panose="02020404030301010803" pitchFamily="18" charset="0"/>
                <a:sym typeface="Symbol" pitchFamily="18" charset="2"/>
              </a:rPr>
              <a:t>(break Silos &amp; coordinate)</a:t>
            </a:r>
          </a:p>
          <a:p>
            <a:pPr marL="0" indent="0" eaLnBrk="1" hangingPunct="1">
              <a:lnSpc>
                <a:spcPct val="90000"/>
              </a:lnSpc>
              <a:spcAft>
                <a:spcPts val="1200"/>
              </a:spcAft>
              <a:buNone/>
            </a:pPr>
            <a:endParaRPr lang="en-GB" sz="2400" b="1" dirty="0">
              <a:solidFill>
                <a:srgbClr val="000000"/>
              </a:solidFill>
              <a:latin typeface="Garamond" panose="02020404030301010803" pitchFamily="18" charset="0"/>
              <a:sym typeface="Symbol" pitchFamily="18" charset="2"/>
            </a:endParaRPr>
          </a:p>
          <a:p>
            <a:pPr eaLnBrk="1" hangingPunct="1">
              <a:lnSpc>
                <a:spcPct val="90000"/>
              </a:lnSpc>
              <a:spcAft>
                <a:spcPts val="1200"/>
              </a:spcAft>
              <a:buFont typeface="Wingdings" panose="05000000000000000000" pitchFamily="2" charset="2"/>
              <a:buChar char="v"/>
            </a:pPr>
            <a:r>
              <a:rPr lang="en-GB" sz="2400" b="1" dirty="0">
                <a:solidFill>
                  <a:srgbClr val="000000"/>
                </a:solidFill>
                <a:latin typeface="Garamond" panose="02020404030301010803" pitchFamily="18" charset="0"/>
                <a:sym typeface="Symbol" pitchFamily="18" charset="2"/>
              </a:rPr>
              <a:t>Leaving No One Behind </a:t>
            </a:r>
            <a:r>
              <a:rPr lang="en-GB" sz="2400" dirty="0">
                <a:solidFill>
                  <a:srgbClr val="000000"/>
                </a:solidFill>
                <a:latin typeface="Garamond" panose="02020404030301010803" pitchFamily="18" charset="0"/>
                <a:sym typeface="Symbol" pitchFamily="18" charset="2"/>
              </a:rPr>
              <a:t>(Disaggregated Data)</a:t>
            </a:r>
          </a:p>
          <a:p>
            <a:pPr marL="0" indent="0">
              <a:buNone/>
              <a:defRPr/>
            </a:pPr>
            <a:br>
              <a:rPr lang="en-GB" sz="2400" b="1" kern="0" dirty="0">
                <a:solidFill>
                  <a:srgbClr val="000000"/>
                </a:solidFill>
                <a:latin typeface="Garamond"/>
                <a:sym typeface="Gill Sans" charset="0"/>
              </a:rPr>
            </a:br>
            <a:br>
              <a:rPr lang="en-GB" sz="2400" b="1" kern="0" dirty="0">
                <a:solidFill>
                  <a:srgbClr val="000000"/>
                </a:solidFill>
                <a:latin typeface="Garamond"/>
                <a:sym typeface="Gill Sans" charset="0"/>
              </a:rPr>
            </a:br>
            <a:br>
              <a:rPr lang="en-GB" sz="2400" b="1" kern="0" dirty="0">
                <a:solidFill>
                  <a:srgbClr val="000000"/>
                </a:solidFill>
                <a:latin typeface="Garamond"/>
                <a:sym typeface="Gill Sans" charset="0"/>
              </a:rPr>
            </a:br>
            <a:endParaRPr lang="en-GB" sz="2400" b="1" kern="0" dirty="0">
              <a:solidFill>
                <a:srgbClr val="000000"/>
              </a:solidFill>
              <a:latin typeface="Garamond"/>
              <a:sym typeface="Gill Sans" charset="0"/>
            </a:endParaRPr>
          </a:p>
          <a:p>
            <a:pPr marL="0" indent="0">
              <a:buNone/>
              <a:defRPr/>
            </a:pPr>
            <a:endParaRPr lang="en-GB" sz="2000" b="1" i="1" kern="0" dirty="0">
              <a:solidFill>
                <a:srgbClr val="000000"/>
              </a:solidFill>
              <a:latin typeface="Garamond"/>
              <a:sym typeface="Gill Sans" charset="0"/>
            </a:endParaRPr>
          </a:p>
        </p:txBody>
      </p:sp>
      <p:cxnSp>
        <p:nvCxnSpPr>
          <p:cNvPr id="27" name="Straight Connector 26"/>
          <p:cNvCxnSpPr/>
          <p:nvPr/>
        </p:nvCxnSpPr>
        <p:spPr bwMode="auto">
          <a:xfrm>
            <a:off x="2351584" y="27089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28" name="Straight Connector 27"/>
          <p:cNvCxnSpPr/>
          <p:nvPr/>
        </p:nvCxnSpPr>
        <p:spPr bwMode="auto">
          <a:xfrm>
            <a:off x="2503984" y="28613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29" name="Straight Connector 28"/>
          <p:cNvCxnSpPr/>
          <p:nvPr/>
        </p:nvCxnSpPr>
        <p:spPr bwMode="auto">
          <a:xfrm>
            <a:off x="2656384" y="30137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0" name="Straight Connector 29"/>
          <p:cNvCxnSpPr/>
          <p:nvPr/>
        </p:nvCxnSpPr>
        <p:spPr bwMode="auto">
          <a:xfrm>
            <a:off x="2808784" y="31661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1" name="Straight Connector 30"/>
          <p:cNvCxnSpPr/>
          <p:nvPr/>
        </p:nvCxnSpPr>
        <p:spPr bwMode="auto">
          <a:xfrm>
            <a:off x="2961184" y="33185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2" name="Straight Connector 31"/>
          <p:cNvCxnSpPr/>
          <p:nvPr/>
        </p:nvCxnSpPr>
        <p:spPr bwMode="auto">
          <a:xfrm>
            <a:off x="3113584" y="34709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3" name="Straight Connector 32"/>
          <p:cNvCxnSpPr/>
          <p:nvPr/>
        </p:nvCxnSpPr>
        <p:spPr bwMode="auto">
          <a:xfrm>
            <a:off x="3265984" y="36233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4" name="Straight Connector 33"/>
          <p:cNvCxnSpPr/>
          <p:nvPr/>
        </p:nvCxnSpPr>
        <p:spPr bwMode="auto">
          <a:xfrm>
            <a:off x="3418384" y="37757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5" name="Straight Connector 34"/>
          <p:cNvCxnSpPr/>
          <p:nvPr/>
        </p:nvCxnSpPr>
        <p:spPr bwMode="auto">
          <a:xfrm>
            <a:off x="3570784" y="39281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6" name="Straight Connector 35"/>
          <p:cNvCxnSpPr/>
          <p:nvPr/>
        </p:nvCxnSpPr>
        <p:spPr bwMode="auto">
          <a:xfrm>
            <a:off x="3723184" y="40805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7" name="Straight Connector 36"/>
          <p:cNvCxnSpPr/>
          <p:nvPr/>
        </p:nvCxnSpPr>
        <p:spPr bwMode="auto">
          <a:xfrm>
            <a:off x="3875584" y="42329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8" name="Straight Connector 37"/>
          <p:cNvCxnSpPr/>
          <p:nvPr/>
        </p:nvCxnSpPr>
        <p:spPr bwMode="auto">
          <a:xfrm>
            <a:off x="4027984" y="43853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9" name="Straight Connector 38"/>
          <p:cNvCxnSpPr/>
          <p:nvPr/>
        </p:nvCxnSpPr>
        <p:spPr bwMode="auto">
          <a:xfrm>
            <a:off x="4180384" y="45377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a:off x="4332784" y="46901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1" name="Straight Connector 40"/>
          <p:cNvCxnSpPr/>
          <p:nvPr/>
        </p:nvCxnSpPr>
        <p:spPr bwMode="auto">
          <a:xfrm>
            <a:off x="4485184" y="48425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2" name="Straight Connector 41"/>
          <p:cNvCxnSpPr/>
          <p:nvPr/>
        </p:nvCxnSpPr>
        <p:spPr bwMode="auto">
          <a:xfrm>
            <a:off x="4637584" y="49949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3" name="Straight Connector 42"/>
          <p:cNvCxnSpPr/>
          <p:nvPr/>
        </p:nvCxnSpPr>
        <p:spPr bwMode="auto">
          <a:xfrm>
            <a:off x="4789984" y="51473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4" name="Straight Connector 43"/>
          <p:cNvCxnSpPr/>
          <p:nvPr/>
        </p:nvCxnSpPr>
        <p:spPr bwMode="auto">
          <a:xfrm>
            <a:off x="4942384" y="529972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6" name="Straight Connector 45"/>
          <p:cNvCxnSpPr/>
          <p:nvPr/>
        </p:nvCxnSpPr>
        <p:spPr bwMode="auto">
          <a:xfrm>
            <a:off x="2224336" y="3290900"/>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7" name="Straight Connector 46"/>
          <p:cNvCxnSpPr/>
          <p:nvPr/>
        </p:nvCxnSpPr>
        <p:spPr bwMode="auto">
          <a:xfrm>
            <a:off x="2287960" y="34373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8" name="Straight Connector 47"/>
          <p:cNvCxnSpPr/>
          <p:nvPr/>
        </p:nvCxnSpPr>
        <p:spPr bwMode="auto">
          <a:xfrm>
            <a:off x="2440360" y="35897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49" name="Straight Connector 48"/>
          <p:cNvCxnSpPr/>
          <p:nvPr/>
        </p:nvCxnSpPr>
        <p:spPr bwMode="auto">
          <a:xfrm>
            <a:off x="2592760" y="37421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50" name="Straight Connector 49"/>
          <p:cNvCxnSpPr/>
          <p:nvPr/>
        </p:nvCxnSpPr>
        <p:spPr bwMode="auto">
          <a:xfrm>
            <a:off x="2745160" y="38945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51" name="Straight Connector 50"/>
          <p:cNvCxnSpPr/>
          <p:nvPr/>
        </p:nvCxnSpPr>
        <p:spPr bwMode="auto">
          <a:xfrm>
            <a:off x="2897560" y="40469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52" name="Straight Connector 51"/>
          <p:cNvCxnSpPr/>
          <p:nvPr/>
        </p:nvCxnSpPr>
        <p:spPr bwMode="auto">
          <a:xfrm>
            <a:off x="3049960" y="41993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53" name="Straight Connector 52"/>
          <p:cNvCxnSpPr/>
          <p:nvPr/>
        </p:nvCxnSpPr>
        <p:spPr bwMode="auto">
          <a:xfrm>
            <a:off x="3202360" y="43517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54" name="Straight Connector 53"/>
          <p:cNvCxnSpPr/>
          <p:nvPr/>
        </p:nvCxnSpPr>
        <p:spPr bwMode="auto">
          <a:xfrm>
            <a:off x="3354760" y="45041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55" name="Straight Connector 54"/>
          <p:cNvCxnSpPr/>
          <p:nvPr/>
        </p:nvCxnSpPr>
        <p:spPr bwMode="auto">
          <a:xfrm>
            <a:off x="3507160" y="46565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56" name="Straight Connector 55"/>
          <p:cNvCxnSpPr/>
          <p:nvPr/>
        </p:nvCxnSpPr>
        <p:spPr bwMode="auto">
          <a:xfrm>
            <a:off x="3659560" y="48089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57" name="Straight Connector 56"/>
          <p:cNvCxnSpPr/>
          <p:nvPr/>
        </p:nvCxnSpPr>
        <p:spPr bwMode="auto">
          <a:xfrm>
            <a:off x="3811960" y="49613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58" name="Straight Connector 57"/>
          <p:cNvCxnSpPr/>
          <p:nvPr/>
        </p:nvCxnSpPr>
        <p:spPr bwMode="auto">
          <a:xfrm>
            <a:off x="3964360" y="51137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59" name="Straight Connector 58"/>
          <p:cNvCxnSpPr/>
          <p:nvPr/>
        </p:nvCxnSpPr>
        <p:spPr bwMode="auto">
          <a:xfrm>
            <a:off x="4116760" y="52661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60" name="Straight Connector 59"/>
          <p:cNvCxnSpPr/>
          <p:nvPr/>
        </p:nvCxnSpPr>
        <p:spPr bwMode="auto">
          <a:xfrm>
            <a:off x="4269160" y="54185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61" name="Straight Connector 60"/>
          <p:cNvCxnSpPr/>
          <p:nvPr/>
        </p:nvCxnSpPr>
        <p:spPr bwMode="auto">
          <a:xfrm>
            <a:off x="4421560" y="55709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62" name="Straight Connector 61"/>
          <p:cNvCxnSpPr/>
          <p:nvPr/>
        </p:nvCxnSpPr>
        <p:spPr bwMode="auto">
          <a:xfrm>
            <a:off x="4573960" y="57233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63" name="Straight Connector 62"/>
          <p:cNvCxnSpPr/>
          <p:nvPr/>
        </p:nvCxnSpPr>
        <p:spPr bwMode="auto">
          <a:xfrm>
            <a:off x="4726360" y="58757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64" name="Straight Connector 63"/>
          <p:cNvCxnSpPr/>
          <p:nvPr/>
        </p:nvCxnSpPr>
        <p:spPr bwMode="auto">
          <a:xfrm>
            <a:off x="4878760" y="602818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65" name="Straight Connector 64"/>
          <p:cNvCxnSpPr/>
          <p:nvPr/>
        </p:nvCxnSpPr>
        <p:spPr bwMode="auto">
          <a:xfrm>
            <a:off x="1919536" y="38610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67" name="Straight Connector 66"/>
          <p:cNvCxnSpPr/>
          <p:nvPr/>
        </p:nvCxnSpPr>
        <p:spPr bwMode="auto">
          <a:xfrm>
            <a:off x="2071936" y="40134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68" name="Straight Connector 67"/>
          <p:cNvCxnSpPr/>
          <p:nvPr/>
        </p:nvCxnSpPr>
        <p:spPr bwMode="auto">
          <a:xfrm>
            <a:off x="2224336" y="41658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69" name="Straight Connector 68"/>
          <p:cNvCxnSpPr/>
          <p:nvPr/>
        </p:nvCxnSpPr>
        <p:spPr bwMode="auto">
          <a:xfrm>
            <a:off x="2376736" y="43182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70" name="Straight Connector 69"/>
          <p:cNvCxnSpPr/>
          <p:nvPr/>
        </p:nvCxnSpPr>
        <p:spPr bwMode="auto">
          <a:xfrm>
            <a:off x="2529136" y="44706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71" name="Straight Connector 70"/>
          <p:cNvCxnSpPr/>
          <p:nvPr/>
        </p:nvCxnSpPr>
        <p:spPr bwMode="auto">
          <a:xfrm>
            <a:off x="2681536" y="46230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72" name="Straight Connector 71"/>
          <p:cNvCxnSpPr/>
          <p:nvPr/>
        </p:nvCxnSpPr>
        <p:spPr bwMode="auto">
          <a:xfrm>
            <a:off x="2833936" y="47754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73" name="Straight Connector 72"/>
          <p:cNvCxnSpPr/>
          <p:nvPr/>
        </p:nvCxnSpPr>
        <p:spPr bwMode="auto">
          <a:xfrm>
            <a:off x="2986336" y="49278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74" name="Straight Connector 73"/>
          <p:cNvCxnSpPr/>
          <p:nvPr/>
        </p:nvCxnSpPr>
        <p:spPr bwMode="auto">
          <a:xfrm>
            <a:off x="3138736" y="50802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75" name="Straight Connector 74"/>
          <p:cNvCxnSpPr/>
          <p:nvPr/>
        </p:nvCxnSpPr>
        <p:spPr bwMode="auto">
          <a:xfrm>
            <a:off x="3291136" y="52326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76" name="Straight Connector 75"/>
          <p:cNvCxnSpPr/>
          <p:nvPr/>
        </p:nvCxnSpPr>
        <p:spPr bwMode="auto">
          <a:xfrm>
            <a:off x="3443536" y="53850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77" name="Straight Connector 76"/>
          <p:cNvCxnSpPr/>
          <p:nvPr/>
        </p:nvCxnSpPr>
        <p:spPr bwMode="auto">
          <a:xfrm>
            <a:off x="3595936" y="55374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78" name="Straight Connector 77"/>
          <p:cNvCxnSpPr/>
          <p:nvPr/>
        </p:nvCxnSpPr>
        <p:spPr bwMode="auto">
          <a:xfrm>
            <a:off x="3748336" y="56898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79" name="Straight Connector 78"/>
          <p:cNvCxnSpPr/>
          <p:nvPr/>
        </p:nvCxnSpPr>
        <p:spPr bwMode="auto">
          <a:xfrm>
            <a:off x="3900736" y="58422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80" name="Straight Connector 79"/>
          <p:cNvCxnSpPr/>
          <p:nvPr/>
        </p:nvCxnSpPr>
        <p:spPr bwMode="auto">
          <a:xfrm>
            <a:off x="4053136" y="59946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81" name="Straight Connector 80"/>
          <p:cNvCxnSpPr/>
          <p:nvPr/>
        </p:nvCxnSpPr>
        <p:spPr bwMode="auto">
          <a:xfrm>
            <a:off x="3071664" y="20608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94" name="Straight Connector 93"/>
          <p:cNvCxnSpPr/>
          <p:nvPr/>
        </p:nvCxnSpPr>
        <p:spPr bwMode="auto">
          <a:xfrm>
            <a:off x="3224064" y="22132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95" name="Straight Connector 94"/>
          <p:cNvCxnSpPr/>
          <p:nvPr/>
        </p:nvCxnSpPr>
        <p:spPr bwMode="auto">
          <a:xfrm>
            <a:off x="3376464" y="23656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96" name="Straight Connector 95"/>
          <p:cNvCxnSpPr/>
          <p:nvPr/>
        </p:nvCxnSpPr>
        <p:spPr bwMode="auto">
          <a:xfrm>
            <a:off x="3528864" y="25180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97" name="Straight Connector 96"/>
          <p:cNvCxnSpPr/>
          <p:nvPr/>
        </p:nvCxnSpPr>
        <p:spPr bwMode="auto">
          <a:xfrm>
            <a:off x="3681264" y="26704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98" name="Straight Connector 97"/>
          <p:cNvCxnSpPr/>
          <p:nvPr/>
        </p:nvCxnSpPr>
        <p:spPr bwMode="auto">
          <a:xfrm>
            <a:off x="3833664" y="28228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99" name="Straight Connector 98"/>
          <p:cNvCxnSpPr/>
          <p:nvPr/>
        </p:nvCxnSpPr>
        <p:spPr bwMode="auto">
          <a:xfrm>
            <a:off x="3986064" y="29752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00" name="Straight Connector 99"/>
          <p:cNvCxnSpPr/>
          <p:nvPr/>
        </p:nvCxnSpPr>
        <p:spPr bwMode="auto">
          <a:xfrm>
            <a:off x="4138464" y="31276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01" name="Straight Connector 100"/>
          <p:cNvCxnSpPr/>
          <p:nvPr/>
        </p:nvCxnSpPr>
        <p:spPr bwMode="auto">
          <a:xfrm>
            <a:off x="4290864" y="32800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02" name="Straight Connector 101"/>
          <p:cNvCxnSpPr/>
          <p:nvPr/>
        </p:nvCxnSpPr>
        <p:spPr bwMode="auto">
          <a:xfrm>
            <a:off x="4443264" y="34324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03" name="Straight Connector 102"/>
          <p:cNvCxnSpPr/>
          <p:nvPr/>
        </p:nvCxnSpPr>
        <p:spPr bwMode="auto">
          <a:xfrm>
            <a:off x="4595664" y="35848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04" name="Straight Connector 103"/>
          <p:cNvCxnSpPr/>
          <p:nvPr/>
        </p:nvCxnSpPr>
        <p:spPr bwMode="auto">
          <a:xfrm>
            <a:off x="4748064" y="37372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05" name="Straight Connector 104"/>
          <p:cNvCxnSpPr/>
          <p:nvPr/>
        </p:nvCxnSpPr>
        <p:spPr bwMode="auto">
          <a:xfrm>
            <a:off x="4900464" y="38896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06" name="Straight Connector 105"/>
          <p:cNvCxnSpPr/>
          <p:nvPr/>
        </p:nvCxnSpPr>
        <p:spPr bwMode="auto">
          <a:xfrm>
            <a:off x="5052864" y="4042048"/>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07" name="Straight Connector 106"/>
          <p:cNvCxnSpPr/>
          <p:nvPr/>
        </p:nvCxnSpPr>
        <p:spPr bwMode="auto">
          <a:xfrm>
            <a:off x="3431704" y="18448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20" name="Straight Connector 119"/>
          <p:cNvCxnSpPr/>
          <p:nvPr/>
        </p:nvCxnSpPr>
        <p:spPr bwMode="auto">
          <a:xfrm>
            <a:off x="3431704" y="18448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24" name="Straight Connector 123"/>
          <p:cNvCxnSpPr/>
          <p:nvPr/>
        </p:nvCxnSpPr>
        <p:spPr bwMode="auto">
          <a:xfrm>
            <a:off x="3584104" y="19972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25" name="Straight Connector 124"/>
          <p:cNvCxnSpPr/>
          <p:nvPr/>
        </p:nvCxnSpPr>
        <p:spPr bwMode="auto">
          <a:xfrm>
            <a:off x="3736504" y="21496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26" name="Straight Connector 125"/>
          <p:cNvCxnSpPr/>
          <p:nvPr/>
        </p:nvCxnSpPr>
        <p:spPr bwMode="auto">
          <a:xfrm>
            <a:off x="3888904" y="23020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27" name="Straight Connector 126"/>
          <p:cNvCxnSpPr/>
          <p:nvPr/>
        </p:nvCxnSpPr>
        <p:spPr bwMode="auto">
          <a:xfrm>
            <a:off x="4041304" y="24544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28" name="Straight Connector 127"/>
          <p:cNvCxnSpPr/>
          <p:nvPr/>
        </p:nvCxnSpPr>
        <p:spPr bwMode="auto">
          <a:xfrm>
            <a:off x="4193704" y="26068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29" name="Straight Connector 128"/>
          <p:cNvCxnSpPr/>
          <p:nvPr/>
        </p:nvCxnSpPr>
        <p:spPr bwMode="auto">
          <a:xfrm>
            <a:off x="4346104" y="27592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30" name="Straight Connector 129"/>
          <p:cNvCxnSpPr/>
          <p:nvPr/>
        </p:nvCxnSpPr>
        <p:spPr bwMode="auto">
          <a:xfrm>
            <a:off x="4498504" y="29116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31" name="Straight Connector 130"/>
          <p:cNvCxnSpPr/>
          <p:nvPr/>
        </p:nvCxnSpPr>
        <p:spPr bwMode="auto">
          <a:xfrm>
            <a:off x="4650904" y="30640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32" name="Straight Connector 131"/>
          <p:cNvCxnSpPr/>
          <p:nvPr/>
        </p:nvCxnSpPr>
        <p:spPr bwMode="auto">
          <a:xfrm>
            <a:off x="4803304" y="32164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33" name="Straight Connector 132"/>
          <p:cNvCxnSpPr/>
          <p:nvPr/>
        </p:nvCxnSpPr>
        <p:spPr bwMode="auto">
          <a:xfrm>
            <a:off x="4955704" y="33688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134" name="Straight Connector 133"/>
          <p:cNvCxnSpPr/>
          <p:nvPr/>
        </p:nvCxnSpPr>
        <p:spPr bwMode="auto">
          <a:xfrm>
            <a:off x="5108104" y="3521224"/>
            <a:ext cx="0" cy="360040"/>
          </a:xfrm>
          <a:prstGeom prst="line">
            <a:avLst/>
          </a:prstGeom>
          <a:solidFill>
            <a:schemeClr val="accent1"/>
          </a:solidFill>
          <a:ln w="25400" cap="flat" cmpd="sng" algn="ctr">
            <a:solidFill>
              <a:srgbClr val="000000"/>
            </a:solidFill>
            <a:prstDash val="solid"/>
            <a:round/>
            <a:headEnd type="none" w="med" len="med"/>
            <a:tailEnd type="none" w="med" len="med"/>
          </a:ln>
          <a:effectLst/>
        </p:spPr>
      </p:cxnSp>
      <p:sp>
        <p:nvSpPr>
          <p:cNvPr id="135" name="Left-Right Arrow 134"/>
          <p:cNvSpPr/>
          <p:nvPr/>
        </p:nvSpPr>
        <p:spPr bwMode="auto">
          <a:xfrm>
            <a:off x="4878760" y="1844824"/>
            <a:ext cx="2225352" cy="817240"/>
          </a:xfrm>
          <a:prstGeom prst="leftRightArrow">
            <a:avLst/>
          </a:prstGeom>
          <a:solidFill>
            <a:srgbClr val="607E5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GB" sz="4200">
              <a:solidFill>
                <a:srgbClr val="000000"/>
              </a:solidFill>
              <a:latin typeface="Gill Sans" charset="0"/>
              <a:ea typeface="ヒラギノ角ゴ ProN W3" charset="0"/>
              <a:cs typeface="ヒラギノ角ゴ ProN W3" charset="0"/>
              <a:sym typeface="Gill Sans" charset="0"/>
            </a:endParaRPr>
          </a:p>
        </p:txBody>
      </p:sp>
      <p:pic>
        <p:nvPicPr>
          <p:cNvPr id="136" name="Picture 135"/>
          <p:cNvPicPr>
            <a:picLocks noChangeAspect="1"/>
          </p:cNvPicPr>
          <p:nvPr/>
        </p:nvPicPr>
        <p:blipFill rotWithShape="1">
          <a:blip r:embed="rId2" cstate="print">
            <a:extLst>
              <a:ext uri="{28A0092B-C50C-407E-A947-70E740481C1C}">
                <a14:useLocalDpi xmlns:a14="http://schemas.microsoft.com/office/drawing/2010/main" val="0"/>
              </a:ext>
            </a:extLst>
          </a:blip>
          <a:srcRect l="55359" t="46850" r="11592" b="29000"/>
          <a:stretch/>
        </p:blipFill>
        <p:spPr>
          <a:xfrm>
            <a:off x="5302629" y="3746384"/>
            <a:ext cx="1497966" cy="931168"/>
          </a:xfrm>
          <a:prstGeom prst="rect">
            <a:avLst/>
          </a:prstGeom>
        </p:spPr>
      </p:pic>
      <p:sp>
        <p:nvSpPr>
          <p:cNvPr id="137" name="TextBox 136"/>
          <p:cNvSpPr txBox="1"/>
          <p:nvPr/>
        </p:nvSpPr>
        <p:spPr>
          <a:xfrm>
            <a:off x="5412905" y="5050161"/>
            <a:ext cx="3233591" cy="584775"/>
          </a:xfrm>
          <a:prstGeom prst="rect">
            <a:avLst/>
          </a:prstGeom>
          <a:noFill/>
        </p:spPr>
        <p:txBody>
          <a:bodyPr wrap="square" rtlCol="0">
            <a:spAutoFit/>
          </a:bodyPr>
          <a:lstStyle/>
          <a:p>
            <a:r>
              <a:rPr lang="en-GB" sz="3200" b="1" dirty="0">
                <a:solidFill>
                  <a:srgbClr val="3A6586"/>
                </a:solidFill>
                <a:latin typeface="Bookman Old Style" panose="02050604050505020204" pitchFamily="18" charset="0"/>
              </a:rPr>
              <a:t>Governance</a:t>
            </a:r>
          </a:p>
        </p:txBody>
      </p:sp>
      <p:sp>
        <p:nvSpPr>
          <p:cNvPr id="138" name="Rectangle 137"/>
          <p:cNvSpPr/>
          <p:nvPr/>
        </p:nvSpPr>
        <p:spPr>
          <a:xfrm>
            <a:off x="5717704" y="5529848"/>
            <a:ext cx="3752950" cy="523220"/>
          </a:xfrm>
          <a:prstGeom prst="rect">
            <a:avLst/>
          </a:prstGeom>
        </p:spPr>
        <p:txBody>
          <a:bodyPr wrap="none">
            <a:spAutoFit/>
          </a:bodyPr>
          <a:lstStyle/>
          <a:p>
            <a:r>
              <a:rPr lang="en-GB" sz="2800" b="1" dirty="0">
                <a:solidFill>
                  <a:srgbClr val="6E9DC0"/>
                </a:solidFill>
                <a:latin typeface="Bookman Old Style" panose="02050604050505020204" pitchFamily="18" charset="0"/>
              </a:rPr>
              <a:t>(but it’s a handful!)</a:t>
            </a:r>
            <a:endParaRPr lang="en-GB" sz="2800" dirty="0">
              <a:solidFill>
                <a:srgbClr val="6E9DC0"/>
              </a:solidFill>
              <a:latin typeface="Bookman Old Style" panose="02050604050505020204" pitchFamily="18" charset="0"/>
            </a:endParaRPr>
          </a:p>
        </p:txBody>
      </p:sp>
    </p:spTree>
    <p:extLst>
      <p:ext uri="{BB962C8B-B14F-4D97-AF65-F5344CB8AC3E}">
        <p14:creationId xmlns:p14="http://schemas.microsoft.com/office/powerpoint/2010/main" val="201809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5" grpId="0" animBg="1"/>
      <p:bldP spid="137" grpId="0"/>
      <p:bldP spid="1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62770" y="969754"/>
            <a:ext cx="1629230" cy="4524315"/>
          </a:xfrm>
          <a:prstGeom prst="rect">
            <a:avLst/>
          </a:prstGeom>
        </p:spPr>
        <p:txBody>
          <a:bodyPr wrap="square">
            <a:spAutoFit/>
          </a:bodyPr>
          <a:lstStyle/>
          <a:p>
            <a:pPr fontAlgn="base">
              <a:lnSpc>
                <a:spcPct val="107000"/>
              </a:lnSpc>
              <a:spcBef>
                <a:spcPct val="0"/>
              </a:spcBef>
              <a:spcAft>
                <a:spcPts val="800"/>
              </a:spcAft>
              <a:defRPr/>
            </a:pPr>
            <a:r>
              <a:rPr lang="en-GB" sz="2400" b="1" dirty="0">
                <a:solidFill>
                  <a:srgbClr val="141412"/>
                </a:solidFill>
                <a:latin typeface="+mj-lt"/>
                <a:ea typeface="MS Mincho"/>
                <a:cs typeface="Times New Roman" panose="02020603050405020304" pitchFamily="18" charset="0"/>
              </a:rPr>
              <a:t>Wise Responder  / Sopha engages business in reducing poverty using the National MPI</a:t>
            </a:r>
          </a:p>
          <a:p>
            <a:pPr fontAlgn="base">
              <a:lnSpc>
                <a:spcPct val="107000"/>
              </a:lnSpc>
              <a:spcBef>
                <a:spcPct val="0"/>
              </a:spcBef>
              <a:spcAft>
                <a:spcPts val="800"/>
              </a:spcAft>
              <a:defRPr/>
            </a:pPr>
            <a:endParaRPr lang="en-GB" sz="2400" dirty="0">
              <a:solidFill>
                <a:srgbClr val="000000"/>
              </a:solidFill>
              <a:latin typeface="Calibri" panose="020F0502020204030204" pitchFamily="34" charset="0"/>
              <a:ea typeface="MS Mincho"/>
              <a:cs typeface="Times New Roman" panose="02020603050405020304" pitchFamily="18" charset="0"/>
            </a:endParaRPr>
          </a:p>
        </p:txBody>
      </p:sp>
      <p:pic>
        <p:nvPicPr>
          <p:cNvPr id="4" name="Picture 3">
            <a:extLst>
              <a:ext uri="{FF2B5EF4-FFF2-40B4-BE49-F238E27FC236}">
                <a16:creationId xmlns:a16="http://schemas.microsoft.com/office/drawing/2014/main" id="{2F76A508-0DCF-41F9-9E1E-9325254D6CBF}"/>
              </a:ext>
            </a:extLst>
          </p:cNvPr>
          <p:cNvPicPr>
            <a:picLocks noChangeAspect="1"/>
          </p:cNvPicPr>
          <p:nvPr/>
        </p:nvPicPr>
        <p:blipFill>
          <a:blip r:embed="rId2"/>
          <a:stretch>
            <a:fillRect/>
          </a:stretch>
        </p:blipFill>
        <p:spPr>
          <a:xfrm>
            <a:off x="-143852" y="229290"/>
            <a:ext cx="10706623" cy="6628709"/>
          </a:xfrm>
          <a:prstGeom prst="rect">
            <a:avLst/>
          </a:prstGeom>
        </p:spPr>
      </p:pic>
    </p:spTree>
    <p:extLst>
      <p:ext uri="{BB962C8B-B14F-4D97-AF65-F5344CB8AC3E}">
        <p14:creationId xmlns:p14="http://schemas.microsoft.com/office/powerpoint/2010/main" val="2991968716"/>
      </p:ext>
    </p:extLst>
  </p:cSld>
  <p:clrMapOvr>
    <a:masterClrMapping/>
  </p:clrMapOvr>
  <mc:AlternateContent xmlns:mc="http://schemas.openxmlformats.org/markup-compatibility/2006" xmlns:p14="http://schemas.microsoft.com/office/powerpoint/2010/main">
    <mc:Choice Requires="p14">
      <p:transition spd="slow" p14:dur="2000" advTm="44801"/>
    </mc:Choice>
    <mc:Fallback xmlns="">
      <p:transition spd="slow" advTm="448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274638"/>
            <a:ext cx="9108504" cy="1143000"/>
          </a:xfrm>
        </p:spPr>
        <p:txBody>
          <a:bodyPr/>
          <a:lstStyle/>
          <a:p>
            <a:r>
              <a:rPr lang="en-GB" sz="4000" b="1" dirty="0">
                <a:solidFill>
                  <a:srgbClr val="7F251B"/>
                </a:solidFill>
              </a:rPr>
              <a:t>MPIs jointly analyse multiple SDGs</a:t>
            </a:r>
            <a:br>
              <a:rPr lang="en-GB" sz="4000" b="1" dirty="0">
                <a:solidFill>
                  <a:srgbClr val="7F251B"/>
                </a:solidFill>
              </a:rPr>
            </a:br>
            <a:r>
              <a:rPr lang="en-GB" sz="3200" b="1" dirty="0">
                <a:solidFill>
                  <a:srgbClr val="7F251B"/>
                </a:solidFill>
              </a:rPr>
              <a:t>Example: Global MPI</a:t>
            </a:r>
            <a:endParaRPr lang="en-GB" sz="3200" dirty="0">
              <a:solidFill>
                <a:srgbClr val="7F251B"/>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1700808"/>
            <a:ext cx="7560840" cy="4824536"/>
          </a:xfrm>
          <a:prstGeom prst="rect">
            <a:avLst/>
          </a:prstGeom>
          <a:noFill/>
        </p:spPr>
      </p:pic>
    </p:spTree>
    <p:extLst>
      <p:ext uri="{BB962C8B-B14F-4D97-AF65-F5344CB8AC3E}">
        <p14:creationId xmlns:p14="http://schemas.microsoft.com/office/powerpoint/2010/main" val="148658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7AD7D0E-F803-41DB-B06B-E04BE91E0EE4}" type="slidenum">
              <a:rPr lang="en-US" smtClean="0"/>
              <a:pPr>
                <a:defRPr/>
              </a:pPr>
              <a:t>5</a:t>
            </a:fld>
            <a:endParaRPr lang="en-US" dirty="0"/>
          </a:p>
        </p:txBody>
      </p:sp>
      <p:sp>
        <p:nvSpPr>
          <p:cNvPr id="10" name="Title 1"/>
          <p:cNvSpPr txBox="1">
            <a:spLocks/>
          </p:cNvSpPr>
          <p:nvPr/>
        </p:nvSpPr>
        <p:spPr>
          <a:xfrm>
            <a:off x="1524000" y="274638"/>
            <a:ext cx="9144000" cy="1706562"/>
          </a:xfrm>
          <a:prstGeom prst="rect">
            <a:avLst/>
          </a:prstGeom>
        </p:spPr>
        <p:txBody>
          <a:bodyPr/>
          <a:lstStyle>
            <a:lvl1pPr algn="ctr" rtl="0" eaLnBrk="0" fontAlgn="base" hangingPunct="0">
              <a:spcBef>
                <a:spcPct val="0"/>
              </a:spcBef>
              <a:spcAft>
                <a:spcPct val="0"/>
              </a:spcAft>
              <a:defRPr sz="4400">
                <a:solidFill>
                  <a:schemeClr val="tx1"/>
                </a:solidFill>
                <a:latin typeface="+mj-lt"/>
                <a:ea typeface="+mj-ea"/>
                <a:cs typeface="+mj-cs"/>
                <a:sym typeface="Lucida Grande"/>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a:lstStyle>
          <a:p>
            <a:r>
              <a:rPr lang="en-GB" sz="3600" b="1" kern="0" dirty="0">
                <a:solidFill>
                  <a:srgbClr val="5C0000"/>
                </a:solidFill>
                <a:latin typeface="Garamond" panose="02020404030301010803" pitchFamily="18" charset="0"/>
              </a:rPr>
              <a:t>How do these connect? </a:t>
            </a:r>
            <a:br>
              <a:rPr lang="en-GB" sz="3600" b="1" kern="0" dirty="0">
                <a:solidFill>
                  <a:srgbClr val="5C0000"/>
                </a:solidFill>
                <a:latin typeface="Garamond" panose="02020404030301010803" pitchFamily="18" charset="0"/>
              </a:rPr>
            </a:br>
            <a:endParaRPr lang="en-GB" sz="3600" b="1" i="1" kern="0" dirty="0">
              <a:solidFill>
                <a:srgbClr val="5C0000"/>
              </a:solidFill>
              <a:latin typeface="Garamond" panose="02020404030301010803" pitchFamily="18" charset="0"/>
            </a:endParaRPr>
          </a:p>
        </p:txBody>
      </p:sp>
      <p:sp>
        <p:nvSpPr>
          <p:cNvPr id="11" name="Content Placeholder 4"/>
          <p:cNvSpPr txBox="1">
            <a:spLocks/>
          </p:cNvSpPr>
          <p:nvPr/>
        </p:nvSpPr>
        <p:spPr bwMode="auto">
          <a:xfrm>
            <a:off x="1638272" y="986061"/>
            <a:ext cx="4313712" cy="53952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v"/>
              <a:defRPr/>
            </a:pPr>
            <a:r>
              <a:rPr lang="en-GB" sz="2400" b="1" kern="0" dirty="0">
                <a:solidFill>
                  <a:srgbClr val="000000"/>
                </a:solidFill>
                <a:latin typeface="Garamond"/>
                <a:sym typeface="Gill Sans" charset="0"/>
              </a:rPr>
              <a:t>- SDG Indicators covering multiple dimensions of poverty</a:t>
            </a:r>
          </a:p>
          <a:p>
            <a:pPr>
              <a:buFont typeface="Wingdings" panose="05000000000000000000" pitchFamily="2" charset="2"/>
              <a:buChar char="v"/>
              <a:defRPr/>
            </a:pPr>
            <a:endParaRPr lang="en-GB" sz="2400" b="1" kern="0" dirty="0">
              <a:solidFill>
                <a:srgbClr val="000000"/>
              </a:solidFill>
              <a:latin typeface="Garamond"/>
              <a:sym typeface="Gill Sans" charset="0"/>
            </a:endParaRPr>
          </a:p>
          <a:p>
            <a:pPr>
              <a:buFont typeface="Wingdings" panose="05000000000000000000" pitchFamily="2" charset="2"/>
              <a:buChar char="v"/>
              <a:defRPr/>
            </a:pPr>
            <a:endParaRPr lang="en-GB" sz="2400" b="1" kern="0" dirty="0">
              <a:solidFill>
                <a:srgbClr val="000000"/>
              </a:solidFill>
              <a:latin typeface="Garamond"/>
              <a:sym typeface="Gill Sans" charset="0"/>
            </a:endParaRPr>
          </a:p>
          <a:p>
            <a:pPr>
              <a:buFont typeface="Wingdings" panose="05000000000000000000" pitchFamily="2" charset="2"/>
              <a:buChar char="v"/>
              <a:defRPr/>
            </a:pPr>
            <a:endParaRPr lang="en-GB" sz="2400" b="1" kern="0" dirty="0">
              <a:solidFill>
                <a:srgbClr val="000000"/>
              </a:solidFill>
              <a:latin typeface="Garamond"/>
              <a:sym typeface="Gill Sans" charset="0"/>
            </a:endParaRPr>
          </a:p>
          <a:p>
            <a:pPr>
              <a:buFont typeface="Wingdings" panose="05000000000000000000" pitchFamily="2" charset="2"/>
              <a:buChar char="v"/>
              <a:defRPr/>
            </a:pPr>
            <a:endParaRPr lang="en-GB" sz="2400" b="1" kern="0" dirty="0">
              <a:solidFill>
                <a:srgbClr val="000000"/>
              </a:solidFill>
              <a:latin typeface="Garamond"/>
              <a:sym typeface="Gill Sans" charset="0"/>
            </a:endParaRPr>
          </a:p>
          <a:p>
            <a:pPr>
              <a:buFont typeface="Wingdings" panose="05000000000000000000" pitchFamily="2" charset="2"/>
              <a:buChar char="v"/>
              <a:defRPr/>
            </a:pPr>
            <a:endParaRPr lang="en-GB" sz="2400" b="1" kern="0" dirty="0">
              <a:solidFill>
                <a:srgbClr val="000000"/>
              </a:solidFill>
              <a:latin typeface="Garamond"/>
              <a:sym typeface="Gill Sans" charset="0"/>
            </a:endParaRPr>
          </a:p>
          <a:p>
            <a:pPr>
              <a:buFont typeface="Wingdings" panose="05000000000000000000" pitchFamily="2" charset="2"/>
              <a:buChar char="v"/>
              <a:defRPr/>
            </a:pPr>
            <a:endParaRPr lang="en-GB" sz="2400" b="1" kern="0" dirty="0">
              <a:solidFill>
                <a:srgbClr val="000000"/>
              </a:solidFill>
              <a:latin typeface="Garamond"/>
              <a:sym typeface="Gill Sans" charset="0"/>
            </a:endParaRPr>
          </a:p>
          <a:p>
            <a:pPr>
              <a:buFont typeface="Wingdings" panose="05000000000000000000" pitchFamily="2" charset="2"/>
              <a:buChar char="v"/>
              <a:defRPr/>
            </a:pPr>
            <a:endParaRPr lang="en-GB" sz="1400" b="1" kern="0" dirty="0">
              <a:solidFill>
                <a:srgbClr val="000000"/>
              </a:solidFill>
              <a:latin typeface="Garamond"/>
              <a:sym typeface="Gill Sans" charset="0"/>
            </a:endParaRPr>
          </a:p>
          <a:p>
            <a:pPr>
              <a:buFont typeface="Wingdings" panose="05000000000000000000" pitchFamily="2" charset="2"/>
              <a:buChar char="v"/>
              <a:defRPr/>
            </a:pPr>
            <a:r>
              <a:rPr lang="en-GB" sz="2400" b="1" kern="0" dirty="0">
                <a:solidFill>
                  <a:srgbClr val="000000"/>
                </a:solidFill>
                <a:latin typeface="Garamond"/>
                <a:sym typeface="Gill Sans" charset="0"/>
              </a:rPr>
              <a:t>MPIs: a headline </a:t>
            </a:r>
            <a:r>
              <a:rPr lang="en-GB" sz="2400" b="1" i="1" kern="0" dirty="0">
                <a:solidFill>
                  <a:srgbClr val="000000"/>
                </a:solidFill>
                <a:latin typeface="Garamond"/>
                <a:sym typeface="Gill Sans" charset="0"/>
              </a:rPr>
              <a:t>and </a:t>
            </a:r>
            <a:r>
              <a:rPr lang="en-GB" sz="2400" b="1" kern="0" dirty="0">
                <a:solidFill>
                  <a:srgbClr val="000000"/>
                </a:solidFill>
                <a:latin typeface="Garamond"/>
                <a:sym typeface="Gill Sans" charset="0"/>
              </a:rPr>
              <a:t> the </a:t>
            </a:r>
            <a:br>
              <a:rPr lang="en-GB" sz="2400" b="1" kern="0" dirty="0">
                <a:solidFill>
                  <a:srgbClr val="000000"/>
                </a:solidFill>
                <a:latin typeface="Garamond"/>
                <a:sym typeface="Gill Sans" charset="0"/>
              </a:rPr>
            </a:br>
            <a:r>
              <a:rPr lang="en-GB" sz="2400" b="1" kern="0" dirty="0">
                <a:solidFill>
                  <a:srgbClr val="000000"/>
                </a:solidFill>
                <a:latin typeface="Garamond"/>
                <a:sym typeface="Gill Sans" charset="0"/>
              </a:rPr>
              <a:t>            indicator level detail </a:t>
            </a:r>
            <a:br>
              <a:rPr lang="en-GB" sz="2400" b="1" kern="0" dirty="0">
                <a:solidFill>
                  <a:srgbClr val="000000"/>
                </a:solidFill>
                <a:latin typeface="Garamond"/>
                <a:sym typeface="Gill Sans" charset="0"/>
              </a:rPr>
            </a:br>
            <a:r>
              <a:rPr lang="en-GB" sz="2400" b="1" kern="0" dirty="0">
                <a:solidFill>
                  <a:srgbClr val="000000"/>
                </a:solidFill>
                <a:latin typeface="Garamond"/>
                <a:sym typeface="Gill Sans" charset="0"/>
              </a:rPr>
              <a:t>                     on interlinkages</a:t>
            </a:r>
          </a:p>
          <a:p>
            <a:pPr>
              <a:buFont typeface="Wingdings" panose="05000000000000000000" pitchFamily="2" charset="2"/>
              <a:buChar char="v"/>
              <a:defRPr/>
            </a:pPr>
            <a:endParaRPr lang="en-GB" sz="2400" b="1" kern="0" dirty="0">
              <a:solidFill>
                <a:srgbClr val="000000"/>
              </a:solidFill>
              <a:latin typeface="Garamond"/>
              <a:sym typeface="Gill Sans" charset="0"/>
            </a:endParaRPr>
          </a:p>
          <a:p>
            <a:pPr marL="0" indent="0">
              <a:buNone/>
              <a:defRPr/>
            </a:pPr>
            <a:endParaRPr lang="en-GB" sz="2400" b="1" kern="0" dirty="0">
              <a:solidFill>
                <a:srgbClr val="000000"/>
              </a:solidFill>
              <a:latin typeface="Garamond"/>
              <a:sym typeface="Gill Sans" charset="0"/>
            </a:endParaRPr>
          </a:p>
          <a:p>
            <a:pPr>
              <a:buFont typeface="Wingdings" panose="05000000000000000000" pitchFamily="2" charset="2"/>
              <a:buChar char="v"/>
              <a:defRPr/>
            </a:pPr>
            <a:endParaRPr lang="en-GB" sz="2400" b="1" kern="0" dirty="0">
              <a:solidFill>
                <a:srgbClr val="000000"/>
              </a:solidFill>
              <a:latin typeface="Garamond"/>
              <a:sym typeface="Gill Sans" charset="0"/>
            </a:endParaRPr>
          </a:p>
          <a:p>
            <a:pPr>
              <a:buFont typeface="Wingdings" panose="05000000000000000000" pitchFamily="2" charset="2"/>
              <a:buChar char="v"/>
              <a:defRPr/>
            </a:pPr>
            <a:endParaRPr lang="en-GB" sz="2400" b="1" kern="0" dirty="0">
              <a:solidFill>
                <a:srgbClr val="000000"/>
              </a:solidFill>
              <a:latin typeface="Garamond"/>
              <a:sym typeface="Gill Sans" charset="0"/>
            </a:endParaRPr>
          </a:p>
        </p:txBody>
      </p:sp>
      <p:sp>
        <p:nvSpPr>
          <p:cNvPr id="12" name="Content Placeholder 4"/>
          <p:cNvSpPr txBox="1">
            <a:spLocks/>
          </p:cNvSpPr>
          <p:nvPr/>
        </p:nvSpPr>
        <p:spPr bwMode="auto">
          <a:xfrm>
            <a:off x="6641977" y="986061"/>
            <a:ext cx="4009039" cy="5308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spcAft>
                <a:spcPts val="1200"/>
              </a:spcAft>
              <a:buFont typeface="Wingdings" panose="05000000000000000000" pitchFamily="2" charset="2"/>
              <a:buChar char="v"/>
            </a:pPr>
            <a:r>
              <a:rPr lang="en-GB" sz="2400" b="1" dirty="0">
                <a:solidFill>
                  <a:srgbClr val="000000"/>
                </a:solidFill>
                <a:latin typeface="Garamond" panose="02020404030301010803" pitchFamily="18" charset="0"/>
                <a:sym typeface="Symbol" pitchFamily="18" charset="2"/>
              </a:rPr>
              <a:t>Integrated, </a:t>
            </a:r>
            <a:r>
              <a:rPr lang="en-GB" sz="2400" b="1" dirty="0" err="1">
                <a:solidFill>
                  <a:srgbClr val="000000"/>
                </a:solidFill>
                <a:latin typeface="Garamond" panose="02020404030301010803" pitchFamily="18" charset="0"/>
                <a:sym typeface="Symbol" pitchFamily="18" charset="2"/>
              </a:rPr>
              <a:t>Multisectoral</a:t>
            </a:r>
            <a:r>
              <a:rPr lang="en-GB" sz="2400" b="1" dirty="0">
                <a:solidFill>
                  <a:srgbClr val="000000"/>
                </a:solidFill>
                <a:latin typeface="Garamond" panose="02020404030301010803" pitchFamily="18" charset="0"/>
                <a:sym typeface="Symbol" pitchFamily="18" charset="2"/>
              </a:rPr>
              <a:t> Policies </a:t>
            </a:r>
            <a:br>
              <a:rPr lang="en-GB" sz="2400" b="1" dirty="0">
                <a:solidFill>
                  <a:srgbClr val="000000"/>
                </a:solidFill>
                <a:latin typeface="Garamond" panose="02020404030301010803" pitchFamily="18" charset="0"/>
                <a:sym typeface="Symbol" pitchFamily="18" charset="2"/>
              </a:rPr>
            </a:br>
            <a:r>
              <a:rPr lang="en-GB" sz="2400" dirty="0">
                <a:solidFill>
                  <a:srgbClr val="000000"/>
                </a:solidFill>
                <a:latin typeface="Garamond" panose="02020404030301010803" pitchFamily="18" charset="0"/>
                <a:sym typeface="Symbol" pitchFamily="18" charset="2"/>
              </a:rPr>
              <a:t>(break Silos &amp; coordinate)</a:t>
            </a:r>
          </a:p>
          <a:p>
            <a:pPr marL="0" indent="0" eaLnBrk="1" hangingPunct="1">
              <a:lnSpc>
                <a:spcPct val="90000"/>
              </a:lnSpc>
              <a:spcAft>
                <a:spcPts val="1200"/>
              </a:spcAft>
              <a:buNone/>
            </a:pPr>
            <a:endParaRPr lang="en-GB" sz="2400" b="1" dirty="0">
              <a:solidFill>
                <a:srgbClr val="000000"/>
              </a:solidFill>
              <a:latin typeface="Garamond" panose="02020404030301010803" pitchFamily="18" charset="0"/>
              <a:sym typeface="Symbol" pitchFamily="18" charset="2"/>
            </a:endParaRPr>
          </a:p>
          <a:p>
            <a:pPr eaLnBrk="1" hangingPunct="1">
              <a:lnSpc>
                <a:spcPct val="90000"/>
              </a:lnSpc>
              <a:spcAft>
                <a:spcPts val="1200"/>
              </a:spcAft>
              <a:buFont typeface="Wingdings" panose="05000000000000000000" pitchFamily="2" charset="2"/>
              <a:buChar char="v"/>
            </a:pPr>
            <a:r>
              <a:rPr lang="en-GB" sz="2400" b="1" dirty="0">
                <a:solidFill>
                  <a:srgbClr val="000000"/>
                </a:solidFill>
                <a:latin typeface="Garamond" panose="02020404030301010803" pitchFamily="18" charset="0"/>
                <a:sym typeface="Symbol" pitchFamily="18" charset="2"/>
              </a:rPr>
              <a:t>Leaving No One Behind </a:t>
            </a:r>
            <a:r>
              <a:rPr lang="en-GB" sz="2400" dirty="0">
                <a:solidFill>
                  <a:srgbClr val="000000"/>
                </a:solidFill>
                <a:latin typeface="Garamond" panose="02020404030301010803" pitchFamily="18" charset="0"/>
                <a:sym typeface="Symbol" pitchFamily="18" charset="2"/>
              </a:rPr>
              <a:t>(Disaggregated Data)</a:t>
            </a:r>
          </a:p>
          <a:p>
            <a:pPr marL="0" indent="0">
              <a:buNone/>
              <a:defRPr/>
            </a:pPr>
            <a:br>
              <a:rPr lang="en-GB" sz="2400" b="1" kern="0" dirty="0">
                <a:solidFill>
                  <a:srgbClr val="000000"/>
                </a:solidFill>
                <a:latin typeface="Garamond"/>
                <a:sym typeface="Gill Sans" charset="0"/>
              </a:rPr>
            </a:br>
            <a:br>
              <a:rPr lang="en-GB" sz="2400" b="1" kern="0" dirty="0">
                <a:solidFill>
                  <a:srgbClr val="000000"/>
                </a:solidFill>
                <a:latin typeface="Garamond"/>
                <a:sym typeface="Gill Sans" charset="0"/>
              </a:rPr>
            </a:br>
            <a:br>
              <a:rPr lang="en-GB" sz="2400" b="1" kern="0" dirty="0">
                <a:solidFill>
                  <a:srgbClr val="000000"/>
                </a:solidFill>
                <a:latin typeface="Garamond"/>
                <a:sym typeface="Gill Sans" charset="0"/>
              </a:rPr>
            </a:br>
            <a:endParaRPr lang="en-GB" sz="2400" b="1" kern="0" dirty="0">
              <a:solidFill>
                <a:srgbClr val="000000"/>
              </a:solidFill>
              <a:latin typeface="Garamond"/>
              <a:sym typeface="Gill Sans" charset="0"/>
            </a:endParaRPr>
          </a:p>
          <a:p>
            <a:pPr marL="0" indent="0">
              <a:buNone/>
              <a:defRPr/>
            </a:pPr>
            <a:endParaRPr lang="en-GB" sz="2000" b="1" i="1" kern="0" dirty="0">
              <a:solidFill>
                <a:srgbClr val="000000"/>
              </a:solidFill>
              <a:latin typeface="Garamond"/>
              <a:sym typeface="Gill Sans" charset="0"/>
            </a:endParaRPr>
          </a:p>
        </p:txBody>
      </p:sp>
      <p:sp>
        <p:nvSpPr>
          <p:cNvPr id="13" name="Left-Right Arrow 12"/>
          <p:cNvSpPr/>
          <p:nvPr/>
        </p:nvSpPr>
        <p:spPr bwMode="auto">
          <a:xfrm>
            <a:off x="4843500" y="1891308"/>
            <a:ext cx="2225352" cy="817240"/>
          </a:xfrm>
          <a:prstGeom prst="leftRightArrow">
            <a:avLst/>
          </a:prstGeom>
          <a:solidFill>
            <a:srgbClr val="7F251B"/>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GB" sz="4200">
              <a:solidFill>
                <a:srgbClr val="000000"/>
              </a:solidFill>
              <a:latin typeface="Gill Sans" charset="0"/>
              <a:ea typeface="ヒラギノ角ゴ ProN W3" charset="0"/>
              <a:cs typeface="ヒラギノ角ゴ ProN W3" charset="0"/>
              <a:sym typeface="Gill Sans" charset="0"/>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55359" t="46850" r="11592" b="29000"/>
          <a:stretch/>
        </p:blipFill>
        <p:spPr>
          <a:xfrm>
            <a:off x="5302629" y="3746384"/>
            <a:ext cx="1497966" cy="931168"/>
          </a:xfrm>
          <a:prstGeom prst="rect">
            <a:avLst/>
          </a:prstGeom>
        </p:spPr>
      </p:pic>
      <p:sp>
        <p:nvSpPr>
          <p:cNvPr id="15" name="TextBox 14"/>
          <p:cNvSpPr txBox="1"/>
          <p:nvPr/>
        </p:nvSpPr>
        <p:spPr>
          <a:xfrm>
            <a:off x="6445750" y="4901059"/>
            <a:ext cx="3233591" cy="584775"/>
          </a:xfrm>
          <a:prstGeom prst="rect">
            <a:avLst/>
          </a:prstGeom>
          <a:noFill/>
        </p:spPr>
        <p:txBody>
          <a:bodyPr wrap="square" rtlCol="0">
            <a:spAutoFit/>
          </a:bodyPr>
          <a:lstStyle/>
          <a:p>
            <a:r>
              <a:rPr lang="en-GB" sz="3200" b="1" dirty="0">
                <a:solidFill>
                  <a:srgbClr val="3A6586"/>
                </a:solidFill>
                <a:latin typeface="Bookman Old Style" panose="02050604050505020204" pitchFamily="18" charset="0"/>
              </a:rPr>
              <a:t>Governance</a:t>
            </a:r>
          </a:p>
        </p:txBody>
      </p:sp>
      <p:pic>
        <p:nvPicPr>
          <p:cNvPr id="21" name="Picture 20"/>
          <p:cNvPicPr>
            <a:picLocks noChangeAspect="1"/>
          </p:cNvPicPr>
          <p:nvPr/>
        </p:nvPicPr>
        <p:blipFill>
          <a:blip r:embed="rId3"/>
          <a:stretch>
            <a:fillRect/>
          </a:stretch>
        </p:blipFill>
        <p:spPr>
          <a:xfrm>
            <a:off x="2436314" y="2213022"/>
            <a:ext cx="2050066" cy="2661741"/>
          </a:xfrm>
          <a:prstGeom prst="rect">
            <a:avLst/>
          </a:prstGeom>
        </p:spPr>
      </p:pic>
      <p:sp>
        <p:nvSpPr>
          <p:cNvPr id="22" name="Rectangle 21"/>
          <p:cNvSpPr/>
          <p:nvPr/>
        </p:nvSpPr>
        <p:spPr>
          <a:xfrm>
            <a:off x="6781131" y="5451762"/>
            <a:ext cx="2642070" cy="954107"/>
          </a:xfrm>
          <a:prstGeom prst="rect">
            <a:avLst/>
          </a:prstGeom>
        </p:spPr>
        <p:txBody>
          <a:bodyPr wrap="none">
            <a:spAutoFit/>
          </a:bodyPr>
          <a:lstStyle/>
          <a:p>
            <a:r>
              <a:rPr lang="en-GB" sz="2800" b="1" dirty="0">
                <a:solidFill>
                  <a:srgbClr val="6E9DC0"/>
                </a:solidFill>
                <a:latin typeface="Bookman Old Style" panose="02050604050505020204" pitchFamily="18" charset="0"/>
              </a:rPr>
              <a:t>MPI makes it</a:t>
            </a:r>
            <a:br>
              <a:rPr lang="en-GB" sz="2800" b="1" dirty="0">
                <a:solidFill>
                  <a:srgbClr val="6E9DC0"/>
                </a:solidFill>
                <a:latin typeface="Bookman Old Style" panose="02050604050505020204" pitchFamily="18" charset="0"/>
              </a:rPr>
            </a:br>
            <a:r>
              <a:rPr lang="en-GB" sz="2800" b="1" dirty="0">
                <a:solidFill>
                  <a:srgbClr val="6E9DC0"/>
                </a:solidFill>
                <a:latin typeface="Bookman Old Style" panose="02050604050505020204" pitchFamily="18" charset="0"/>
              </a:rPr>
              <a:t>manageable</a:t>
            </a:r>
            <a:endParaRPr lang="en-GB" sz="2800" dirty="0">
              <a:solidFill>
                <a:srgbClr val="6E9DC0"/>
              </a:solidFill>
              <a:latin typeface="Bookman Old Style" panose="02050604050505020204" pitchFamily="18" charset="0"/>
            </a:endParaRPr>
          </a:p>
        </p:txBody>
      </p:sp>
      <p:sp>
        <p:nvSpPr>
          <p:cNvPr id="23" name="Rectangle 22"/>
          <p:cNvSpPr/>
          <p:nvPr/>
        </p:nvSpPr>
        <p:spPr>
          <a:xfrm>
            <a:off x="2279577" y="4575347"/>
            <a:ext cx="904415" cy="523220"/>
          </a:xfrm>
          <a:prstGeom prst="rect">
            <a:avLst/>
          </a:prstGeom>
        </p:spPr>
        <p:txBody>
          <a:bodyPr wrap="none">
            <a:spAutoFit/>
          </a:bodyPr>
          <a:lstStyle/>
          <a:p>
            <a:r>
              <a:rPr lang="en-GB" sz="2800" b="1" dirty="0">
                <a:solidFill>
                  <a:srgbClr val="6E9DC0"/>
                </a:solidFill>
                <a:latin typeface="Bookman Old Style" panose="02050604050505020204" pitchFamily="18" charset="0"/>
              </a:rPr>
              <a:t>MPI</a:t>
            </a:r>
            <a:endParaRPr lang="en-GB" sz="2800" dirty="0">
              <a:solidFill>
                <a:srgbClr val="6E9DC0"/>
              </a:solidFill>
              <a:latin typeface="Bookman Old Style" panose="02050604050505020204" pitchFamily="18" charset="0"/>
            </a:endParaRPr>
          </a:p>
        </p:txBody>
      </p:sp>
    </p:spTree>
    <p:extLst>
      <p:ext uri="{BB962C8B-B14F-4D97-AF65-F5344CB8AC3E}">
        <p14:creationId xmlns:p14="http://schemas.microsoft.com/office/powerpoint/2010/main" val="114858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descr="imap://jose%2Eroche@imap.nexus.ox.ac.uk:993/fetch%3EUID%3E/INBOX%3E17206?part=1.2&amp;type=image/jpeg&amp;filename=Poverty%20indicators.jpg"/>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defRPr/>
            </a:pPr>
            <a:endParaRPr lang="es-VE" sz="3150" dirty="0">
              <a:solidFill>
                <a:srgbClr val="000000"/>
              </a:solidFill>
              <a:latin typeface="Gill Sans" charset="0"/>
              <a:sym typeface="Gill Sans" charset="0"/>
            </a:endParaRPr>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2783681" y="748904"/>
            <a:ext cx="228600" cy="228601"/>
          </a:xfrm>
          <a:prstGeom prst="rect">
            <a:avLst/>
          </a:prstGeom>
          <a:noFill/>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defRPr/>
            </a:pPr>
            <a:endParaRPr lang="es-VE" sz="3150" dirty="0">
              <a:solidFill>
                <a:srgbClr val="000000"/>
              </a:solidFill>
              <a:latin typeface="Gill Sans" charset="0"/>
              <a:sym typeface="Gill Sans" charset="0"/>
            </a:endParaRPr>
          </a:p>
        </p:txBody>
      </p:sp>
      <p:sp>
        <p:nvSpPr>
          <p:cNvPr id="11" name="Title 1">
            <a:extLst>
              <a:ext uri="{FF2B5EF4-FFF2-40B4-BE49-F238E27FC236}">
                <a16:creationId xmlns:a16="http://schemas.microsoft.com/office/drawing/2014/main" id="{29FE73C5-BC78-45AE-91BA-A9DDFDECFB9C}"/>
              </a:ext>
            </a:extLst>
          </p:cNvPr>
          <p:cNvSpPr>
            <a:spLocks noGrp="1"/>
          </p:cNvSpPr>
          <p:nvPr>
            <p:ph type="title"/>
          </p:nvPr>
        </p:nvSpPr>
        <p:spPr>
          <a:xfrm>
            <a:off x="2667000" y="52725"/>
            <a:ext cx="6858000" cy="857250"/>
          </a:xfrm>
        </p:spPr>
        <p:txBody>
          <a:bodyPr/>
          <a:lstStyle/>
          <a:p>
            <a:pPr algn="ctr"/>
            <a:r>
              <a:rPr lang="en-GB" b="1" dirty="0">
                <a:solidFill>
                  <a:srgbClr val="760000"/>
                </a:solidFill>
              </a:rPr>
              <a:t>Computing any MPI</a:t>
            </a:r>
            <a:endParaRPr lang="en-US" b="1" dirty="0">
              <a:solidFill>
                <a:srgbClr val="760000"/>
              </a:solidFill>
            </a:endParaRPr>
          </a:p>
        </p:txBody>
      </p:sp>
      <p:pic>
        <p:nvPicPr>
          <p:cNvPr id="12" name="Picture 11">
            <a:extLst>
              <a:ext uri="{FF2B5EF4-FFF2-40B4-BE49-F238E27FC236}">
                <a16:creationId xmlns:a16="http://schemas.microsoft.com/office/drawing/2014/main" id="{45786DC8-D54C-4BC1-8634-7F097D55A1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6580" y="1589487"/>
            <a:ext cx="2717301" cy="1890210"/>
          </a:xfrm>
          <a:prstGeom prst="rect">
            <a:avLst/>
          </a:prstGeom>
        </p:spPr>
      </p:pic>
      <p:pic>
        <p:nvPicPr>
          <p:cNvPr id="13" name="Picture 12">
            <a:extLst>
              <a:ext uri="{FF2B5EF4-FFF2-40B4-BE49-F238E27FC236}">
                <a16:creationId xmlns:a16="http://schemas.microsoft.com/office/drawing/2014/main" id="{358A25B6-24A3-488D-98AC-CCD1673A3C94}"/>
              </a:ext>
            </a:extLst>
          </p:cNvPr>
          <p:cNvPicPr>
            <a:picLocks noChangeAspect="1"/>
          </p:cNvPicPr>
          <p:nvPr/>
        </p:nvPicPr>
        <p:blipFill>
          <a:blip r:embed="rId4"/>
          <a:stretch>
            <a:fillRect/>
          </a:stretch>
        </p:blipFill>
        <p:spPr>
          <a:xfrm>
            <a:off x="6701296" y="2470960"/>
            <a:ext cx="3136106" cy="1421606"/>
          </a:xfrm>
          <a:prstGeom prst="rect">
            <a:avLst/>
          </a:prstGeom>
        </p:spPr>
      </p:pic>
      <p:sp>
        <p:nvSpPr>
          <p:cNvPr id="14" name="TextBox 13">
            <a:extLst>
              <a:ext uri="{FF2B5EF4-FFF2-40B4-BE49-F238E27FC236}">
                <a16:creationId xmlns:a16="http://schemas.microsoft.com/office/drawing/2014/main" id="{A97BA769-1175-4C66-9871-C87345E49EEA}"/>
              </a:ext>
            </a:extLst>
          </p:cNvPr>
          <p:cNvSpPr txBox="1"/>
          <p:nvPr/>
        </p:nvSpPr>
        <p:spPr>
          <a:xfrm>
            <a:off x="1874176" y="980728"/>
            <a:ext cx="3242111" cy="400110"/>
          </a:xfrm>
          <a:prstGeom prst="rect">
            <a:avLst/>
          </a:prstGeom>
          <a:noFill/>
        </p:spPr>
        <p:txBody>
          <a:bodyPr wrap="square" rtlCol="0">
            <a:spAutoFit/>
          </a:bodyPr>
          <a:lstStyle/>
          <a:p>
            <a:r>
              <a:rPr lang="en-GB" sz="2000" b="1" dirty="0"/>
              <a:t>1. Consider the indicators</a:t>
            </a:r>
          </a:p>
        </p:txBody>
      </p:sp>
      <p:sp>
        <p:nvSpPr>
          <p:cNvPr id="15" name="TextBox 14">
            <a:extLst>
              <a:ext uri="{FF2B5EF4-FFF2-40B4-BE49-F238E27FC236}">
                <a16:creationId xmlns:a16="http://schemas.microsoft.com/office/drawing/2014/main" id="{69EBAE3D-468C-4F34-A491-AC09EFCD9A7A}"/>
              </a:ext>
            </a:extLst>
          </p:cNvPr>
          <p:cNvSpPr txBox="1"/>
          <p:nvPr/>
        </p:nvSpPr>
        <p:spPr>
          <a:xfrm>
            <a:off x="5974081" y="1001156"/>
            <a:ext cx="4081341" cy="1815882"/>
          </a:xfrm>
          <a:prstGeom prst="rect">
            <a:avLst/>
          </a:prstGeom>
          <a:noFill/>
        </p:spPr>
        <p:txBody>
          <a:bodyPr wrap="square" rtlCol="0">
            <a:spAutoFit/>
          </a:bodyPr>
          <a:lstStyle/>
          <a:p>
            <a:r>
              <a:rPr lang="en-GB" sz="2000" b="1" dirty="0"/>
              <a:t>2. Build a Deprivation Profile for each person</a:t>
            </a:r>
          </a:p>
          <a:p>
            <a:endParaRPr lang="en-GB" sz="1200" b="1" dirty="0"/>
          </a:p>
          <a:p>
            <a:r>
              <a:rPr lang="en-GB" dirty="0"/>
              <a:t>This deprivation score is 1/6 + 1/6 + 6(1/18) = </a:t>
            </a:r>
            <a:r>
              <a:rPr lang="en-GB" b="1" dirty="0"/>
              <a:t>2/3</a:t>
            </a:r>
          </a:p>
          <a:p>
            <a:endParaRPr lang="en-GB" sz="2000" b="1" dirty="0"/>
          </a:p>
        </p:txBody>
      </p:sp>
      <p:sp>
        <p:nvSpPr>
          <p:cNvPr id="16" name="TextBox 15">
            <a:extLst>
              <a:ext uri="{FF2B5EF4-FFF2-40B4-BE49-F238E27FC236}">
                <a16:creationId xmlns:a16="http://schemas.microsoft.com/office/drawing/2014/main" id="{4EFEFAE4-7301-4FF0-B047-3DE5F27B07D7}"/>
              </a:ext>
            </a:extLst>
          </p:cNvPr>
          <p:cNvSpPr txBox="1"/>
          <p:nvPr/>
        </p:nvSpPr>
        <p:spPr>
          <a:xfrm>
            <a:off x="1874175" y="4098172"/>
            <a:ext cx="3745750" cy="1723549"/>
          </a:xfrm>
          <a:prstGeom prst="rect">
            <a:avLst/>
          </a:prstGeom>
          <a:noFill/>
        </p:spPr>
        <p:txBody>
          <a:bodyPr wrap="square" rtlCol="0">
            <a:spAutoFit/>
          </a:bodyPr>
          <a:lstStyle/>
          <a:p>
            <a:r>
              <a:rPr lang="en-GB" sz="2000" b="1" dirty="0"/>
              <a:t>3. Identify Who is Poor Using Poverty </a:t>
            </a:r>
            <a:r>
              <a:rPr lang="en-GB" sz="2000" b="1" dirty="0" err="1"/>
              <a:t>Cutoff</a:t>
            </a:r>
            <a:r>
              <a:rPr lang="en-GB" sz="2000" b="1" dirty="0"/>
              <a:t> (1/3):</a:t>
            </a:r>
          </a:p>
          <a:p>
            <a:endParaRPr lang="en-GB" sz="1200" b="1" dirty="0"/>
          </a:p>
          <a:p>
            <a:r>
              <a:rPr lang="en-GB" dirty="0"/>
              <a:t>If deprivation score </a:t>
            </a:r>
            <a:r>
              <a:rPr lang="en-GB" u="sng" dirty="0"/>
              <a:t>&gt;</a:t>
            </a:r>
            <a:r>
              <a:rPr lang="en-GB" dirty="0"/>
              <a:t> poverty </a:t>
            </a:r>
            <a:r>
              <a:rPr lang="en-GB" dirty="0" err="1"/>
              <a:t>cutoff</a:t>
            </a:r>
            <a:r>
              <a:rPr lang="en-GB" dirty="0"/>
              <a:t>, person is poor. Here, </a:t>
            </a:r>
            <a:r>
              <a:rPr lang="en-GB" b="1" dirty="0"/>
              <a:t>2/3 </a:t>
            </a:r>
            <a:r>
              <a:rPr lang="en-GB" b="1" u="sng" dirty="0"/>
              <a:t>&gt;</a:t>
            </a:r>
            <a:r>
              <a:rPr lang="en-GB" b="1" dirty="0"/>
              <a:t> 1/3</a:t>
            </a:r>
            <a:r>
              <a:rPr lang="en-GB" dirty="0"/>
              <a:t>, so the person is identified as poor. </a:t>
            </a:r>
          </a:p>
        </p:txBody>
      </p:sp>
      <p:sp>
        <p:nvSpPr>
          <p:cNvPr id="17" name="TextBox 16">
            <a:extLst>
              <a:ext uri="{FF2B5EF4-FFF2-40B4-BE49-F238E27FC236}">
                <a16:creationId xmlns:a16="http://schemas.microsoft.com/office/drawing/2014/main" id="{91749CE7-8061-4178-9141-263B20C9B414}"/>
              </a:ext>
            </a:extLst>
          </p:cNvPr>
          <p:cNvSpPr txBox="1"/>
          <p:nvPr/>
        </p:nvSpPr>
        <p:spPr>
          <a:xfrm>
            <a:off x="5974081" y="4098171"/>
            <a:ext cx="4252919" cy="2154436"/>
          </a:xfrm>
          <a:prstGeom prst="rect">
            <a:avLst/>
          </a:prstGeom>
          <a:noFill/>
        </p:spPr>
        <p:txBody>
          <a:bodyPr wrap="square" rtlCol="0">
            <a:spAutoFit/>
          </a:bodyPr>
          <a:lstStyle/>
          <a:p>
            <a:r>
              <a:rPr lang="en-GB" sz="2000" b="1" dirty="0"/>
              <a:t>4. Compute MPI</a:t>
            </a:r>
            <a:r>
              <a:rPr lang="en-GB" sz="2000" dirty="0"/>
              <a:t> </a:t>
            </a:r>
            <a:br>
              <a:rPr lang="en-GB" sz="1350" dirty="0"/>
            </a:br>
            <a:endParaRPr lang="en-GB" sz="600" dirty="0"/>
          </a:p>
          <a:p>
            <a:pPr algn="ctr"/>
            <a:r>
              <a:rPr lang="en-GB" b="1" dirty="0"/>
              <a:t>MPI = H x A</a:t>
            </a:r>
          </a:p>
          <a:p>
            <a:endParaRPr lang="en-GB" b="1" dirty="0"/>
          </a:p>
          <a:p>
            <a:r>
              <a:rPr lang="en-GB" b="1" dirty="0"/>
              <a:t>H</a:t>
            </a:r>
            <a:r>
              <a:rPr lang="en-GB" dirty="0"/>
              <a:t> “</a:t>
            </a:r>
            <a:r>
              <a:rPr lang="en-GB" b="1" dirty="0"/>
              <a:t>Incidence</a:t>
            </a:r>
            <a:r>
              <a:rPr lang="en-GB" dirty="0"/>
              <a:t>”= Headcount ratio of those identified as poor</a:t>
            </a:r>
          </a:p>
          <a:p>
            <a:r>
              <a:rPr lang="en-GB" b="1" dirty="0"/>
              <a:t>A</a:t>
            </a:r>
            <a:r>
              <a:rPr lang="en-GB" dirty="0"/>
              <a:t> “</a:t>
            </a:r>
            <a:r>
              <a:rPr lang="en-GB" b="1" dirty="0"/>
              <a:t>Intensity</a:t>
            </a:r>
            <a:r>
              <a:rPr lang="en-GB" dirty="0"/>
              <a:t>”= Average deprivation score of all poor people</a:t>
            </a:r>
          </a:p>
        </p:txBody>
      </p:sp>
    </p:spTree>
    <p:extLst>
      <p:ext uri="{BB962C8B-B14F-4D97-AF65-F5344CB8AC3E}">
        <p14:creationId xmlns:p14="http://schemas.microsoft.com/office/powerpoint/2010/main" val="416498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1487488" y="0"/>
            <a:ext cx="9289032" cy="1219200"/>
          </a:xfrm>
        </p:spPr>
        <p:txBody>
          <a:bodyPr/>
          <a:lstStyle/>
          <a:p>
            <a:pPr algn="l" eaLnBrk="1" hangingPunct="1"/>
            <a:r>
              <a:rPr lang="en-US" altLang="en-US" sz="4000" b="1" dirty="0">
                <a:solidFill>
                  <a:srgbClr val="800000"/>
                </a:solidFill>
                <a:latin typeface="Garamond"/>
                <a:ea typeface="MS PGothic" pitchFamily="34" charset="-128"/>
              </a:rPr>
              <a:t>Comparable MPI </a:t>
            </a:r>
            <a:r>
              <a:rPr lang="en-US" altLang="en-US" sz="2400" b="1" dirty="0">
                <a:solidFill>
                  <a:srgbClr val="800000"/>
                </a:solidFill>
                <a:latin typeface="Garamond"/>
                <a:ea typeface="MS PGothic" pitchFamily="34" charset="-128"/>
              </a:rPr>
              <a:t>(Global MPI, ECLAC MPI. Arab MPI)</a:t>
            </a:r>
            <a:endParaRPr lang="en-US" altLang="en-US" sz="2400" b="1" dirty="0">
              <a:solidFill>
                <a:srgbClr val="800000"/>
              </a:solidFill>
            </a:endParaRPr>
          </a:p>
        </p:txBody>
      </p:sp>
      <p:sp>
        <p:nvSpPr>
          <p:cNvPr id="460803" name="Rectangle 3"/>
          <p:cNvSpPr>
            <a:spLocks noGrp="1" noChangeArrowheads="1"/>
          </p:cNvSpPr>
          <p:nvPr>
            <p:ph type="body" idx="1"/>
          </p:nvPr>
        </p:nvSpPr>
        <p:spPr>
          <a:xfrm>
            <a:off x="1631504" y="1340768"/>
            <a:ext cx="8928992" cy="5350545"/>
          </a:xfrm>
        </p:spPr>
        <p:txBody>
          <a:bodyPr/>
          <a:lstStyle/>
          <a:p>
            <a:pPr lvl="0" eaLnBrk="1" hangingPunct="1">
              <a:lnSpc>
                <a:spcPct val="90000"/>
              </a:lnSpc>
              <a:buNone/>
            </a:pPr>
            <a:r>
              <a:rPr lang="en-GB" altLang="en-US" sz="2600" dirty="0">
                <a:solidFill>
                  <a:srgbClr val="000000"/>
                </a:solidFill>
                <a:latin typeface="Garamond"/>
                <a:ea typeface="MS PGothic" pitchFamily="34" charset="-128"/>
                <a:sym typeface="Symbol" panose="05050102010706020507" pitchFamily="18" charset="2"/>
              </a:rPr>
              <a:t>	- Like $1.90/day and $3.10/day poverty measures </a:t>
            </a:r>
          </a:p>
          <a:p>
            <a:pPr eaLnBrk="1" hangingPunct="1">
              <a:lnSpc>
                <a:spcPct val="90000"/>
              </a:lnSpc>
              <a:buNone/>
            </a:pPr>
            <a:r>
              <a:rPr lang="en-GB" altLang="en-US" sz="2600" dirty="0">
                <a:solidFill>
                  <a:srgbClr val="000000"/>
                </a:solidFill>
                <a:latin typeface="Garamond"/>
                <a:ea typeface="MS PGothic" pitchFamily="34" charset="-128"/>
                <a:sym typeface="Symbol" panose="05050102010706020507" pitchFamily="18" charset="2"/>
              </a:rPr>
              <a:t>	- Can also compare countries (&amp; subnational groups, over time)</a:t>
            </a:r>
          </a:p>
          <a:p>
            <a:pPr eaLnBrk="1" hangingPunct="1">
              <a:lnSpc>
                <a:spcPct val="90000"/>
              </a:lnSpc>
              <a:buNone/>
            </a:pPr>
            <a:r>
              <a:rPr lang="en-GB" altLang="en-US" sz="2600" dirty="0">
                <a:solidFill>
                  <a:srgbClr val="000000"/>
                </a:solidFill>
                <a:latin typeface="Garamond"/>
                <a:ea typeface="MS PGothic" pitchFamily="34" charset="-128"/>
                <a:sym typeface="Symbol" panose="05050102010706020507" pitchFamily="18" charset="2"/>
              </a:rPr>
              <a:t>	- Could track SDG-1: halve poverty in its many dimensions</a:t>
            </a:r>
          </a:p>
          <a:p>
            <a:pPr eaLnBrk="1" hangingPunct="1">
              <a:lnSpc>
                <a:spcPct val="90000"/>
              </a:lnSpc>
              <a:buNone/>
            </a:pPr>
            <a:r>
              <a:rPr lang="en-GB" altLang="en-US" sz="2600" dirty="0">
                <a:solidFill>
                  <a:srgbClr val="000000"/>
                </a:solidFill>
                <a:latin typeface="Garamond"/>
                <a:ea typeface="MS PGothic" pitchFamily="34" charset="-128"/>
                <a:sym typeface="Symbol" panose="05050102010706020507" pitchFamily="18" charset="2"/>
              </a:rPr>
              <a:t>	- Could measure both acute and moderate poverty</a:t>
            </a:r>
          </a:p>
          <a:p>
            <a:pPr eaLnBrk="1" hangingPunct="1">
              <a:lnSpc>
                <a:spcPct val="90000"/>
              </a:lnSpc>
              <a:buNone/>
            </a:pPr>
            <a:r>
              <a:rPr lang="en-GB" altLang="en-US" sz="2600" dirty="0">
                <a:solidFill>
                  <a:srgbClr val="000000"/>
                </a:solidFill>
                <a:latin typeface="Garamond"/>
                <a:ea typeface="MS PGothic" pitchFamily="34" charset="-128"/>
                <a:sym typeface="Symbol" panose="05050102010706020507" pitchFamily="18" charset="2"/>
              </a:rPr>
              <a:t>	- </a:t>
            </a:r>
            <a:r>
              <a:rPr lang="en-US" altLang="en-US" sz="2600" dirty="0">
                <a:solidFill>
                  <a:srgbClr val="000000"/>
                </a:solidFill>
                <a:latin typeface="Garamond"/>
                <a:ea typeface="MS PGothic" pitchFamily="34" charset="-128"/>
                <a:sym typeface="Symbol" panose="05050102010706020507" pitchFamily="18" charset="2"/>
              </a:rPr>
              <a:t>Not as useful for national policy</a:t>
            </a:r>
            <a:endParaRPr lang="en-GB" altLang="en-US" sz="2600" dirty="0">
              <a:solidFill>
                <a:srgbClr val="000000"/>
              </a:solidFill>
              <a:latin typeface="Garamond"/>
              <a:ea typeface="MS PGothic" pitchFamily="34" charset="-128"/>
              <a:sym typeface="Symbol" panose="05050102010706020507" pitchFamily="18" charset="2"/>
            </a:endParaRPr>
          </a:p>
          <a:p>
            <a:pPr eaLnBrk="1" hangingPunct="1">
              <a:lnSpc>
                <a:spcPct val="90000"/>
              </a:lnSpc>
              <a:buFontTx/>
              <a:buNone/>
            </a:pPr>
            <a:endParaRPr lang="en-GB" altLang="en-US" sz="2400" dirty="0">
              <a:solidFill>
                <a:srgbClr val="000000"/>
              </a:solidFill>
              <a:latin typeface="+mj-lt"/>
              <a:sym typeface="Symbol" panose="05050102010706020507" pitchFamily="18" charset="2"/>
            </a:endParaRPr>
          </a:p>
        </p:txBody>
      </p:sp>
      <p:pic>
        <p:nvPicPr>
          <p:cNvPr id="4608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832" y="3852402"/>
            <a:ext cx="6408738"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271464" y="4134916"/>
            <a:ext cx="5292080" cy="3974605"/>
          </a:xfrm>
          <a:prstGeom prst="rect">
            <a:avLst/>
          </a:prstGeom>
        </p:spPr>
      </p:pic>
    </p:spTree>
    <p:extLst>
      <p:ext uri="{BB962C8B-B14F-4D97-AF65-F5344CB8AC3E}">
        <p14:creationId xmlns:p14="http://schemas.microsoft.com/office/powerpoint/2010/main" val="4082022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5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37089">
            <a:off x="5019501" y="3058262"/>
            <a:ext cx="19923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2851" name="Rectangle 2"/>
          <p:cNvSpPr>
            <a:spLocks noGrp="1" noChangeArrowheads="1"/>
          </p:cNvSpPr>
          <p:nvPr>
            <p:ph type="title"/>
          </p:nvPr>
        </p:nvSpPr>
        <p:spPr>
          <a:xfrm>
            <a:off x="1828800" y="0"/>
            <a:ext cx="8839200" cy="1219200"/>
          </a:xfrm>
        </p:spPr>
        <p:txBody>
          <a:bodyPr/>
          <a:lstStyle/>
          <a:p>
            <a:pPr algn="l" eaLnBrk="1" hangingPunct="1"/>
            <a:r>
              <a:rPr lang="en-US" altLang="en-US" sz="4000" b="1" dirty="0">
                <a:solidFill>
                  <a:srgbClr val="800000"/>
                </a:solidFill>
                <a:latin typeface="Garamond"/>
              </a:rPr>
              <a:t>National MPIs: Tailor made for policy</a:t>
            </a:r>
            <a:endParaRPr lang="es-AR" altLang="en-US" sz="4000" b="1" dirty="0">
              <a:solidFill>
                <a:srgbClr val="800000"/>
              </a:solidFill>
            </a:endParaRPr>
          </a:p>
        </p:txBody>
      </p:sp>
      <p:sp>
        <p:nvSpPr>
          <p:cNvPr id="462852" name="Rectangle 3"/>
          <p:cNvSpPr>
            <a:spLocks noGrp="1" noChangeArrowheads="1"/>
          </p:cNvSpPr>
          <p:nvPr>
            <p:ph type="body" idx="1"/>
          </p:nvPr>
        </p:nvSpPr>
        <p:spPr>
          <a:xfrm>
            <a:off x="1809750" y="1275807"/>
            <a:ext cx="8324850" cy="5415506"/>
          </a:xfrm>
        </p:spPr>
        <p:txBody>
          <a:bodyPr/>
          <a:lstStyle/>
          <a:p>
            <a:pPr eaLnBrk="1" hangingPunct="1">
              <a:lnSpc>
                <a:spcPct val="90000"/>
              </a:lnSpc>
              <a:buFontTx/>
              <a:buNone/>
            </a:pPr>
            <a:r>
              <a:rPr lang="en-US" altLang="en-US" sz="2400" b="1" dirty="0">
                <a:solidFill>
                  <a:srgbClr val="000000"/>
                </a:solidFill>
                <a:latin typeface="+mj-lt"/>
                <a:sym typeface="Symbol" panose="05050102010706020507" pitchFamily="18" charset="2"/>
              </a:rPr>
              <a:t>	</a:t>
            </a:r>
            <a:r>
              <a:rPr lang="en-US" altLang="en-US" sz="2400" dirty="0">
                <a:solidFill>
                  <a:srgbClr val="000000"/>
                </a:solidFill>
                <a:latin typeface="+mj-lt"/>
                <a:sym typeface="Symbol" panose="05050102010706020507" pitchFamily="18" charset="2"/>
              </a:rPr>
              <a:t>- Reflects the national context and priorities</a:t>
            </a:r>
          </a:p>
          <a:p>
            <a:pPr eaLnBrk="1" hangingPunct="1">
              <a:lnSpc>
                <a:spcPct val="90000"/>
              </a:lnSpc>
              <a:buFontTx/>
              <a:buNone/>
            </a:pPr>
            <a:r>
              <a:rPr lang="en-US" altLang="en-US" sz="2400" dirty="0">
                <a:solidFill>
                  <a:srgbClr val="000000"/>
                </a:solidFill>
                <a:latin typeface="+mj-lt"/>
                <a:sym typeface="Symbol" panose="05050102010706020507" pitchFamily="18" charset="2"/>
              </a:rPr>
              <a:t>	- Guides national policies – focalization, monitoring, coordination</a:t>
            </a:r>
          </a:p>
          <a:p>
            <a:pPr eaLnBrk="1" hangingPunct="1">
              <a:lnSpc>
                <a:spcPct val="90000"/>
              </a:lnSpc>
              <a:buFontTx/>
              <a:buNone/>
            </a:pPr>
            <a:r>
              <a:rPr lang="en-US" altLang="en-US" sz="2400" dirty="0">
                <a:solidFill>
                  <a:srgbClr val="000000"/>
                </a:solidFill>
                <a:latin typeface="+mj-lt"/>
                <a:sym typeface="Symbol" panose="05050102010706020507" pitchFamily="18" charset="2"/>
              </a:rPr>
              <a:t>	- Useful for policy interventions but not internationally comparable</a:t>
            </a:r>
          </a:p>
          <a:p>
            <a:pPr eaLnBrk="1" hangingPunct="1">
              <a:lnSpc>
                <a:spcPct val="90000"/>
              </a:lnSpc>
              <a:buFontTx/>
              <a:buNone/>
            </a:pPr>
            <a:endParaRPr lang="es-AR" altLang="en-US" sz="2400" dirty="0">
              <a:solidFill>
                <a:srgbClr val="000000"/>
              </a:solidFill>
              <a:latin typeface="+mj-lt"/>
              <a:sym typeface="Symbol" panose="05050102010706020507" pitchFamily="18" charset="2"/>
            </a:endParaRPr>
          </a:p>
        </p:txBody>
      </p:sp>
      <p:pic>
        <p:nvPicPr>
          <p:cNvPr id="46285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275362">
            <a:off x="3304169" y="3683461"/>
            <a:ext cx="1897062"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1770" y="3429000"/>
            <a:ext cx="2130425"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40660">
            <a:off x="1482527" y="4877080"/>
            <a:ext cx="3046412"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cstate="print"/>
          <a:stretch>
            <a:fillRect/>
          </a:stretch>
        </p:blipFill>
        <p:spPr>
          <a:xfrm>
            <a:off x="4058583" y="4946651"/>
            <a:ext cx="3305603" cy="2479203"/>
          </a:xfrm>
          <a:prstGeom prst="rect">
            <a:avLst/>
          </a:prstGeom>
          <a:scene3d>
            <a:camera prst="orthographicFront"/>
            <a:lightRig rig="threePt" dir="t"/>
          </a:scene3d>
          <a:sp3d>
            <a:bevelT w="82550"/>
          </a:sp3d>
        </p:spPr>
      </p:pic>
      <p:pic>
        <p:nvPicPr>
          <p:cNvPr id="11" name="Imagen 11">
            <a:extLst>
              <a:ext uri="{FF2B5EF4-FFF2-40B4-BE49-F238E27FC236}">
                <a16:creationId xmlns:a16="http://schemas.microsoft.com/office/drawing/2014/main" id="{B9214C8D-841F-4491-8E2A-AB6F1A528C57}"/>
              </a:ext>
            </a:extLst>
          </p:cNvPr>
          <p:cNvPicPr/>
          <p:nvPr/>
        </p:nvPicPr>
        <p:blipFill rotWithShape="1">
          <a:blip r:embed="rId8"/>
          <a:srcRect l="1819" t="8825" b="9053"/>
          <a:stretch/>
        </p:blipFill>
        <p:spPr>
          <a:xfrm>
            <a:off x="7309088" y="5059864"/>
            <a:ext cx="3358913" cy="1798137"/>
          </a:xfrm>
          <a:prstGeom prst="rect">
            <a:avLst/>
          </a:prstGeom>
        </p:spPr>
      </p:pic>
      <p:pic>
        <p:nvPicPr>
          <p:cNvPr id="12" name="Picture 11">
            <a:extLst>
              <a:ext uri="{FF2B5EF4-FFF2-40B4-BE49-F238E27FC236}">
                <a16:creationId xmlns:a16="http://schemas.microsoft.com/office/drawing/2014/main" id="{E0127945-C0CD-4CFA-A4B1-86500320DB72}"/>
              </a:ext>
            </a:extLst>
          </p:cNvPr>
          <p:cNvPicPr>
            <a:picLocks noChangeAspect="1"/>
          </p:cNvPicPr>
          <p:nvPr/>
        </p:nvPicPr>
        <p:blipFill>
          <a:blip r:embed="rId9"/>
          <a:stretch>
            <a:fillRect/>
          </a:stretch>
        </p:blipFill>
        <p:spPr>
          <a:xfrm>
            <a:off x="7068500" y="3141065"/>
            <a:ext cx="3733398" cy="1748979"/>
          </a:xfrm>
          <a:prstGeom prst="rect">
            <a:avLst/>
          </a:prstGeom>
        </p:spPr>
      </p:pic>
    </p:spTree>
    <p:extLst>
      <p:ext uri="{BB962C8B-B14F-4D97-AF65-F5344CB8AC3E}">
        <p14:creationId xmlns:p14="http://schemas.microsoft.com/office/powerpoint/2010/main" val="123589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35963" y="764704"/>
            <a:ext cx="8964860" cy="5112568"/>
          </a:xfrm>
        </p:spPr>
        <p:txBody>
          <a:bodyPr/>
          <a:lstStyle/>
          <a:p>
            <a:pPr>
              <a:spcBef>
                <a:spcPts val="600"/>
              </a:spcBef>
              <a:spcAft>
                <a:spcPts val="600"/>
              </a:spcAft>
            </a:pPr>
            <a:r>
              <a:rPr lang="en-GB" sz="2800" dirty="0"/>
              <a:t>1. </a:t>
            </a:r>
            <a:r>
              <a:rPr lang="en-GB" sz="2800" b="1" dirty="0"/>
              <a:t>Panoramic view </a:t>
            </a:r>
            <a:r>
              <a:rPr lang="es-ES" sz="2800" dirty="0"/>
              <a:t>–</a:t>
            </a:r>
            <a:r>
              <a:rPr lang="en-GB" sz="2800" dirty="0"/>
              <a:t> It can be disaggregated (</a:t>
            </a:r>
            <a:r>
              <a:rPr lang="en-GB" sz="2800" i="1" dirty="0"/>
              <a:t>‘leave no one behind’</a:t>
            </a:r>
            <a:r>
              <a:rPr lang="en-GB" sz="2800" dirty="0"/>
              <a:t>):</a:t>
            </a:r>
            <a:br>
              <a:rPr lang="en-GB" sz="2800" dirty="0"/>
            </a:br>
            <a:r>
              <a:rPr lang="en-GB" sz="2800" dirty="0"/>
              <a:t>  </a:t>
            </a:r>
            <a:r>
              <a:rPr lang="en-GB" sz="2400" dirty="0"/>
              <a:t>a. by region, ethnic group, rural/urban, gender, disability, age group, etc. </a:t>
            </a:r>
            <a:br>
              <a:rPr lang="en-GB" sz="2400" dirty="0"/>
            </a:br>
            <a:r>
              <a:rPr lang="en-GB" sz="2400" dirty="0"/>
              <a:t>  b. by indicator, to see composition </a:t>
            </a:r>
            <a:br>
              <a:rPr lang="en-GB" sz="2400" dirty="0"/>
            </a:br>
            <a:r>
              <a:rPr lang="en-GB" sz="2400" dirty="0"/>
              <a:t>  c. by ‘intensity’ to see inequality among the poor</a:t>
            </a:r>
            <a:br>
              <a:rPr lang="en-GB" sz="2400" dirty="0"/>
            </a:br>
            <a:r>
              <a:rPr lang="en-GB" sz="2800" dirty="0"/>
              <a:t>2. </a:t>
            </a:r>
            <a:r>
              <a:rPr lang="en-GB" sz="2800" b="1" dirty="0"/>
              <a:t>Value added </a:t>
            </a:r>
            <a:r>
              <a:rPr lang="en-GB" sz="2800" dirty="0"/>
              <a:t>– focus in overlapping deprivations (</a:t>
            </a:r>
            <a:r>
              <a:rPr lang="en-GB" sz="2800" i="1" dirty="0"/>
              <a:t>joint distribution</a:t>
            </a:r>
            <a:r>
              <a:rPr lang="en-GB" sz="2800" dirty="0"/>
              <a:t>)</a:t>
            </a:r>
            <a:br>
              <a:rPr lang="en-GB" sz="2800" dirty="0"/>
            </a:br>
            <a:r>
              <a:rPr lang="en-GB" sz="2800" dirty="0"/>
              <a:t>3. </a:t>
            </a:r>
            <a:r>
              <a:rPr lang="en-GB" sz="2800" b="1" dirty="0"/>
              <a:t>Incentives </a:t>
            </a:r>
            <a:r>
              <a:rPr lang="en-GB" sz="2800" dirty="0"/>
              <a:t>to reach the poorest of the poor </a:t>
            </a:r>
            <a:br>
              <a:rPr lang="en-GB" sz="2800" dirty="0"/>
            </a:br>
            <a:r>
              <a:rPr lang="en-GB" sz="2800" dirty="0"/>
              <a:t>4. </a:t>
            </a:r>
            <a:r>
              <a:rPr lang="en-GB" sz="2800" b="1" dirty="0"/>
              <a:t>Flexible</a:t>
            </a:r>
            <a:r>
              <a:rPr lang="en-GB" sz="2800" dirty="0"/>
              <a:t> to select dimensions/indicators/cutoffs/etc.</a:t>
            </a:r>
            <a:br>
              <a:rPr lang="en-GB" sz="2800" dirty="0"/>
            </a:br>
            <a:r>
              <a:rPr lang="en-GB" sz="2800" dirty="0"/>
              <a:t>5. </a:t>
            </a:r>
            <a:r>
              <a:rPr lang="en-GB" sz="2800" b="1" dirty="0"/>
              <a:t>Robust</a:t>
            </a:r>
            <a:r>
              <a:rPr lang="en-GB" sz="2800" dirty="0"/>
              <a:t> to range of weights and cutoffs</a:t>
            </a:r>
            <a:br>
              <a:rPr lang="en-GB" sz="2800" dirty="0"/>
            </a:br>
            <a:r>
              <a:rPr lang="en-GB" sz="2800" dirty="0"/>
              <a:t>6. </a:t>
            </a:r>
            <a:r>
              <a:rPr lang="en-GB" sz="2800" b="1" dirty="0"/>
              <a:t>Shows progress immediately </a:t>
            </a:r>
            <a:endParaRPr lang="en-GB" dirty="0"/>
          </a:p>
        </p:txBody>
      </p:sp>
      <p:sp>
        <p:nvSpPr>
          <p:cNvPr id="3" name="Title 1">
            <a:extLst>
              <a:ext uri="{FF2B5EF4-FFF2-40B4-BE49-F238E27FC236}">
                <a16:creationId xmlns:a16="http://schemas.microsoft.com/office/drawing/2014/main" id="{61FB508D-65EB-4A23-8416-CE441FC4B8F5}"/>
              </a:ext>
            </a:extLst>
          </p:cNvPr>
          <p:cNvSpPr txBox="1">
            <a:spLocks/>
          </p:cNvSpPr>
          <p:nvPr/>
        </p:nvSpPr>
        <p:spPr bwMode="auto">
          <a:xfrm>
            <a:off x="1919288" y="-27384"/>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a:lstStyle>
          <a:p>
            <a:r>
              <a:rPr lang="es-AR" sz="4000" b="1" dirty="0">
                <a:solidFill>
                  <a:srgbClr val="800000"/>
                </a:solidFill>
                <a:latin typeface="Garamond"/>
              </a:rPr>
              <a:t>What’s new?</a:t>
            </a:r>
          </a:p>
        </p:txBody>
      </p:sp>
    </p:spTree>
    <p:extLst>
      <p:ext uri="{BB962C8B-B14F-4D97-AF65-F5344CB8AC3E}">
        <p14:creationId xmlns:p14="http://schemas.microsoft.com/office/powerpoint/2010/main" val="4000796216"/>
      </p:ext>
    </p:extLst>
  </p:cSld>
  <p:clrMapOvr>
    <a:masterClrMapping/>
  </p:clrMapOvr>
</p:sld>
</file>

<file path=ppt/theme/theme1.xml><?xml version="1.0" encoding="utf-8"?>
<a:theme xmlns:a="http://schemas.openxmlformats.org/drawingml/2006/main" name="Normative Choic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Normative Choices</Template>
  <TotalTime>707</TotalTime>
  <Words>2334</Words>
  <Application>Microsoft Office PowerPoint</Application>
  <PresentationFormat>Panorámica</PresentationFormat>
  <Paragraphs>288</Paragraphs>
  <Slides>30</Slides>
  <Notes>18</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30</vt:i4>
      </vt:variant>
    </vt:vector>
  </HeadingPairs>
  <TitlesOfParts>
    <vt:vector size="43" baseType="lpstr">
      <vt:lpstr>Arial</vt:lpstr>
      <vt:lpstr>Bookman Old Style</vt:lpstr>
      <vt:lpstr>Calibri</vt:lpstr>
      <vt:lpstr>Calibri Light</vt:lpstr>
      <vt:lpstr>Cambria</vt:lpstr>
      <vt:lpstr>Gabriola</vt:lpstr>
      <vt:lpstr>Garamond</vt:lpstr>
      <vt:lpstr>Gill Sans</vt:lpstr>
      <vt:lpstr>Lucida Grande</vt:lpstr>
      <vt:lpstr>Times</vt:lpstr>
      <vt:lpstr>Tw Cen MT Condensed</vt:lpstr>
      <vt:lpstr>Wingdings</vt:lpstr>
      <vt:lpstr>Normative Choices</vt:lpstr>
      <vt:lpstr>Presentación de PowerPoint</vt:lpstr>
      <vt:lpstr>Presentación de PowerPoint</vt:lpstr>
      <vt:lpstr>How do these connect?  </vt:lpstr>
      <vt:lpstr>MPIs jointly analyse multiple SDGs Example: Global MPI</vt:lpstr>
      <vt:lpstr>Presentación de PowerPoint</vt:lpstr>
      <vt:lpstr>Computing any MPI</vt:lpstr>
      <vt:lpstr>Comparable MPI (Global MPI, ECLAC MPI. Arab MPI)</vt:lpstr>
      <vt:lpstr>National MPIs: Tailor made for policy</vt:lpstr>
      <vt:lpstr>1. Panoramic view – It can be disaggregated (‘leave no one behind’):   a. by region, ethnic group, rural/urban, gender, disability, age group, etc.    b. by indicator, to see composition    c. by ‘intensity’ to see inequality among the poor 2. Value added – focus in overlapping deprivations (joint distribution) 3. Incentives to reach the poorest of the poor  4. Flexible to select dimensions/indicators/cutoffs/etc. 5. Robust to range of weights and cutoffs 6. Shows progress immediately </vt:lpstr>
      <vt:lpstr>Policy makers are using their  national MPIs to:</vt:lpstr>
      <vt:lpstr>Presentación de PowerPoint</vt:lpstr>
      <vt:lpstr>Pakistan </vt:lpstr>
      <vt:lpstr>Policy makers are using their  national MPIs to:</vt:lpstr>
      <vt:lpstr>Presentación de PowerPoint</vt:lpstr>
      <vt:lpstr>Nepal: MPI halved 2006-2014. Poverty rate fell from 59% to 28%</vt:lpstr>
      <vt:lpstr>Policy makers are using their  national MPIs to:</vt:lpstr>
      <vt:lpstr>Presentación de PowerPoint</vt:lpstr>
      <vt:lpstr>Presentación de PowerPoint</vt:lpstr>
      <vt:lpstr>Policy makers are using their  national MPIs to:</vt:lpstr>
      <vt:lpstr>Panama: MPI rates vary from 4.2% to over 90% in two Indigenous Comarcas</vt:lpstr>
      <vt:lpstr>Targeting Children? (or elders etc)</vt:lpstr>
      <vt:lpstr>Policy makers are using their  national MPIs to:</vt:lpstr>
      <vt:lpstr>Costa Rica’s National MPI Changes Year on Year</vt:lpstr>
      <vt:lpstr>Presentación de PowerPoint</vt:lpstr>
      <vt:lpstr>Policy makers are using their  national MPIs to:</vt:lpstr>
      <vt:lpstr>Gabinete Especializado México Incluyente</vt:lpstr>
      <vt:lpstr>Policy makers are using their  national MPIs to:</vt:lpstr>
      <vt:lpstr>Presentación de PowerPoint</vt:lpstr>
      <vt:lpstr>Policy makers are using their  national MPIs to: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Viviana Pinilla Roncancio</dc:creator>
  <cp:lastModifiedBy>Monica Viviana Pinilla Roncancio</cp:lastModifiedBy>
  <cp:revision>3</cp:revision>
  <dcterms:created xsi:type="dcterms:W3CDTF">2022-05-31T13:30:23Z</dcterms:created>
  <dcterms:modified xsi:type="dcterms:W3CDTF">2022-06-01T01:17:25Z</dcterms:modified>
</cp:coreProperties>
</file>