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6"/>
  </p:notesMasterIdLst>
  <p:sldIdLst>
    <p:sldId id="309" r:id="rId2"/>
    <p:sldId id="329" r:id="rId3"/>
    <p:sldId id="300" r:id="rId4"/>
    <p:sldId id="305" r:id="rId5"/>
    <p:sldId id="293" r:id="rId6"/>
    <p:sldId id="306" r:id="rId7"/>
    <p:sldId id="285" r:id="rId8"/>
    <p:sldId id="302" r:id="rId9"/>
    <p:sldId id="308" r:id="rId10"/>
    <p:sldId id="332" r:id="rId11"/>
    <p:sldId id="333" r:id="rId12"/>
    <p:sldId id="330" r:id="rId13"/>
    <p:sldId id="331"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4256" autoAdjust="0"/>
  </p:normalViewPr>
  <p:slideViewPr>
    <p:cSldViewPr snapToGrid="0">
      <p:cViewPr varScale="1">
        <p:scale>
          <a:sx n="105" d="100"/>
          <a:sy n="105" d="100"/>
        </p:scale>
        <p:origin x="100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E1C1C-B09C-4658-8C02-BC5C97FFF2DC}" type="doc">
      <dgm:prSet loTypeId="urn:microsoft.com/office/officeart/2005/8/layout/hierarchy2" loCatId="hierarchy" qsTypeId="urn:microsoft.com/office/officeart/2005/8/quickstyle/simple1" qsCatId="simple" csTypeId="urn:microsoft.com/office/officeart/2005/8/colors/accent3_3" csCatId="accent3" phldr="1"/>
      <dgm:spPr/>
      <dgm:t>
        <a:bodyPr/>
        <a:lstStyle/>
        <a:p>
          <a:endParaRPr lang="en-US"/>
        </a:p>
      </dgm:t>
    </dgm:pt>
    <dgm:pt modelId="{48481D18-F628-457B-AEAC-BEA9998E10F3}">
      <dgm:prSet phldrT="[Text]" custT="1"/>
      <dgm:spPr>
        <a:solidFill>
          <a:srgbClr val="C00000"/>
        </a:solidFill>
      </dgm:spPr>
      <dgm:t>
        <a:bodyPr lIns="0" rIns="0"/>
        <a:lstStyle/>
        <a:p>
          <a:r>
            <a:rPr lang="en-US" sz="2000" b="1" dirty="0"/>
            <a:t>Social </a:t>
          </a:r>
          <a:br>
            <a:rPr lang="en-US" sz="2000" b="1" dirty="0"/>
          </a:br>
          <a:r>
            <a:rPr lang="en-US" sz="2000" b="1" dirty="0"/>
            <a:t>protection</a:t>
          </a:r>
        </a:p>
      </dgm:t>
    </dgm:pt>
    <dgm:pt modelId="{C9F950EE-12A7-4C24-87A4-D3C8025741FA}" type="parTrans" cxnId="{8CEC63AE-3B5D-4503-A724-F8B5172E3EAD}">
      <dgm:prSet/>
      <dgm:spPr/>
      <dgm:t>
        <a:bodyPr/>
        <a:lstStyle/>
        <a:p>
          <a:endParaRPr lang="en-US"/>
        </a:p>
      </dgm:t>
    </dgm:pt>
    <dgm:pt modelId="{75E208B4-50F9-449D-8FD1-7B2A9301563A}" type="sibTrans" cxnId="{8CEC63AE-3B5D-4503-A724-F8B5172E3EAD}">
      <dgm:prSet/>
      <dgm:spPr/>
      <dgm:t>
        <a:bodyPr/>
        <a:lstStyle/>
        <a:p>
          <a:endParaRPr lang="en-US"/>
        </a:p>
      </dgm:t>
    </dgm:pt>
    <dgm:pt modelId="{E6221B1F-7E32-435D-B52A-58EB7FA7FB1D}">
      <dgm:prSet phldrT="[Text]" custT="1"/>
      <dgm:spPr>
        <a:solidFill>
          <a:srgbClr val="C00000"/>
        </a:solidFill>
      </dgm:spPr>
      <dgm:t>
        <a:bodyPr lIns="0" tIns="0" rIns="0" bIns="0"/>
        <a:lstStyle/>
        <a:p>
          <a:r>
            <a:rPr lang="en-US" sz="2000" b="1" dirty="0" err="1"/>
            <a:t>Contribu</a:t>
          </a:r>
          <a:r>
            <a:rPr lang="en-US" sz="2000" b="1" dirty="0"/>
            <a:t>-</a:t>
          </a:r>
          <a:br>
            <a:rPr lang="en-US" sz="2000" b="1" dirty="0"/>
          </a:br>
          <a:r>
            <a:rPr lang="en-US" sz="2000" b="1" dirty="0"/>
            <a:t>tory</a:t>
          </a:r>
        </a:p>
      </dgm:t>
    </dgm:pt>
    <dgm:pt modelId="{9EED743C-1662-4DD7-9A15-A8FE23FF0EF4}" type="parTrans" cxnId="{211354B2-51B4-4552-8069-5B91AFC83AA3}">
      <dgm:prSet/>
      <dgm:spPr/>
      <dgm:t>
        <a:bodyPr/>
        <a:lstStyle/>
        <a:p>
          <a:endParaRPr lang="en-US"/>
        </a:p>
      </dgm:t>
    </dgm:pt>
    <dgm:pt modelId="{824B3143-4B5F-480B-86C7-6101254A8F80}" type="sibTrans" cxnId="{211354B2-51B4-4552-8069-5B91AFC83AA3}">
      <dgm:prSet/>
      <dgm:spPr/>
      <dgm:t>
        <a:bodyPr/>
        <a:lstStyle/>
        <a:p>
          <a:endParaRPr lang="en-US"/>
        </a:p>
      </dgm:t>
    </dgm:pt>
    <dgm:pt modelId="{BDF29F5F-6C4B-432A-A32D-819A17E5C515}">
      <dgm:prSet phldrT="[Text]" custT="1"/>
      <dgm:spPr>
        <a:solidFill>
          <a:srgbClr val="C00000"/>
        </a:solidFill>
      </dgm:spPr>
      <dgm:t>
        <a:bodyPr lIns="0" tIns="0" rIns="0" bIns="0"/>
        <a:lstStyle/>
        <a:p>
          <a:r>
            <a:rPr lang="en-US" sz="2000" dirty="0"/>
            <a:t>Social insurances</a:t>
          </a:r>
        </a:p>
      </dgm:t>
    </dgm:pt>
    <dgm:pt modelId="{E5F557D7-1D51-4D72-A867-EB328F5D7CB6}" type="parTrans" cxnId="{F105C261-D864-4F94-AE21-009B29C7AC66}">
      <dgm:prSet/>
      <dgm:spPr/>
      <dgm:t>
        <a:bodyPr/>
        <a:lstStyle/>
        <a:p>
          <a:endParaRPr lang="en-US"/>
        </a:p>
      </dgm:t>
    </dgm:pt>
    <dgm:pt modelId="{EED7A7E5-B8FF-43C1-955D-7890EC9125A9}" type="sibTrans" cxnId="{F105C261-D864-4F94-AE21-009B29C7AC66}">
      <dgm:prSet/>
      <dgm:spPr/>
      <dgm:t>
        <a:bodyPr/>
        <a:lstStyle/>
        <a:p>
          <a:endParaRPr lang="en-US"/>
        </a:p>
      </dgm:t>
    </dgm:pt>
    <dgm:pt modelId="{9087D3BD-A2A4-4D1B-AC9E-FFFCE428CD53}">
      <dgm:prSet phldrT="[Text]" custT="1"/>
      <dgm:spPr>
        <a:solidFill>
          <a:srgbClr val="C00000"/>
        </a:solidFill>
        <a:ln w="12700" cap="flat" cmpd="sng" algn="ctr">
          <a:solidFill>
            <a:srgbClr val="FFFFFF">
              <a:hueOff val="0"/>
              <a:satOff val="0"/>
              <a:lumOff val="0"/>
              <a:alphaOff val="0"/>
            </a:srgbClr>
          </a:solidFill>
          <a:prstDash val="solid"/>
        </a:ln>
        <a:effectLst/>
      </dgm:spPr>
      <dgm:t>
        <a:bodyPr spcFirstLastPara="0" vert="horz" wrap="square" lIns="0" tIns="0" rIns="0" bIns="0" numCol="1" spcCol="1270" anchor="ctr" anchorCtr="0"/>
        <a:lstStyle/>
        <a:p>
          <a:pPr marL="0" lvl="0" indent="0" algn="ctr" defTabSz="1066800">
            <a:lnSpc>
              <a:spcPct val="90000"/>
            </a:lnSpc>
            <a:spcBef>
              <a:spcPct val="0"/>
            </a:spcBef>
            <a:spcAft>
              <a:spcPct val="35000"/>
            </a:spcAft>
            <a:buNone/>
          </a:pPr>
          <a:r>
            <a:rPr lang="en-US" sz="2000" b="1" kern="1200" dirty="0">
              <a:solidFill>
                <a:srgbClr val="FFFFFF"/>
              </a:solidFill>
              <a:latin typeface="Selawik Light" panose="02020404030301010803"/>
              <a:ea typeface="+mn-ea"/>
              <a:cs typeface="+mn-cs"/>
            </a:rPr>
            <a:t>Non-</a:t>
          </a:r>
          <a:br>
            <a:rPr lang="en-US" sz="2000" b="1" kern="1200" dirty="0">
              <a:solidFill>
                <a:srgbClr val="FFFFFF"/>
              </a:solidFill>
              <a:latin typeface="Selawik Light" panose="02020404030301010803"/>
              <a:ea typeface="+mn-ea"/>
              <a:cs typeface="+mn-cs"/>
            </a:rPr>
          </a:br>
          <a:r>
            <a:rPr lang="en-US" sz="2000" b="1" kern="1200" dirty="0" err="1">
              <a:solidFill>
                <a:srgbClr val="FFFFFF"/>
              </a:solidFill>
              <a:latin typeface="Selawik Light" panose="02020404030301010803"/>
              <a:ea typeface="+mn-ea"/>
              <a:cs typeface="+mn-cs"/>
            </a:rPr>
            <a:t>contribu</a:t>
          </a:r>
          <a:r>
            <a:rPr lang="en-US" sz="2000" b="1" kern="1200" dirty="0">
              <a:solidFill>
                <a:srgbClr val="FFFFFF"/>
              </a:solidFill>
              <a:latin typeface="Selawik Light" panose="02020404030301010803"/>
              <a:ea typeface="+mn-ea"/>
              <a:cs typeface="+mn-cs"/>
            </a:rPr>
            <a:t>-</a:t>
          </a:r>
          <a:br>
            <a:rPr lang="en-US" sz="2000" b="1" kern="1200" dirty="0">
              <a:solidFill>
                <a:srgbClr val="FFFFFF"/>
              </a:solidFill>
              <a:latin typeface="Selawik Light" panose="02020404030301010803"/>
              <a:ea typeface="+mn-ea"/>
              <a:cs typeface="+mn-cs"/>
            </a:rPr>
          </a:br>
          <a:r>
            <a:rPr lang="en-US" sz="2000" b="1" kern="1200" dirty="0">
              <a:solidFill>
                <a:srgbClr val="FFFFFF"/>
              </a:solidFill>
              <a:latin typeface="Selawik Light" panose="02020404030301010803"/>
              <a:ea typeface="+mn-ea"/>
              <a:cs typeface="+mn-cs"/>
            </a:rPr>
            <a:t>tory</a:t>
          </a:r>
        </a:p>
      </dgm:t>
    </dgm:pt>
    <dgm:pt modelId="{2A8E39ED-B49B-4EBA-BA6C-7F252B3C2FA3}" type="parTrans" cxnId="{BB7951EF-9181-4055-9DBE-24445F87D7DD}">
      <dgm:prSet/>
      <dgm:spPr/>
      <dgm:t>
        <a:bodyPr/>
        <a:lstStyle/>
        <a:p>
          <a:endParaRPr lang="en-US"/>
        </a:p>
      </dgm:t>
    </dgm:pt>
    <dgm:pt modelId="{4A998939-1F58-437B-B428-5EB5BCB84472}" type="sibTrans" cxnId="{BB7951EF-9181-4055-9DBE-24445F87D7DD}">
      <dgm:prSet/>
      <dgm:spPr/>
      <dgm:t>
        <a:bodyPr/>
        <a:lstStyle/>
        <a:p>
          <a:endParaRPr lang="en-US"/>
        </a:p>
      </dgm:t>
    </dgm:pt>
    <dgm:pt modelId="{534A3764-8091-4952-93CC-1FBE853B64FC}">
      <dgm:prSet phldrT="[Text]" custT="1"/>
      <dgm:spPr>
        <a:solidFill>
          <a:srgbClr val="C00000"/>
        </a:solidFill>
      </dgm:spPr>
      <dgm:t>
        <a:bodyPr/>
        <a:lstStyle/>
        <a:p>
          <a:r>
            <a:rPr lang="en-US" sz="2000" dirty="0"/>
            <a:t>SRSP / ASP</a:t>
          </a:r>
        </a:p>
      </dgm:t>
    </dgm:pt>
    <dgm:pt modelId="{58DC6C43-605C-498E-B7A3-7034BE1624A4}" type="parTrans" cxnId="{F7DD5748-1A07-41FA-86E6-D62A74DEB75B}">
      <dgm:prSet/>
      <dgm:spPr/>
      <dgm:t>
        <a:bodyPr/>
        <a:lstStyle/>
        <a:p>
          <a:endParaRPr lang="en-US"/>
        </a:p>
      </dgm:t>
    </dgm:pt>
    <dgm:pt modelId="{8465D632-0FC6-4B91-A681-B780A3B92B19}" type="sibTrans" cxnId="{F7DD5748-1A07-41FA-86E6-D62A74DEB75B}">
      <dgm:prSet/>
      <dgm:spPr/>
      <dgm:t>
        <a:bodyPr/>
        <a:lstStyle/>
        <a:p>
          <a:endParaRPr lang="en-US"/>
        </a:p>
      </dgm:t>
    </dgm:pt>
    <dgm:pt modelId="{23069967-659A-4B50-8088-308276128C99}">
      <dgm:prSet phldrT="[Text]" custT="1"/>
      <dgm:spPr>
        <a:solidFill>
          <a:srgbClr val="C00000"/>
        </a:solidFill>
      </dgm:spPr>
      <dgm:t>
        <a:bodyPr/>
        <a:lstStyle/>
        <a:p>
          <a:r>
            <a:rPr lang="en-US" sz="2000" dirty="0"/>
            <a:t>graduation</a:t>
          </a:r>
        </a:p>
      </dgm:t>
    </dgm:pt>
    <dgm:pt modelId="{36944B05-AEE0-4B4A-BA33-9BF6FF6E913E}" type="parTrans" cxnId="{C66CBEF7-CE87-4EE1-844B-E4F15736801F}">
      <dgm:prSet/>
      <dgm:spPr/>
      <dgm:t>
        <a:bodyPr/>
        <a:lstStyle/>
        <a:p>
          <a:endParaRPr lang="en-US"/>
        </a:p>
      </dgm:t>
    </dgm:pt>
    <dgm:pt modelId="{C5E72FBB-007A-4EDF-93E5-E251AA6A836B}" type="sibTrans" cxnId="{C66CBEF7-CE87-4EE1-844B-E4F15736801F}">
      <dgm:prSet/>
      <dgm:spPr/>
      <dgm:t>
        <a:bodyPr/>
        <a:lstStyle/>
        <a:p>
          <a:endParaRPr lang="en-US"/>
        </a:p>
      </dgm:t>
    </dgm:pt>
    <dgm:pt modelId="{6D2F6A18-E493-4E62-8D8A-DBFF92AB88D5}">
      <dgm:prSet phldrT="[Text]" custT="1"/>
      <dgm:spPr>
        <a:solidFill>
          <a:srgbClr val="C00000"/>
        </a:solidFill>
      </dgm:spPr>
      <dgm:t>
        <a:bodyPr/>
        <a:lstStyle/>
        <a:p>
          <a:r>
            <a:rPr lang="en-US" sz="2000" dirty="0"/>
            <a:t>conditional</a:t>
          </a:r>
          <a:br>
            <a:rPr lang="en-US" sz="2000" dirty="0"/>
          </a:br>
          <a:r>
            <a:rPr lang="en-US" sz="2000" dirty="0"/>
            <a:t>cash</a:t>
          </a:r>
          <a:br>
            <a:rPr lang="en-US" sz="2000" dirty="0"/>
          </a:br>
          <a:r>
            <a:rPr lang="en-US" sz="2000" dirty="0"/>
            <a:t>transfers</a:t>
          </a:r>
        </a:p>
      </dgm:t>
    </dgm:pt>
    <dgm:pt modelId="{150C255B-349B-4FCE-9B3B-62539304FE9A}" type="parTrans" cxnId="{23F474FD-7B45-409A-8236-D38441477673}">
      <dgm:prSet/>
      <dgm:spPr/>
      <dgm:t>
        <a:bodyPr/>
        <a:lstStyle/>
        <a:p>
          <a:endParaRPr lang="en-US"/>
        </a:p>
      </dgm:t>
    </dgm:pt>
    <dgm:pt modelId="{4B4EA826-37BD-46B0-9BB9-814A8FCF0C66}" type="sibTrans" cxnId="{23F474FD-7B45-409A-8236-D38441477673}">
      <dgm:prSet/>
      <dgm:spPr/>
      <dgm:t>
        <a:bodyPr/>
        <a:lstStyle/>
        <a:p>
          <a:endParaRPr lang="en-US"/>
        </a:p>
      </dgm:t>
    </dgm:pt>
    <dgm:pt modelId="{26AC0C4A-0C76-4C29-AA20-F0C70A2C821C}">
      <dgm:prSet phldrT="[Text]" custT="1"/>
      <dgm:spPr>
        <a:solidFill>
          <a:srgbClr val="C00000"/>
        </a:solidFill>
      </dgm:spPr>
      <dgm:t>
        <a:bodyPr/>
        <a:lstStyle/>
        <a:p>
          <a:r>
            <a:rPr lang="en-US" sz="2000" dirty="0"/>
            <a:t>UCT</a:t>
          </a:r>
        </a:p>
      </dgm:t>
    </dgm:pt>
    <dgm:pt modelId="{19D28633-41FB-4FEC-B39F-F3BB03336FE2}" type="parTrans" cxnId="{E3FC9323-67F3-4FDB-9BFE-12740A9BA1B0}">
      <dgm:prSet/>
      <dgm:spPr/>
      <dgm:t>
        <a:bodyPr/>
        <a:lstStyle/>
        <a:p>
          <a:endParaRPr lang="en-US"/>
        </a:p>
      </dgm:t>
    </dgm:pt>
    <dgm:pt modelId="{21E019AD-8BC4-4719-B6B8-3918B4FEEB8D}" type="sibTrans" cxnId="{E3FC9323-67F3-4FDB-9BFE-12740A9BA1B0}">
      <dgm:prSet/>
      <dgm:spPr/>
      <dgm:t>
        <a:bodyPr/>
        <a:lstStyle/>
        <a:p>
          <a:endParaRPr lang="en-US"/>
        </a:p>
      </dgm:t>
    </dgm:pt>
    <dgm:pt modelId="{09BAC802-A40D-4391-97DA-1D6DD9E2E1F9}" type="pres">
      <dgm:prSet presAssocID="{995E1C1C-B09C-4658-8C02-BC5C97FFF2DC}" presName="diagram" presStyleCnt="0">
        <dgm:presLayoutVars>
          <dgm:chPref val="1"/>
          <dgm:dir val="rev"/>
          <dgm:animOne val="branch"/>
          <dgm:animLvl val="lvl"/>
          <dgm:resizeHandles val="exact"/>
        </dgm:presLayoutVars>
      </dgm:prSet>
      <dgm:spPr/>
    </dgm:pt>
    <dgm:pt modelId="{408A4725-1F3A-4875-856D-B0C2EE7C87CF}" type="pres">
      <dgm:prSet presAssocID="{48481D18-F628-457B-AEAC-BEA9998E10F3}" presName="root1" presStyleCnt="0"/>
      <dgm:spPr/>
    </dgm:pt>
    <dgm:pt modelId="{6061FD3B-50CE-4A57-9E6F-1E8D1E6B5C66}" type="pres">
      <dgm:prSet presAssocID="{48481D18-F628-457B-AEAC-BEA9998E10F3}" presName="LevelOneTextNode" presStyleLbl="node0" presStyleIdx="0" presStyleCnt="1" custScaleX="61507" custScaleY="78339" custLinFactNeighborY="4544">
        <dgm:presLayoutVars>
          <dgm:chPref val="3"/>
        </dgm:presLayoutVars>
      </dgm:prSet>
      <dgm:spPr/>
    </dgm:pt>
    <dgm:pt modelId="{47952320-B639-4199-9531-20D6EB39F5A0}" type="pres">
      <dgm:prSet presAssocID="{48481D18-F628-457B-AEAC-BEA9998E10F3}" presName="level2hierChild" presStyleCnt="0"/>
      <dgm:spPr/>
    </dgm:pt>
    <dgm:pt modelId="{3BC649F7-DDB3-4996-BEC2-EF2B9ACAD536}" type="pres">
      <dgm:prSet presAssocID="{9EED743C-1662-4DD7-9A15-A8FE23FF0EF4}" presName="conn2-1" presStyleLbl="parChTrans1D2" presStyleIdx="0" presStyleCnt="2"/>
      <dgm:spPr/>
    </dgm:pt>
    <dgm:pt modelId="{8F4C95FD-065D-47CE-B986-E83478831B41}" type="pres">
      <dgm:prSet presAssocID="{9EED743C-1662-4DD7-9A15-A8FE23FF0EF4}" presName="connTx" presStyleLbl="parChTrans1D2" presStyleIdx="0" presStyleCnt="2"/>
      <dgm:spPr/>
    </dgm:pt>
    <dgm:pt modelId="{939811CB-AC37-4D91-9DB1-0153D7895675}" type="pres">
      <dgm:prSet presAssocID="{E6221B1F-7E32-435D-B52A-58EB7FA7FB1D}" presName="root2" presStyleCnt="0"/>
      <dgm:spPr/>
    </dgm:pt>
    <dgm:pt modelId="{337815A3-1302-4319-B06A-EAB089F9ABAF}" type="pres">
      <dgm:prSet presAssocID="{E6221B1F-7E32-435D-B52A-58EB7FA7FB1D}" presName="LevelTwoTextNode" presStyleLbl="node2" presStyleIdx="0" presStyleCnt="2" custScaleX="42739" custScaleY="59549" custLinFactNeighborX="36178" custLinFactNeighborY="31439">
        <dgm:presLayoutVars>
          <dgm:chPref val="3"/>
        </dgm:presLayoutVars>
      </dgm:prSet>
      <dgm:spPr/>
    </dgm:pt>
    <dgm:pt modelId="{0EF8E9B7-C5A7-4FF9-99B8-0B095D033FA9}" type="pres">
      <dgm:prSet presAssocID="{E6221B1F-7E32-435D-B52A-58EB7FA7FB1D}" presName="level3hierChild" presStyleCnt="0"/>
      <dgm:spPr/>
    </dgm:pt>
    <dgm:pt modelId="{EC8FE6E2-D8CF-4C28-9588-1DFC29A5A482}" type="pres">
      <dgm:prSet presAssocID="{E5F557D7-1D51-4D72-A867-EB328F5D7CB6}" presName="conn2-1" presStyleLbl="parChTrans1D3" presStyleIdx="0" presStyleCnt="5"/>
      <dgm:spPr/>
    </dgm:pt>
    <dgm:pt modelId="{B63A272B-4306-4AEF-9B7B-CC80104BBB13}" type="pres">
      <dgm:prSet presAssocID="{E5F557D7-1D51-4D72-A867-EB328F5D7CB6}" presName="connTx" presStyleLbl="parChTrans1D3" presStyleIdx="0" presStyleCnt="5"/>
      <dgm:spPr/>
    </dgm:pt>
    <dgm:pt modelId="{78146B47-EE31-4805-8C1F-EF1152AE2C00}" type="pres">
      <dgm:prSet presAssocID="{BDF29F5F-6C4B-432A-A32D-819A17E5C515}" presName="root2" presStyleCnt="0"/>
      <dgm:spPr/>
    </dgm:pt>
    <dgm:pt modelId="{4F62AB1A-6CFB-4063-AE71-8E9F86B8AE8D}" type="pres">
      <dgm:prSet presAssocID="{BDF29F5F-6C4B-432A-A32D-819A17E5C515}" presName="LevelTwoTextNode" presStyleLbl="node3" presStyleIdx="0" presStyleCnt="5" custScaleX="50475" custScaleY="47155" custLinFactNeighborX="70814" custLinFactNeighborY="29546">
        <dgm:presLayoutVars>
          <dgm:chPref val="3"/>
        </dgm:presLayoutVars>
      </dgm:prSet>
      <dgm:spPr/>
    </dgm:pt>
    <dgm:pt modelId="{E3D6E0C4-4B33-4084-B95D-9449D44A8011}" type="pres">
      <dgm:prSet presAssocID="{BDF29F5F-6C4B-432A-A32D-819A17E5C515}" presName="level3hierChild" presStyleCnt="0"/>
      <dgm:spPr/>
    </dgm:pt>
    <dgm:pt modelId="{8BEE1738-BFF2-4256-96CC-F0E412635317}" type="pres">
      <dgm:prSet presAssocID="{2A8E39ED-B49B-4EBA-BA6C-7F252B3C2FA3}" presName="conn2-1" presStyleLbl="parChTrans1D2" presStyleIdx="1" presStyleCnt="2"/>
      <dgm:spPr/>
    </dgm:pt>
    <dgm:pt modelId="{8AA5F9A5-6A5F-495C-8C12-3AA2B42745A0}" type="pres">
      <dgm:prSet presAssocID="{2A8E39ED-B49B-4EBA-BA6C-7F252B3C2FA3}" presName="connTx" presStyleLbl="parChTrans1D2" presStyleIdx="1" presStyleCnt="2"/>
      <dgm:spPr/>
    </dgm:pt>
    <dgm:pt modelId="{A1C6AC0C-EFBB-4703-B64F-FDD63C88A296}" type="pres">
      <dgm:prSet presAssocID="{9087D3BD-A2A4-4D1B-AC9E-FFFCE428CD53}" presName="root2" presStyleCnt="0"/>
      <dgm:spPr/>
    </dgm:pt>
    <dgm:pt modelId="{334D35A5-4062-43C9-955D-B59D554E0E56}" type="pres">
      <dgm:prSet presAssocID="{9087D3BD-A2A4-4D1B-AC9E-FFFCE428CD53}" presName="LevelTwoTextNode" presStyleLbl="node2" presStyleIdx="1" presStyleCnt="2" custScaleX="46022" custScaleY="85076" custLinFactNeighborX="40484" custLinFactNeighborY="11339">
        <dgm:presLayoutVars>
          <dgm:chPref val="3"/>
        </dgm:presLayoutVars>
      </dgm:prSet>
      <dgm:spPr>
        <a:xfrm>
          <a:off x="3173815" y="2511452"/>
          <a:ext cx="2266877" cy="1133438"/>
        </a:xfrm>
        <a:prstGeom prst="roundRect">
          <a:avLst>
            <a:gd name="adj" fmla="val 10000"/>
          </a:avLst>
        </a:prstGeom>
      </dgm:spPr>
    </dgm:pt>
    <dgm:pt modelId="{29C44512-0249-46B6-9053-C59C3D2C4682}" type="pres">
      <dgm:prSet presAssocID="{9087D3BD-A2A4-4D1B-AC9E-FFFCE428CD53}" presName="level3hierChild" presStyleCnt="0"/>
      <dgm:spPr/>
    </dgm:pt>
    <dgm:pt modelId="{576255D6-3AF4-45D7-90CC-2FDABB881844}" type="pres">
      <dgm:prSet presAssocID="{58DC6C43-605C-498E-B7A3-7034BE1624A4}" presName="conn2-1" presStyleLbl="parChTrans1D3" presStyleIdx="1" presStyleCnt="5"/>
      <dgm:spPr/>
    </dgm:pt>
    <dgm:pt modelId="{1DFC60CA-6759-4233-A5E8-8577CF3E04B2}" type="pres">
      <dgm:prSet presAssocID="{58DC6C43-605C-498E-B7A3-7034BE1624A4}" presName="connTx" presStyleLbl="parChTrans1D3" presStyleIdx="1" presStyleCnt="5"/>
      <dgm:spPr/>
    </dgm:pt>
    <dgm:pt modelId="{ACA170A7-754A-437E-88C6-02551B56DD9C}" type="pres">
      <dgm:prSet presAssocID="{534A3764-8091-4952-93CC-1FBE853B64FC}" presName="root2" presStyleCnt="0"/>
      <dgm:spPr/>
    </dgm:pt>
    <dgm:pt modelId="{4CF794F7-C362-4389-A2E5-59FB0345918F}" type="pres">
      <dgm:prSet presAssocID="{534A3764-8091-4952-93CC-1FBE853B64FC}" presName="LevelTwoTextNode" presStyleLbl="node3" presStyleIdx="1" presStyleCnt="5" custScaleX="49996" custScaleY="46015" custLinFactNeighborX="74994" custLinFactNeighborY="24567">
        <dgm:presLayoutVars>
          <dgm:chPref val="3"/>
        </dgm:presLayoutVars>
      </dgm:prSet>
      <dgm:spPr/>
    </dgm:pt>
    <dgm:pt modelId="{C1F87F98-B0D0-47E3-838F-3E11A45DA01A}" type="pres">
      <dgm:prSet presAssocID="{534A3764-8091-4952-93CC-1FBE853B64FC}" presName="level3hierChild" presStyleCnt="0"/>
      <dgm:spPr/>
    </dgm:pt>
    <dgm:pt modelId="{7F5E23BF-9D24-4AEF-ACC9-2A17CE16C7E8}" type="pres">
      <dgm:prSet presAssocID="{19D28633-41FB-4FEC-B39F-F3BB03336FE2}" presName="conn2-1" presStyleLbl="parChTrans1D3" presStyleIdx="2" presStyleCnt="5"/>
      <dgm:spPr/>
    </dgm:pt>
    <dgm:pt modelId="{BD983ACA-B17A-4FC3-86A5-FC7734C583DD}" type="pres">
      <dgm:prSet presAssocID="{19D28633-41FB-4FEC-B39F-F3BB03336FE2}" presName="connTx" presStyleLbl="parChTrans1D3" presStyleIdx="2" presStyleCnt="5"/>
      <dgm:spPr/>
    </dgm:pt>
    <dgm:pt modelId="{DDB9A074-C21C-4DD7-8483-FB2B7BBA2ECD}" type="pres">
      <dgm:prSet presAssocID="{26AC0C4A-0C76-4C29-AA20-F0C70A2C821C}" presName="root2" presStyleCnt="0"/>
      <dgm:spPr/>
    </dgm:pt>
    <dgm:pt modelId="{33FE2519-6E52-4CBB-8D55-2A1D36D9EB85}" type="pres">
      <dgm:prSet presAssocID="{26AC0C4A-0C76-4C29-AA20-F0C70A2C821C}" presName="LevelTwoTextNode" presStyleLbl="node3" presStyleIdx="2" presStyleCnt="5" custScaleX="49996" custScaleY="28955" custLinFactNeighborX="74994" custLinFactNeighborY="16758">
        <dgm:presLayoutVars>
          <dgm:chPref val="3"/>
        </dgm:presLayoutVars>
      </dgm:prSet>
      <dgm:spPr/>
    </dgm:pt>
    <dgm:pt modelId="{CBB43F7F-E45B-4089-90D2-7836513E7A91}" type="pres">
      <dgm:prSet presAssocID="{26AC0C4A-0C76-4C29-AA20-F0C70A2C821C}" presName="level3hierChild" presStyleCnt="0"/>
      <dgm:spPr/>
    </dgm:pt>
    <dgm:pt modelId="{A5FF9C45-A35A-4792-9CCA-A563CEEBA97B}" type="pres">
      <dgm:prSet presAssocID="{36944B05-AEE0-4B4A-BA33-9BF6FF6E913E}" presName="conn2-1" presStyleLbl="parChTrans1D3" presStyleIdx="3" presStyleCnt="5"/>
      <dgm:spPr/>
    </dgm:pt>
    <dgm:pt modelId="{B7C0419D-8503-4FF0-8707-466B53C85782}" type="pres">
      <dgm:prSet presAssocID="{36944B05-AEE0-4B4A-BA33-9BF6FF6E913E}" presName="connTx" presStyleLbl="parChTrans1D3" presStyleIdx="3" presStyleCnt="5"/>
      <dgm:spPr/>
    </dgm:pt>
    <dgm:pt modelId="{8C148347-D5A8-4A46-B193-48E9509C8456}" type="pres">
      <dgm:prSet presAssocID="{23069967-659A-4B50-8088-308276128C99}" presName="root2" presStyleCnt="0"/>
      <dgm:spPr/>
    </dgm:pt>
    <dgm:pt modelId="{B28F887B-EAE8-47A1-9684-6F2A917AE612}" type="pres">
      <dgm:prSet presAssocID="{23069967-659A-4B50-8088-308276128C99}" presName="LevelTwoTextNode" presStyleLbl="node3" presStyleIdx="3" presStyleCnt="5" custScaleX="49996" custScaleY="29087" custLinFactNeighborX="75163" custLinFactNeighborY="6287">
        <dgm:presLayoutVars>
          <dgm:chPref val="3"/>
        </dgm:presLayoutVars>
      </dgm:prSet>
      <dgm:spPr/>
    </dgm:pt>
    <dgm:pt modelId="{E127C0C0-0F02-4B40-BD26-8D3AC7375EA8}" type="pres">
      <dgm:prSet presAssocID="{23069967-659A-4B50-8088-308276128C99}" presName="level3hierChild" presStyleCnt="0"/>
      <dgm:spPr/>
    </dgm:pt>
    <dgm:pt modelId="{39E562AA-1487-4499-B702-47049EC31BE8}" type="pres">
      <dgm:prSet presAssocID="{150C255B-349B-4FCE-9B3B-62539304FE9A}" presName="conn2-1" presStyleLbl="parChTrans1D3" presStyleIdx="4" presStyleCnt="5"/>
      <dgm:spPr/>
    </dgm:pt>
    <dgm:pt modelId="{4028E49A-CA0F-451D-BA85-9457B4C41CC2}" type="pres">
      <dgm:prSet presAssocID="{150C255B-349B-4FCE-9B3B-62539304FE9A}" presName="connTx" presStyleLbl="parChTrans1D3" presStyleIdx="4" presStyleCnt="5"/>
      <dgm:spPr/>
    </dgm:pt>
    <dgm:pt modelId="{E8B69713-2C26-470E-BB5F-C74A1047DD63}" type="pres">
      <dgm:prSet presAssocID="{6D2F6A18-E493-4E62-8D8A-DBFF92AB88D5}" presName="root2" presStyleCnt="0"/>
      <dgm:spPr/>
    </dgm:pt>
    <dgm:pt modelId="{AE3664EA-7090-4BA5-B68B-528732A55378}" type="pres">
      <dgm:prSet presAssocID="{6D2F6A18-E493-4E62-8D8A-DBFF92AB88D5}" presName="LevelTwoTextNode" presStyleLbl="node3" presStyleIdx="4" presStyleCnt="5" custScaleX="51662" custScaleY="97305" custLinFactNeighborX="76220" custLinFactNeighborY="-2090">
        <dgm:presLayoutVars>
          <dgm:chPref val="3"/>
        </dgm:presLayoutVars>
      </dgm:prSet>
      <dgm:spPr/>
    </dgm:pt>
    <dgm:pt modelId="{7D6CBB87-6D44-4D76-87D0-995F6BD92BC6}" type="pres">
      <dgm:prSet presAssocID="{6D2F6A18-E493-4E62-8D8A-DBFF92AB88D5}" presName="level3hierChild" presStyleCnt="0"/>
      <dgm:spPr/>
    </dgm:pt>
  </dgm:ptLst>
  <dgm:cxnLst>
    <dgm:cxn modelId="{1A00BE0F-3476-4997-B1B8-C7E095B8F91A}" type="presOf" srcId="{BDF29F5F-6C4B-432A-A32D-819A17E5C515}" destId="{4F62AB1A-6CFB-4063-AE71-8E9F86B8AE8D}" srcOrd="0" destOrd="0" presId="urn:microsoft.com/office/officeart/2005/8/layout/hierarchy2"/>
    <dgm:cxn modelId="{0B9C3515-29B5-4E1B-A6B2-800949E56F59}" type="presOf" srcId="{23069967-659A-4B50-8088-308276128C99}" destId="{B28F887B-EAE8-47A1-9684-6F2A917AE612}" srcOrd="0" destOrd="0" presId="urn:microsoft.com/office/officeart/2005/8/layout/hierarchy2"/>
    <dgm:cxn modelId="{1161A31D-63D4-4F1C-B4D5-5B3509A8E08A}" type="presOf" srcId="{19D28633-41FB-4FEC-B39F-F3BB03336FE2}" destId="{BD983ACA-B17A-4FC3-86A5-FC7734C583DD}" srcOrd="1" destOrd="0" presId="urn:microsoft.com/office/officeart/2005/8/layout/hierarchy2"/>
    <dgm:cxn modelId="{E3FC9323-67F3-4FDB-9BFE-12740A9BA1B0}" srcId="{9087D3BD-A2A4-4D1B-AC9E-FFFCE428CD53}" destId="{26AC0C4A-0C76-4C29-AA20-F0C70A2C821C}" srcOrd="1" destOrd="0" parTransId="{19D28633-41FB-4FEC-B39F-F3BB03336FE2}" sibTransId="{21E019AD-8BC4-4719-B6B8-3918B4FEEB8D}"/>
    <dgm:cxn modelId="{27882A24-8F86-434B-A3C8-A39261548656}" type="presOf" srcId="{36944B05-AEE0-4B4A-BA33-9BF6FF6E913E}" destId="{B7C0419D-8503-4FF0-8707-466B53C85782}" srcOrd="1" destOrd="0" presId="urn:microsoft.com/office/officeart/2005/8/layout/hierarchy2"/>
    <dgm:cxn modelId="{0F6BBD28-AA4D-4408-AA72-4DB7EF4C6375}" type="presOf" srcId="{E5F557D7-1D51-4D72-A867-EB328F5D7CB6}" destId="{B63A272B-4306-4AEF-9B7B-CC80104BBB13}" srcOrd="1" destOrd="0" presId="urn:microsoft.com/office/officeart/2005/8/layout/hierarchy2"/>
    <dgm:cxn modelId="{5B7A9F3D-9BE2-42E9-AD60-EBF29A4EE5D9}" type="presOf" srcId="{150C255B-349B-4FCE-9B3B-62539304FE9A}" destId="{39E562AA-1487-4499-B702-47049EC31BE8}" srcOrd="0" destOrd="0" presId="urn:microsoft.com/office/officeart/2005/8/layout/hierarchy2"/>
    <dgm:cxn modelId="{F105C261-D864-4F94-AE21-009B29C7AC66}" srcId="{E6221B1F-7E32-435D-B52A-58EB7FA7FB1D}" destId="{BDF29F5F-6C4B-432A-A32D-819A17E5C515}" srcOrd="0" destOrd="0" parTransId="{E5F557D7-1D51-4D72-A867-EB328F5D7CB6}" sibTransId="{EED7A7E5-B8FF-43C1-955D-7890EC9125A9}"/>
    <dgm:cxn modelId="{99A11968-7979-49BA-889D-8C4C54B48991}" type="presOf" srcId="{2A8E39ED-B49B-4EBA-BA6C-7F252B3C2FA3}" destId="{8BEE1738-BFF2-4256-96CC-F0E412635317}" srcOrd="0" destOrd="0" presId="urn:microsoft.com/office/officeart/2005/8/layout/hierarchy2"/>
    <dgm:cxn modelId="{F7DD5748-1A07-41FA-86E6-D62A74DEB75B}" srcId="{9087D3BD-A2A4-4D1B-AC9E-FFFCE428CD53}" destId="{534A3764-8091-4952-93CC-1FBE853B64FC}" srcOrd="0" destOrd="0" parTransId="{58DC6C43-605C-498E-B7A3-7034BE1624A4}" sibTransId="{8465D632-0FC6-4B91-A681-B780A3B92B19}"/>
    <dgm:cxn modelId="{D1223269-D32A-463B-83C4-0B2D3240A48E}" type="presOf" srcId="{26AC0C4A-0C76-4C29-AA20-F0C70A2C821C}" destId="{33FE2519-6E52-4CBB-8D55-2A1D36D9EB85}" srcOrd="0" destOrd="0" presId="urn:microsoft.com/office/officeart/2005/8/layout/hierarchy2"/>
    <dgm:cxn modelId="{E80DC64A-C8E0-4F8C-A4E0-97A8533B55B6}" type="presOf" srcId="{534A3764-8091-4952-93CC-1FBE853B64FC}" destId="{4CF794F7-C362-4389-A2E5-59FB0345918F}" srcOrd="0" destOrd="0" presId="urn:microsoft.com/office/officeart/2005/8/layout/hierarchy2"/>
    <dgm:cxn modelId="{71702873-F15F-4FF6-AE2C-535F9518EF4D}" type="presOf" srcId="{9EED743C-1662-4DD7-9A15-A8FE23FF0EF4}" destId="{3BC649F7-DDB3-4996-BEC2-EF2B9ACAD536}" srcOrd="0" destOrd="0" presId="urn:microsoft.com/office/officeart/2005/8/layout/hierarchy2"/>
    <dgm:cxn modelId="{39B65C53-D0DE-4079-BBF8-34A73D05D682}" type="presOf" srcId="{58DC6C43-605C-498E-B7A3-7034BE1624A4}" destId="{1DFC60CA-6759-4233-A5E8-8577CF3E04B2}" srcOrd="1" destOrd="0" presId="urn:microsoft.com/office/officeart/2005/8/layout/hierarchy2"/>
    <dgm:cxn modelId="{F139F559-911A-4B80-92F6-C8453FD72582}" type="presOf" srcId="{58DC6C43-605C-498E-B7A3-7034BE1624A4}" destId="{576255D6-3AF4-45D7-90CC-2FDABB881844}" srcOrd="0" destOrd="0" presId="urn:microsoft.com/office/officeart/2005/8/layout/hierarchy2"/>
    <dgm:cxn modelId="{FE5BB682-DA74-472C-A4F2-F3B6C262D36E}" type="presOf" srcId="{36944B05-AEE0-4B4A-BA33-9BF6FF6E913E}" destId="{A5FF9C45-A35A-4792-9CCA-A563CEEBA97B}" srcOrd="0" destOrd="0" presId="urn:microsoft.com/office/officeart/2005/8/layout/hierarchy2"/>
    <dgm:cxn modelId="{D0946F93-CFCF-478C-907B-9792C1E270BE}" type="presOf" srcId="{E6221B1F-7E32-435D-B52A-58EB7FA7FB1D}" destId="{337815A3-1302-4319-B06A-EAB089F9ABAF}" srcOrd="0" destOrd="0" presId="urn:microsoft.com/office/officeart/2005/8/layout/hierarchy2"/>
    <dgm:cxn modelId="{285267A0-739A-4A56-ABBF-EB2067FF8C8A}" type="presOf" srcId="{995E1C1C-B09C-4658-8C02-BC5C97FFF2DC}" destId="{09BAC802-A40D-4391-97DA-1D6DD9E2E1F9}" srcOrd="0" destOrd="0" presId="urn:microsoft.com/office/officeart/2005/8/layout/hierarchy2"/>
    <dgm:cxn modelId="{FF4B44A6-1A91-4259-B444-9368FBA4EA63}" type="presOf" srcId="{48481D18-F628-457B-AEAC-BEA9998E10F3}" destId="{6061FD3B-50CE-4A57-9E6F-1E8D1E6B5C66}" srcOrd="0" destOrd="0" presId="urn:microsoft.com/office/officeart/2005/8/layout/hierarchy2"/>
    <dgm:cxn modelId="{6BD52BAE-8080-4235-9913-EB47E6401C2B}" type="presOf" srcId="{150C255B-349B-4FCE-9B3B-62539304FE9A}" destId="{4028E49A-CA0F-451D-BA85-9457B4C41CC2}" srcOrd="1" destOrd="0" presId="urn:microsoft.com/office/officeart/2005/8/layout/hierarchy2"/>
    <dgm:cxn modelId="{8CEC63AE-3B5D-4503-A724-F8B5172E3EAD}" srcId="{995E1C1C-B09C-4658-8C02-BC5C97FFF2DC}" destId="{48481D18-F628-457B-AEAC-BEA9998E10F3}" srcOrd="0" destOrd="0" parTransId="{C9F950EE-12A7-4C24-87A4-D3C8025741FA}" sibTransId="{75E208B4-50F9-449D-8FD1-7B2A9301563A}"/>
    <dgm:cxn modelId="{390510AF-11B5-4F26-BE2D-588F90A69A60}" type="presOf" srcId="{9087D3BD-A2A4-4D1B-AC9E-FFFCE428CD53}" destId="{334D35A5-4062-43C9-955D-B59D554E0E56}" srcOrd="0" destOrd="0" presId="urn:microsoft.com/office/officeart/2005/8/layout/hierarchy2"/>
    <dgm:cxn modelId="{211354B2-51B4-4552-8069-5B91AFC83AA3}" srcId="{48481D18-F628-457B-AEAC-BEA9998E10F3}" destId="{E6221B1F-7E32-435D-B52A-58EB7FA7FB1D}" srcOrd="0" destOrd="0" parTransId="{9EED743C-1662-4DD7-9A15-A8FE23FF0EF4}" sibTransId="{824B3143-4B5F-480B-86C7-6101254A8F80}"/>
    <dgm:cxn modelId="{F74EB2B4-E95E-4F68-8F72-9CD7DA9815FE}" type="presOf" srcId="{2A8E39ED-B49B-4EBA-BA6C-7F252B3C2FA3}" destId="{8AA5F9A5-6A5F-495C-8C12-3AA2B42745A0}" srcOrd="1" destOrd="0" presId="urn:microsoft.com/office/officeart/2005/8/layout/hierarchy2"/>
    <dgm:cxn modelId="{CF2477BD-21ED-4FD5-A7BD-C4521B38EF46}" type="presOf" srcId="{9EED743C-1662-4DD7-9A15-A8FE23FF0EF4}" destId="{8F4C95FD-065D-47CE-B986-E83478831B41}" srcOrd="1" destOrd="0" presId="urn:microsoft.com/office/officeart/2005/8/layout/hierarchy2"/>
    <dgm:cxn modelId="{1C06DFC5-0CB0-4428-B261-86E441399C90}" type="presOf" srcId="{E5F557D7-1D51-4D72-A867-EB328F5D7CB6}" destId="{EC8FE6E2-D8CF-4C28-9588-1DFC29A5A482}" srcOrd="0" destOrd="0" presId="urn:microsoft.com/office/officeart/2005/8/layout/hierarchy2"/>
    <dgm:cxn modelId="{A2D265D9-2C45-4760-A340-6F849D8E9B50}" type="presOf" srcId="{6D2F6A18-E493-4E62-8D8A-DBFF92AB88D5}" destId="{AE3664EA-7090-4BA5-B68B-528732A55378}" srcOrd="0" destOrd="0" presId="urn:microsoft.com/office/officeart/2005/8/layout/hierarchy2"/>
    <dgm:cxn modelId="{BB7951EF-9181-4055-9DBE-24445F87D7DD}" srcId="{48481D18-F628-457B-AEAC-BEA9998E10F3}" destId="{9087D3BD-A2A4-4D1B-AC9E-FFFCE428CD53}" srcOrd="1" destOrd="0" parTransId="{2A8E39ED-B49B-4EBA-BA6C-7F252B3C2FA3}" sibTransId="{4A998939-1F58-437B-B428-5EB5BCB84472}"/>
    <dgm:cxn modelId="{C66CBEF7-CE87-4EE1-844B-E4F15736801F}" srcId="{9087D3BD-A2A4-4D1B-AC9E-FFFCE428CD53}" destId="{23069967-659A-4B50-8088-308276128C99}" srcOrd="2" destOrd="0" parTransId="{36944B05-AEE0-4B4A-BA33-9BF6FF6E913E}" sibTransId="{C5E72FBB-007A-4EDF-93E5-E251AA6A836B}"/>
    <dgm:cxn modelId="{8F1774FC-2955-4460-8150-74EB7DE7ACED}" type="presOf" srcId="{19D28633-41FB-4FEC-B39F-F3BB03336FE2}" destId="{7F5E23BF-9D24-4AEF-ACC9-2A17CE16C7E8}" srcOrd="0" destOrd="0" presId="urn:microsoft.com/office/officeart/2005/8/layout/hierarchy2"/>
    <dgm:cxn modelId="{23F474FD-7B45-409A-8236-D38441477673}" srcId="{9087D3BD-A2A4-4D1B-AC9E-FFFCE428CD53}" destId="{6D2F6A18-E493-4E62-8D8A-DBFF92AB88D5}" srcOrd="3" destOrd="0" parTransId="{150C255B-349B-4FCE-9B3B-62539304FE9A}" sibTransId="{4B4EA826-37BD-46B0-9BB9-814A8FCF0C66}"/>
    <dgm:cxn modelId="{E3E7C6CC-9920-4CB2-8CA1-95F574D822A3}" type="presParOf" srcId="{09BAC802-A40D-4391-97DA-1D6DD9E2E1F9}" destId="{408A4725-1F3A-4875-856D-B0C2EE7C87CF}" srcOrd="0" destOrd="0" presId="urn:microsoft.com/office/officeart/2005/8/layout/hierarchy2"/>
    <dgm:cxn modelId="{C2A2B9A6-BD07-4084-890E-574708899768}" type="presParOf" srcId="{408A4725-1F3A-4875-856D-B0C2EE7C87CF}" destId="{6061FD3B-50CE-4A57-9E6F-1E8D1E6B5C66}" srcOrd="0" destOrd="0" presId="urn:microsoft.com/office/officeart/2005/8/layout/hierarchy2"/>
    <dgm:cxn modelId="{B5772C07-347A-4482-88B3-A1ED6D1B5000}" type="presParOf" srcId="{408A4725-1F3A-4875-856D-B0C2EE7C87CF}" destId="{47952320-B639-4199-9531-20D6EB39F5A0}" srcOrd="1" destOrd="0" presId="urn:microsoft.com/office/officeart/2005/8/layout/hierarchy2"/>
    <dgm:cxn modelId="{79AF94F5-715B-4DD9-9303-556058FE2FDD}" type="presParOf" srcId="{47952320-B639-4199-9531-20D6EB39F5A0}" destId="{3BC649F7-DDB3-4996-BEC2-EF2B9ACAD536}" srcOrd="0" destOrd="0" presId="urn:microsoft.com/office/officeart/2005/8/layout/hierarchy2"/>
    <dgm:cxn modelId="{E39952D5-871D-41A6-8818-8FBD505055B3}" type="presParOf" srcId="{3BC649F7-DDB3-4996-BEC2-EF2B9ACAD536}" destId="{8F4C95FD-065D-47CE-B986-E83478831B41}" srcOrd="0" destOrd="0" presId="urn:microsoft.com/office/officeart/2005/8/layout/hierarchy2"/>
    <dgm:cxn modelId="{E2A41B73-E4EB-49CF-9E9C-272769F877D7}" type="presParOf" srcId="{47952320-B639-4199-9531-20D6EB39F5A0}" destId="{939811CB-AC37-4D91-9DB1-0153D7895675}" srcOrd="1" destOrd="0" presId="urn:microsoft.com/office/officeart/2005/8/layout/hierarchy2"/>
    <dgm:cxn modelId="{85B4DB2D-76A5-4569-B3B4-E6EAC5837B7C}" type="presParOf" srcId="{939811CB-AC37-4D91-9DB1-0153D7895675}" destId="{337815A3-1302-4319-B06A-EAB089F9ABAF}" srcOrd="0" destOrd="0" presId="urn:microsoft.com/office/officeart/2005/8/layout/hierarchy2"/>
    <dgm:cxn modelId="{21E7B0F2-39CF-4249-8F7C-55736E4F17C9}" type="presParOf" srcId="{939811CB-AC37-4D91-9DB1-0153D7895675}" destId="{0EF8E9B7-C5A7-4FF9-99B8-0B095D033FA9}" srcOrd="1" destOrd="0" presId="urn:microsoft.com/office/officeart/2005/8/layout/hierarchy2"/>
    <dgm:cxn modelId="{D3CB53AF-78F1-453F-A068-B3F9978ABCD2}" type="presParOf" srcId="{0EF8E9B7-C5A7-4FF9-99B8-0B095D033FA9}" destId="{EC8FE6E2-D8CF-4C28-9588-1DFC29A5A482}" srcOrd="0" destOrd="0" presId="urn:microsoft.com/office/officeart/2005/8/layout/hierarchy2"/>
    <dgm:cxn modelId="{06A52CED-7BD4-40DF-A618-46F9C5C390B3}" type="presParOf" srcId="{EC8FE6E2-D8CF-4C28-9588-1DFC29A5A482}" destId="{B63A272B-4306-4AEF-9B7B-CC80104BBB13}" srcOrd="0" destOrd="0" presId="urn:microsoft.com/office/officeart/2005/8/layout/hierarchy2"/>
    <dgm:cxn modelId="{0FF600C5-1F61-43E6-BDDD-43F40F3AB884}" type="presParOf" srcId="{0EF8E9B7-C5A7-4FF9-99B8-0B095D033FA9}" destId="{78146B47-EE31-4805-8C1F-EF1152AE2C00}" srcOrd="1" destOrd="0" presId="urn:microsoft.com/office/officeart/2005/8/layout/hierarchy2"/>
    <dgm:cxn modelId="{E8692E84-7242-45CF-9251-E1C00E05C04E}" type="presParOf" srcId="{78146B47-EE31-4805-8C1F-EF1152AE2C00}" destId="{4F62AB1A-6CFB-4063-AE71-8E9F86B8AE8D}" srcOrd="0" destOrd="0" presId="urn:microsoft.com/office/officeart/2005/8/layout/hierarchy2"/>
    <dgm:cxn modelId="{2C9F928F-A8C5-46EF-A588-6958164564C0}" type="presParOf" srcId="{78146B47-EE31-4805-8C1F-EF1152AE2C00}" destId="{E3D6E0C4-4B33-4084-B95D-9449D44A8011}" srcOrd="1" destOrd="0" presId="urn:microsoft.com/office/officeart/2005/8/layout/hierarchy2"/>
    <dgm:cxn modelId="{123323AF-641D-40C8-9F96-3F3A5C0BD8E4}" type="presParOf" srcId="{47952320-B639-4199-9531-20D6EB39F5A0}" destId="{8BEE1738-BFF2-4256-96CC-F0E412635317}" srcOrd="2" destOrd="0" presId="urn:microsoft.com/office/officeart/2005/8/layout/hierarchy2"/>
    <dgm:cxn modelId="{A3C6CD15-2022-4BFC-AC4A-55D7931AB1DA}" type="presParOf" srcId="{8BEE1738-BFF2-4256-96CC-F0E412635317}" destId="{8AA5F9A5-6A5F-495C-8C12-3AA2B42745A0}" srcOrd="0" destOrd="0" presId="urn:microsoft.com/office/officeart/2005/8/layout/hierarchy2"/>
    <dgm:cxn modelId="{DA6B44FD-2683-448A-8F89-89468176B2B5}" type="presParOf" srcId="{47952320-B639-4199-9531-20D6EB39F5A0}" destId="{A1C6AC0C-EFBB-4703-B64F-FDD63C88A296}" srcOrd="3" destOrd="0" presId="urn:microsoft.com/office/officeart/2005/8/layout/hierarchy2"/>
    <dgm:cxn modelId="{9911A455-0132-4E10-9379-C37876642944}" type="presParOf" srcId="{A1C6AC0C-EFBB-4703-B64F-FDD63C88A296}" destId="{334D35A5-4062-43C9-955D-B59D554E0E56}" srcOrd="0" destOrd="0" presId="urn:microsoft.com/office/officeart/2005/8/layout/hierarchy2"/>
    <dgm:cxn modelId="{D2297F42-3C1F-45BE-A6C3-626CBAAAB54A}" type="presParOf" srcId="{A1C6AC0C-EFBB-4703-B64F-FDD63C88A296}" destId="{29C44512-0249-46B6-9053-C59C3D2C4682}" srcOrd="1" destOrd="0" presId="urn:microsoft.com/office/officeart/2005/8/layout/hierarchy2"/>
    <dgm:cxn modelId="{C9E75942-813D-441E-B19F-9DFAA1647569}" type="presParOf" srcId="{29C44512-0249-46B6-9053-C59C3D2C4682}" destId="{576255D6-3AF4-45D7-90CC-2FDABB881844}" srcOrd="0" destOrd="0" presId="urn:microsoft.com/office/officeart/2005/8/layout/hierarchy2"/>
    <dgm:cxn modelId="{A10CCCBA-195F-464F-ADAC-6592CBC2AD5A}" type="presParOf" srcId="{576255D6-3AF4-45D7-90CC-2FDABB881844}" destId="{1DFC60CA-6759-4233-A5E8-8577CF3E04B2}" srcOrd="0" destOrd="0" presId="urn:microsoft.com/office/officeart/2005/8/layout/hierarchy2"/>
    <dgm:cxn modelId="{79E035C3-0042-4F36-BB91-AD920DE306BC}" type="presParOf" srcId="{29C44512-0249-46B6-9053-C59C3D2C4682}" destId="{ACA170A7-754A-437E-88C6-02551B56DD9C}" srcOrd="1" destOrd="0" presId="urn:microsoft.com/office/officeart/2005/8/layout/hierarchy2"/>
    <dgm:cxn modelId="{10121CB6-FA67-4C44-953F-03BF0C7969B5}" type="presParOf" srcId="{ACA170A7-754A-437E-88C6-02551B56DD9C}" destId="{4CF794F7-C362-4389-A2E5-59FB0345918F}" srcOrd="0" destOrd="0" presId="urn:microsoft.com/office/officeart/2005/8/layout/hierarchy2"/>
    <dgm:cxn modelId="{659D6B73-7278-4901-AA54-472214E67C5A}" type="presParOf" srcId="{ACA170A7-754A-437E-88C6-02551B56DD9C}" destId="{C1F87F98-B0D0-47E3-838F-3E11A45DA01A}" srcOrd="1" destOrd="0" presId="urn:microsoft.com/office/officeart/2005/8/layout/hierarchy2"/>
    <dgm:cxn modelId="{4635CFD6-89E7-4D44-BF99-58A05D0E65C0}" type="presParOf" srcId="{29C44512-0249-46B6-9053-C59C3D2C4682}" destId="{7F5E23BF-9D24-4AEF-ACC9-2A17CE16C7E8}" srcOrd="2" destOrd="0" presId="urn:microsoft.com/office/officeart/2005/8/layout/hierarchy2"/>
    <dgm:cxn modelId="{F62BF0D4-389F-479A-82E3-D02BB796CA2C}" type="presParOf" srcId="{7F5E23BF-9D24-4AEF-ACC9-2A17CE16C7E8}" destId="{BD983ACA-B17A-4FC3-86A5-FC7734C583DD}" srcOrd="0" destOrd="0" presId="urn:microsoft.com/office/officeart/2005/8/layout/hierarchy2"/>
    <dgm:cxn modelId="{3080E982-D5C7-4C57-A9E8-F1EF645855DC}" type="presParOf" srcId="{29C44512-0249-46B6-9053-C59C3D2C4682}" destId="{DDB9A074-C21C-4DD7-8483-FB2B7BBA2ECD}" srcOrd="3" destOrd="0" presId="urn:microsoft.com/office/officeart/2005/8/layout/hierarchy2"/>
    <dgm:cxn modelId="{7F0762F5-4CE3-4FDF-8592-CF55E78F62F2}" type="presParOf" srcId="{DDB9A074-C21C-4DD7-8483-FB2B7BBA2ECD}" destId="{33FE2519-6E52-4CBB-8D55-2A1D36D9EB85}" srcOrd="0" destOrd="0" presId="urn:microsoft.com/office/officeart/2005/8/layout/hierarchy2"/>
    <dgm:cxn modelId="{85B431C0-BBE2-42CF-9DDE-2C489E022521}" type="presParOf" srcId="{DDB9A074-C21C-4DD7-8483-FB2B7BBA2ECD}" destId="{CBB43F7F-E45B-4089-90D2-7836513E7A91}" srcOrd="1" destOrd="0" presId="urn:microsoft.com/office/officeart/2005/8/layout/hierarchy2"/>
    <dgm:cxn modelId="{A8B65B21-3344-4507-9F13-03A0C84AF90A}" type="presParOf" srcId="{29C44512-0249-46B6-9053-C59C3D2C4682}" destId="{A5FF9C45-A35A-4792-9CCA-A563CEEBA97B}" srcOrd="4" destOrd="0" presId="urn:microsoft.com/office/officeart/2005/8/layout/hierarchy2"/>
    <dgm:cxn modelId="{074EF4D7-993D-4FDB-BDE7-9ADA1266C175}" type="presParOf" srcId="{A5FF9C45-A35A-4792-9CCA-A563CEEBA97B}" destId="{B7C0419D-8503-4FF0-8707-466B53C85782}" srcOrd="0" destOrd="0" presId="urn:microsoft.com/office/officeart/2005/8/layout/hierarchy2"/>
    <dgm:cxn modelId="{2E52D93E-FDC6-4EAC-A20C-97E51F83EA6B}" type="presParOf" srcId="{29C44512-0249-46B6-9053-C59C3D2C4682}" destId="{8C148347-D5A8-4A46-B193-48E9509C8456}" srcOrd="5" destOrd="0" presId="urn:microsoft.com/office/officeart/2005/8/layout/hierarchy2"/>
    <dgm:cxn modelId="{5144E1AC-6816-4EA9-938D-617218EDD294}" type="presParOf" srcId="{8C148347-D5A8-4A46-B193-48E9509C8456}" destId="{B28F887B-EAE8-47A1-9684-6F2A917AE612}" srcOrd="0" destOrd="0" presId="urn:microsoft.com/office/officeart/2005/8/layout/hierarchy2"/>
    <dgm:cxn modelId="{CFC77073-3E7B-458F-8DE0-9D1EB5028CDB}" type="presParOf" srcId="{8C148347-D5A8-4A46-B193-48E9509C8456}" destId="{E127C0C0-0F02-4B40-BD26-8D3AC7375EA8}" srcOrd="1" destOrd="0" presId="urn:microsoft.com/office/officeart/2005/8/layout/hierarchy2"/>
    <dgm:cxn modelId="{4882E940-626D-4878-B271-12E1E0117D89}" type="presParOf" srcId="{29C44512-0249-46B6-9053-C59C3D2C4682}" destId="{39E562AA-1487-4499-B702-47049EC31BE8}" srcOrd="6" destOrd="0" presId="urn:microsoft.com/office/officeart/2005/8/layout/hierarchy2"/>
    <dgm:cxn modelId="{03536E2F-B53D-4CE4-9367-706DB9AC8820}" type="presParOf" srcId="{39E562AA-1487-4499-B702-47049EC31BE8}" destId="{4028E49A-CA0F-451D-BA85-9457B4C41CC2}" srcOrd="0" destOrd="0" presId="urn:microsoft.com/office/officeart/2005/8/layout/hierarchy2"/>
    <dgm:cxn modelId="{77E99124-5DEF-4A8C-8CEE-35DFF6ECF4F4}" type="presParOf" srcId="{29C44512-0249-46B6-9053-C59C3D2C4682}" destId="{E8B69713-2C26-470E-BB5F-C74A1047DD63}" srcOrd="7" destOrd="0" presId="urn:microsoft.com/office/officeart/2005/8/layout/hierarchy2"/>
    <dgm:cxn modelId="{1539E830-6215-4532-807E-B8E128E5A679}" type="presParOf" srcId="{E8B69713-2C26-470E-BB5F-C74A1047DD63}" destId="{AE3664EA-7090-4BA5-B68B-528732A55378}" srcOrd="0" destOrd="0" presId="urn:microsoft.com/office/officeart/2005/8/layout/hierarchy2"/>
    <dgm:cxn modelId="{2175AC1D-2D95-458B-94C6-0C27868FEFB1}" type="presParOf" srcId="{E8B69713-2C26-470E-BB5F-C74A1047DD63}" destId="{7D6CBB87-6D44-4D76-87D0-995F6BD92BC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1FD3B-50CE-4A57-9E6F-1E8D1E6B5C66}">
      <dsp:nvSpPr>
        <dsp:cNvPr id="0" name=""/>
        <dsp:cNvSpPr/>
      </dsp:nvSpPr>
      <dsp:spPr>
        <a:xfrm>
          <a:off x="5741816" y="1330011"/>
          <a:ext cx="1980956" cy="126153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Social </a:t>
          </a:r>
          <a:br>
            <a:rPr lang="en-US" sz="2000" b="1" kern="1200" dirty="0"/>
          </a:br>
          <a:r>
            <a:rPr lang="en-US" sz="2000" b="1" kern="1200" dirty="0"/>
            <a:t>protection</a:t>
          </a:r>
        </a:p>
      </dsp:txBody>
      <dsp:txXfrm>
        <a:off x="5778765" y="1366960"/>
        <a:ext cx="1907058" cy="1187634"/>
      </dsp:txXfrm>
    </dsp:sp>
    <dsp:sp modelId="{3BC649F7-DDB3-4996-BEC2-EF2B9ACAD536}">
      <dsp:nvSpPr>
        <dsp:cNvPr id="0" name=""/>
        <dsp:cNvSpPr/>
      </dsp:nvSpPr>
      <dsp:spPr>
        <a:xfrm rot="15766991">
          <a:off x="5190335" y="1446161"/>
          <a:ext cx="979866" cy="57128"/>
        </a:xfrm>
        <a:custGeom>
          <a:avLst/>
          <a:gdLst/>
          <a:ahLst/>
          <a:cxnLst/>
          <a:rect l="0" t="0" r="0" b="0"/>
          <a:pathLst>
            <a:path>
              <a:moveTo>
                <a:pt x="0" y="28564"/>
              </a:moveTo>
              <a:lnTo>
                <a:pt x="979866" y="28564"/>
              </a:lnTo>
            </a:path>
          </a:pathLst>
        </a:custGeom>
        <a:noFill/>
        <a:ln w="127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655772" y="1450229"/>
        <a:ext cx="48993" cy="48993"/>
      </dsp:txXfrm>
    </dsp:sp>
    <dsp:sp modelId="{337815A3-1302-4319-B06A-EAB089F9ABAF}">
      <dsp:nvSpPr>
        <dsp:cNvPr id="0" name=""/>
        <dsp:cNvSpPr/>
      </dsp:nvSpPr>
      <dsp:spPr>
        <a:xfrm>
          <a:off x="4242226" y="509200"/>
          <a:ext cx="1376495" cy="95894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err="1"/>
            <a:t>Contribu</a:t>
          </a:r>
          <a:r>
            <a:rPr lang="en-US" sz="2000" b="1" kern="1200" dirty="0"/>
            <a:t>-</a:t>
          </a:r>
          <a:br>
            <a:rPr lang="en-US" sz="2000" b="1" kern="1200" dirty="0"/>
          </a:br>
          <a:r>
            <a:rPr lang="en-US" sz="2000" b="1" kern="1200" dirty="0"/>
            <a:t>tory</a:t>
          </a:r>
        </a:p>
      </dsp:txBody>
      <dsp:txXfrm>
        <a:off x="4270313" y="537287"/>
        <a:ext cx="1320321" cy="902773"/>
      </dsp:txXfrm>
    </dsp:sp>
    <dsp:sp modelId="{EC8FE6E2-D8CF-4C28-9588-1DFC29A5A482}">
      <dsp:nvSpPr>
        <dsp:cNvPr id="0" name=""/>
        <dsp:cNvSpPr/>
      </dsp:nvSpPr>
      <dsp:spPr>
        <a:xfrm rot="11400424">
          <a:off x="4068133" y="944867"/>
          <a:ext cx="175427" cy="57128"/>
        </a:xfrm>
        <a:custGeom>
          <a:avLst/>
          <a:gdLst/>
          <a:ahLst/>
          <a:cxnLst/>
          <a:rect l="0" t="0" r="0" b="0"/>
          <a:pathLst>
            <a:path>
              <a:moveTo>
                <a:pt x="0" y="28564"/>
              </a:moveTo>
              <a:lnTo>
                <a:pt x="175427" y="28564"/>
              </a:lnTo>
            </a:path>
          </a:pathLst>
        </a:custGeom>
        <a:noFill/>
        <a:ln w="127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51461" y="969046"/>
        <a:ext cx="8771" cy="8771"/>
      </dsp:txXfrm>
    </dsp:sp>
    <dsp:sp modelId="{4F62AB1A-6CFB-4063-AE71-8E9F86B8AE8D}">
      <dsp:nvSpPr>
        <dsp:cNvPr id="0" name=""/>
        <dsp:cNvSpPr/>
      </dsp:nvSpPr>
      <dsp:spPr>
        <a:xfrm>
          <a:off x="2443819" y="578509"/>
          <a:ext cx="1625648" cy="75936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Social insurances</a:t>
          </a:r>
        </a:p>
      </dsp:txBody>
      <dsp:txXfrm>
        <a:off x="2466060" y="600750"/>
        <a:ext cx="1581166" cy="714878"/>
      </dsp:txXfrm>
    </dsp:sp>
    <dsp:sp modelId="{8BEE1738-BFF2-4256-96CC-F0E412635317}">
      <dsp:nvSpPr>
        <dsp:cNvPr id="0" name=""/>
        <dsp:cNvSpPr/>
      </dsp:nvSpPr>
      <dsp:spPr>
        <a:xfrm rot="5359067">
          <a:off x="5095017" y="2586760"/>
          <a:ext cx="1309186" cy="57128"/>
        </a:xfrm>
        <a:custGeom>
          <a:avLst/>
          <a:gdLst/>
          <a:ahLst/>
          <a:cxnLst/>
          <a:rect l="0" t="0" r="0" b="0"/>
          <a:pathLst>
            <a:path>
              <a:moveTo>
                <a:pt x="0" y="28564"/>
              </a:moveTo>
              <a:lnTo>
                <a:pt x="1309186" y="28564"/>
              </a:lnTo>
            </a:path>
          </a:pathLst>
        </a:custGeom>
        <a:noFill/>
        <a:ln w="127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6881" y="2582595"/>
        <a:ext cx="65459" cy="65459"/>
      </dsp:txXfrm>
    </dsp:sp>
    <dsp:sp modelId="{334D35A5-4062-43C9-955D-B59D554E0E56}">
      <dsp:nvSpPr>
        <dsp:cNvPr id="0" name=""/>
        <dsp:cNvSpPr/>
      </dsp:nvSpPr>
      <dsp:spPr>
        <a:xfrm>
          <a:off x="4275174" y="2584861"/>
          <a:ext cx="1482230" cy="1370021"/>
        </a:xfrm>
        <a:prstGeom prst="roundRect">
          <a:avLst>
            <a:gd name="adj" fmla="val 10000"/>
          </a:avLst>
        </a:prstGeom>
        <a:solidFill>
          <a:srgbClr val="C00000"/>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000" b="1" kern="1200" dirty="0">
              <a:solidFill>
                <a:srgbClr val="FFFFFF"/>
              </a:solidFill>
              <a:latin typeface="Selawik Light" panose="02020404030301010803"/>
              <a:ea typeface="+mn-ea"/>
              <a:cs typeface="+mn-cs"/>
            </a:rPr>
            <a:t>Non-</a:t>
          </a:r>
          <a:br>
            <a:rPr lang="en-US" sz="2000" b="1" kern="1200" dirty="0">
              <a:solidFill>
                <a:srgbClr val="FFFFFF"/>
              </a:solidFill>
              <a:latin typeface="Selawik Light" panose="02020404030301010803"/>
              <a:ea typeface="+mn-ea"/>
              <a:cs typeface="+mn-cs"/>
            </a:rPr>
          </a:br>
          <a:r>
            <a:rPr lang="en-US" sz="2000" b="1" kern="1200" dirty="0" err="1">
              <a:solidFill>
                <a:srgbClr val="FFFFFF"/>
              </a:solidFill>
              <a:latin typeface="Selawik Light" panose="02020404030301010803"/>
              <a:ea typeface="+mn-ea"/>
              <a:cs typeface="+mn-cs"/>
            </a:rPr>
            <a:t>contribu</a:t>
          </a:r>
          <a:r>
            <a:rPr lang="en-US" sz="2000" b="1" kern="1200" dirty="0">
              <a:solidFill>
                <a:srgbClr val="FFFFFF"/>
              </a:solidFill>
              <a:latin typeface="Selawik Light" panose="02020404030301010803"/>
              <a:ea typeface="+mn-ea"/>
              <a:cs typeface="+mn-cs"/>
            </a:rPr>
            <a:t>-</a:t>
          </a:r>
          <a:br>
            <a:rPr lang="en-US" sz="2000" b="1" kern="1200" dirty="0">
              <a:solidFill>
                <a:srgbClr val="FFFFFF"/>
              </a:solidFill>
              <a:latin typeface="Selawik Light" panose="02020404030301010803"/>
              <a:ea typeface="+mn-ea"/>
              <a:cs typeface="+mn-cs"/>
            </a:rPr>
          </a:br>
          <a:r>
            <a:rPr lang="en-US" sz="2000" b="1" kern="1200" dirty="0">
              <a:solidFill>
                <a:srgbClr val="FFFFFF"/>
              </a:solidFill>
              <a:latin typeface="Selawik Light" panose="02020404030301010803"/>
              <a:ea typeface="+mn-ea"/>
              <a:cs typeface="+mn-cs"/>
            </a:rPr>
            <a:t>tory</a:t>
          </a:r>
        </a:p>
      </dsp:txBody>
      <dsp:txXfrm>
        <a:off x="4315301" y="2624988"/>
        <a:ext cx="1401976" cy="1289767"/>
      </dsp:txXfrm>
    </dsp:sp>
    <dsp:sp modelId="{576255D6-3AF4-45D7-90CC-2FDABB881844}">
      <dsp:nvSpPr>
        <dsp:cNvPr id="0" name=""/>
        <dsp:cNvSpPr/>
      </dsp:nvSpPr>
      <dsp:spPr>
        <a:xfrm rot="15768147">
          <a:off x="3481141" y="2541243"/>
          <a:ext cx="1411247" cy="57128"/>
        </a:xfrm>
        <a:custGeom>
          <a:avLst/>
          <a:gdLst/>
          <a:ahLst/>
          <a:cxnLst/>
          <a:rect l="0" t="0" r="0" b="0"/>
          <a:pathLst>
            <a:path>
              <a:moveTo>
                <a:pt x="0" y="28564"/>
              </a:moveTo>
              <a:lnTo>
                <a:pt x="1411247" y="28564"/>
              </a:lnTo>
            </a:path>
          </a:pathLst>
        </a:custGeom>
        <a:noFill/>
        <a:ln w="127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51484" y="2534527"/>
        <a:ext cx="70562" cy="70562"/>
      </dsp:txXfrm>
    </dsp:sp>
    <dsp:sp modelId="{4CF794F7-C362-4389-A2E5-59FB0345918F}">
      <dsp:nvSpPr>
        <dsp:cNvPr id="0" name=""/>
        <dsp:cNvSpPr/>
      </dsp:nvSpPr>
      <dsp:spPr>
        <a:xfrm>
          <a:off x="2488136" y="1499243"/>
          <a:ext cx="1610221" cy="74100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SRSP / ASP</a:t>
          </a:r>
        </a:p>
      </dsp:txBody>
      <dsp:txXfrm>
        <a:off x="2509839" y="1520946"/>
        <a:ext cx="1566815" cy="697596"/>
      </dsp:txXfrm>
    </dsp:sp>
    <dsp:sp modelId="{7F5E23BF-9D24-4AEF-ACC9-2A17CE16C7E8}">
      <dsp:nvSpPr>
        <dsp:cNvPr id="0" name=""/>
        <dsp:cNvSpPr/>
      </dsp:nvSpPr>
      <dsp:spPr>
        <a:xfrm rot="15326314">
          <a:off x="3835127" y="2900963"/>
          <a:ext cx="703277" cy="57128"/>
        </a:xfrm>
        <a:custGeom>
          <a:avLst/>
          <a:gdLst/>
          <a:ahLst/>
          <a:cxnLst/>
          <a:rect l="0" t="0" r="0" b="0"/>
          <a:pathLst>
            <a:path>
              <a:moveTo>
                <a:pt x="0" y="28564"/>
              </a:moveTo>
              <a:lnTo>
                <a:pt x="703277" y="28564"/>
              </a:lnTo>
            </a:path>
          </a:pathLst>
        </a:custGeom>
        <a:noFill/>
        <a:ln w="127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69183" y="2911946"/>
        <a:ext cx="35163" cy="35163"/>
      </dsp:txXfrm>
    </dsp:sp>
    <dsp:sp modelId="{33FE2519-6E52-4CBB-8D55-2A1D36D9EB85}">
      <dsp:nvSpPr>
        <dsp:cNvPr id="0" name=""/>
        <dsp:cNvSpPr/>
      </dsp:nvSpPr>
      <dsp:spPr>
        <a:xfrm>
          <a:off x="2488136" y="2356046"/>
          <a:ext cx="1610221" cy="46627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UCT</a:t>
          </a:r>
        </a:p>
      </dsp:txBody>
      <dsp:txXfrm>
        <a:off x="2501793" y="2369703"/>
        <a:ext cx="1582907" cy="438962"/>
      </dsp:txXfrm>
    </dsp:sp>
    <dsp:sp modelId="{A5FF9C45-A35A-4792-9CCA-A563CEEBA97B}">
      <dsp:nvSpPr>
        <dsp:cNvPr id="0" name=""/>
        <dsp:cNvSpPr/>
      </dsp:nvSpPr>
      <dsp:spPr>
        <a:xfrm rot="13159764">
          <a:off x="4078711" y="3171100"/>
          <a:ext cx="221551" cy="57128"/>
        </a:xfrm>
        <a:custGeom>
          <a:avLst/>
          <a:gdLst/>
          <a:ahLst/>
          <a:cxnLst/>
          <a:rect l="0" t="0" r="0" b="0"/>
          <a:pathLst>
            <a:path>
              <a:moveTo>
                <a:pt x="0" y="28564"/>
              </a:moveTo>
              <a:lnTo>
                <a:pt x="221551" y="28564"/>
              </a:lnTo>
            </a:path>
          </a:pathLst>
        </a:custGeom>
        <a:noFill/>
        <a:ln w="127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83948" y="3194125"/>
        <a:ext cx="11077" cy="11077"/>
      </dsp:txXfrm>
    </dsp:sp>
    <dsp:sp modelId="{B28F887B-EAE8-47A1-9684-6F2A917AE612}">
      <dsp:nvSpPr>
        <dsp:cNvPr id="0" name=""/>
        <dsp:cNvSpPr/>
      </dsp:nvSpPr>
      <dsp:spPr>
        <a:xfrm>
          <a:off x="2493579" y="2895256"/>
          <a:ext cx="1610221" cy="46840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graduation</a:t>
          </a:r>
        </a:p>
      </dsp:txBody>
      <dsp:txXfrm>
        <a:off x="2507298" y="2908975"/>
        <a:ext cx="1582783" cy="440964"/>
      </dsp:txXfrm>
    </dsp:sp>
    <dsp:sp modelId="{39E562AA-1487-4499-B702-47049EC31BE8}">
      <dsp:nvSpPr>
        <dsp:cNvPr id="0" name=""/>
        <dsp:cNvSpPr/>
      </dsp:nvSpPr>
      <dsp:spPr>
        <a:xfrm rot="5876746">
          <a:off x="3709781" y="3733265"/>
          <a:ext cx="993453" cy="57128"/>
        </a:xfrm>
        <a:custGeom>
          <a:avLst/>
          <a:gdLst/>
          <a:ahLst/>
          <a:cxnLst/>
          <a:rect l="0" t="0" r="0" b="0"/>
          <a:pathLst>
            <a:path>
              <a:moveTo>
                <a:pt x="0" y="28564"/>
              </a:moveTo>
              <a:lnTo>
                <a:pt x="993453" y="28564"/>
              </a:lnTo>
            </a:path>
          </a:pathLst>
        </a:custGeom>
        <a:noFill/>
        <a:ln w="127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81672" y="3736993"/>
        <a:ext cx="49672" cy="49672"/>
      </dsp:txXfrm>
    </dsp:sp>
    <dsp:sp modelId="{AE3664EA-7090-4BA5-B68B-528732A55378}">
      <dsp:nvSpPr>
        <dsp:cNvPr id="0" name=""/>
        <dsp:cNvSpPr/>
      </dsp:nvSpPr>
      <dsp:spPr>
        <a:xfrm>
          <a:off x="2473965" y="3470312"/>
          <a:ext cx="1663878" cy="1566951"/>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conditional</a:t>
          </a:r>
          <a:br>
            <a:rPr lang="en-US" sz="2000" kern="1200" dirty="0"/>
          </a:br>
          <a:r>
            <a:rPr lang="en-US" sz="2000" kern="1200" dirty="0"/>
            <a:t>cash</a:t>
          </a:r>
          <a:br>
            <a:rPr lang="en-US" sz="2000" kern="1200" dirty="0"/>
          </a:br>
          <a:r>
            <a:rPr lang="en-US" sz="2000" kern="1200" dirty="0"/>
            <a:t>transfers</a:t>
          </a:r>
        </a:p>
      </dsp:txBody>
      <dsp:txXfrm>
        <a:off x="2519859" y="3516206"/>
        <a:ext cx="1572090" cy="1475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AD069-88BF-4151-9060-A69781C1D213}" type="datetimeFigureOut">
              <a:rPr lang="en-US" smtClean="0"/>
              <a:t>22/08/2022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3EFA9-DCFD-4176-B866-C14F82D4513A}" type="slidenum">
              <a:rPr lang="en-US" smtClean="0"/>
              <a:t>‹#›</a:t>
            </a:fld>
            <a:endParaRPr lang="en-US"/>
          </a:p>
        </p:txBody>
      </p:sp>
    </p:spTree>
    <p:extLst>
      <p:ext uri="{BB962C8B-B14F-4D97-AF65-F5344CB8AC3E}">
        <p14:creationId xmlns:p14="http://schemas.microsoft.com/office/powerpoint/2010/main" val="321026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3EFA9-DCFD-4176-B866-C14F82D4513A}" type="slidenum">
              <a:rPr lang="en-US" smtClean="0"/>
              <a:t>1</a:t>
            </a:fld>
            <a:endParaRPr lang="en-US"/>
          </a:p>
        </p:txBody>
      </p:sp>
    </p:spTree>
    <p:extLst>
      <p:ext uri="{BB962C8B-B14F-4D97-AF65-F5344CB8AC3E}">
        <p14:creationId xmlns:p14="http://schemas.microsoft.com/office/powerpoint/2010/main" val="3964949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B27F49A-4A76-8648-9A37-132247F598C3}" type="slidenum">
              <a:rPr lang="en-US" smtClean="0"/>
              <a:t>10</a:t>
            </a:fld>
            <a:endParaRPr lang="en-US"/>
          </a:p>
        </p:txBody>
      </p:sp>
    </p:spTree>
    <p:extLst>
      <p:ext uri="{BB962C8B-B14F-4D97-AF65-F5344CB8AC3E}">
        <p14:creationId xmlns:p14="http://schemas.microsoft.com/office/powerpoint/2010/main" val="125933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B27F49A-4A76-8648-9A37-132247F598C3}" type="slidenum">
              <a:rPr lang="en-US" smtClean="0"/>
              <a:t>11</a:t>
            </a:fld>
            <a:endParaRPr lang="en-US"/>
          </a:p>
        </p:txBody>
      </p:sp>
    </p:spTree>
    <p:extLst>
      <p:ext uri="{BB962C8B-B14F-4D97-AF65-F5344CB8AC3E}">
        <p14:creationId xmlns:p14="http://schemas.microsoft.com/office/powerpoint/2010/main" val="325042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B27F49A-4A76-8648-9A37-132247F598C3}" type="slidenum">
              <a:rPr lang="en-US" smtClean="0"/>
              <a:t>12</a:t>
            </a:fld>
            <a:endParaRPr lang="en-US"/>
          </a:p>
        </p:txBody>
      </p:sp>
    </p:spTree>
    <p:extLst>
      <p:ext uri="{BB962C8B-B14F-4D97-AF65-F5344CB8AC3E}">
        <p14:creationId xmlns:p14="http://schemas.microsoft.com/office/powerpoint/2010/main" val="408508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B27F49A-4A76-8648-9A37-132247F598C3}" type="slidenum">
              <a:rPr lang="en-US" smtClean="0"/>
              <a:t>13</a:t>
            </a:fld>
            <a:endParaRPr lang="en-US"/>
          </a:p>
        </p:txBody>
      </p:sp>
    </p:spTree>
    <p:extLst>
      <p:ext uri="{BB962C8B-B14F-4D97-AF65-F5344CB8AC3E}">
        <p14:creationId xmlns:p14="http://schemas.microsoft.com/office/powerpoint/2010/main" val="324085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14</a:t>
            </a:fld>
            <a:endParaRPr lang="en-US"/>
          </a:p>
        </p:txBody>
      </p:sp>
    </p:spTree>
    <p:extLst>
      <p:ext uri="{BB962C8B-B14F-4D97-AF65-F5344CB8AC3E}">
        <p14:creationId xmlns:p14="http://schemas.microsoft.com/office/powerpoint/2010/main" val="125319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83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3EFA9-DCFD-4176-B866-C14F82D4513A}" type="slidenum">
              <a:rPr lang="en-US" smtClean="0"/>
              <a:t>3</a:t>
            </a:fld>
            <a:endParaRPr lang="en-US"/>
          </a:p>
        </p:txBody>
      </p:sp>
    </p:spTree>
    <p:extLst>
      <p:ext uri="{BB962C8B-B14F-4D97-AF65-F5344CB8AC3E}">
        <p14:creationId xmlns:p14="http://schemas.microsoft.com/office/powerpoint/2010/main" val="112872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3EFA9-DCFD-4176-B866-C14F82D4513A}" type="slidenum">
              <a:rPr lang="en-US" smtClean="0"/>
              <a:t>4</a:t>
            </a:fld>
            <a:endParaRPr lang="en-US"/>
          </a:p>
        </p:txBody>
      </p:sp>
    </p:spTree>
    <p:extLst>
      <p:ext uri="{BB962C8B-B14F-4D97-AF65-F5344CB8AC3E}">
        <p14:creationId xmlns:p14="http://schemas.microsoft.com/office/powerpoint/2010/main" val="372335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insurance</a:t>
            </a:r>
            <a:r>
              <a:rPr lang="en-US" dirty="0"/>
              <a:t>, which can include for instance old-age pensions, disability benefits, and family benefits. </a:t>
            </a:r>
          </a:p>
          <a:p>
            <a:endParaRPr lang="en-US" dirty="0"/>
          </a:p>
          <a:p>
            <a:r>
              <a:rPr lang="en-US" dirty="0"/>
              <a:t>Social insurance is in principle financed by contributions paid by employers and employees. However, in practice social insurance funds are often also supported by Government revenue.</a:t>
            </a:r>
          </a:p>
          <a:p>
            <a:endParaRPr lang="en-US" dirty="0"/>
          </a:p>
          <a:p>
            <a:r>
              <a:rPr lang="en-US" dirty="0"/>
              <a:t>The idea of social insurance is that eligibility is limited to those who have previously paid contributions. In practice, this means that informal workers are excluded. The same goes for those who are excluded from the labour market altogether, which in the Arab region is often the case for women and persons with disabilities. Migrant workers are another group that is frequently excluded from social insurance coverage.</a:t>
            </a:r>
          </a:p>
          <a:p>
            <a:endParaRPr lang="en-US" dirty="0"/>
          </a:p>
          <a:p>
            <a:r>
              <a:rPr lang="en-US" b="1" dirty="0"/>
              <a:t>Social assistance, </a:t>
            </a:r>
            <a:r>
              <a:rPr lang="en-US" b="0" dirty="0"/>
              <a:t>on the other hand, includes for instance subsidies, cash transfers, in-kind benefits and various forms of non-contributory health coverage. </a:t>
            </a:r>
          </a:p>
          <a:p>
            <a:endParaRPr lang="en-US" b="0" dirty="0"/>
          </a:p>
          <a:p>
            <a:r>
              <a:rPr lang="en-US" b="0" dirty="0"/>
              <a:t>Unlike social insurance, social assistance is financed by general Government revenue rather than by contributions.</a:t>
            </a:r>
          </a:p>
          <a:p>
            <a:endParaRPr lang="en-US" b="0" dirty="0"/>
          </a:p>
          <a:p>
            <a:r>
              <a:rPr lang="en-US" b="0" dirty="0"/>
              <a:t>Social assistance can be either </a:t>
            </a:r>
            <a:r>
              <a:rPr lang="en-US" b="1" dirty="0"/>
              <a:t>universal,</a:t>
            </a:r>
            <a:r>
              <a:rPr lang="en-US" b="0" dirty="0"/>
              <a:t> in which case it is provided to everyone, or </a:t>
            </a:r>
            <a:r>
              <a:rPr lang="en-US" b="1" dirty="0"/>
              <a:t>targeted</a:t>
            </a:r>
            <a:r>
              <a:rPr lang="en-US" b="0" dirty="0"/>
              <a:t>, in which case it is provided only to specific groups. In either case, eligibility is not based on previous contributions. </a:t>
            </a:r>
          </a:p>
          <a:p>
            <a:endParaRPr lang="en-US" b="0" dirty="0"/>
          </a:p>
        </p:txBody>
      </p:sp>
      <p:sp>
        <p:nvSpPr>
          <p:cNvPr id="4" name="Slide Number Placeholder 3"/>
          <p:cNvSpPr>
            <a:spLocks noGrp="1"/>
          </p:cNvSpPr>
          <p:nvPr>
            <p:ph type="sldNum" sz="quarter" idx="5"/>
          </p:nvPr>
        </p:nvSpPr>
        <p:spPr/>
        <p:txBody>
          <a:bodyPr/>
          <a:lstStyle/>
          <a:p>
            <a:fld id="{FB27F49A-4A76-8648-9A37-132247F598C3}" type="slidenum">
              <a:rPr lang="en-US" smtClean="0"/>
              <a:t>5</a:t>
            </a:fld>
            <a:endParaRPr lang="en-US"/>
          </a:p>
        </p:txBody>
      </p:sp>
    </p:spTree>
    <p:extLst>
      <p:ext uri="{BB962C8B-B14F-4D97-AF65-F5344CB8AC3E}">
        <p14:creationId xmlns:p14="http://schemas.microsoft.com/office/powerpoint/2010/main" val="313987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types of social protection tackle different types of poverty. </a:t>
            </a:r>
          </a:p>
          <a:p>
            <a:endParaRPr lang="en-US" dirty="0"/>
          </a:p>
          <a:p>
            <a:r>
              <a:rPr lang="en-US" dirty="0"/>
              <a:t>The different types of social protection focusing on different types of poverty did not emerge at the same time. Initially, the focus was largely on social insurance schemes aiming to prevent transitory poverty. Later the need to complement these with social assistance schemes alleviating chronic poverty became evident. During the last two years, a lot of focus has been on social protection alleviating transitory poverty caused by covariate shocks, such as covid-19. </a:t>
            </a:r>
          </a:p>
          <a:p>
            <a:endParaRPr lang="en-US" dirty="0"/>
          </a:p>
          <a:p>
            <a:endParaRPr lang="en-US" dirty="0"/>
          </a:p>
          <a:p>
            <a:r>
              <a:rPr lang="en-US" dirty="0"/>
              <a:t>However, any specific social protection scheme or </a:t>
            </a:r>
            <a:r>
              <a:rPr lang="en-US" dirty="0" err="1"/>
              <a:t>programme</a:t>
            </a:r>
            <a:r>
              <a:rPr lang="en-US" dirty="0"/>
              <a:t> usually relates to several poverty types at the same time. </a:t>
            </a:r>
          </a:p>
          <a:p>
            <a:r>
              <a:rPr lang="en-US" dirty="0"/>
              <a:t>For example, The Takaful </a:t>
            </a:r>
            <a:r>
              <a:rPr lang="en-US" dirty="0" err="1"/>
              <a:t>programme</a:t>
            </a:r>
            <a:r>
              <a:rPr lang="en-US" dirty="0"/>
              <a:t> in Egypt is a conditional cash transfer </a:t>
            </a:r>
            <a:r>
              <a:rPr lang="en-US" dirty="0" err="1"/>
              <a:t>programme</a:t>
            </a:r>
            <a:r>
              <a:rPr lang="en-US" dirty="0"/>
              <a:t> focused on education and health. It is concerned with </a:t>
            </a:r>
            <a:r>
              <a:rPr lang="en-US" b="1" dirty="0"/>
              <a:t>reducing</a:t>
            </a:r>
            <a:r>
              <a:rPr lang="en-US" dirty="0"/>
              <a:t> multidimensional poverty and create a path for graduation from poverty.</a:t>
            </a:r>
          </a:p>
          <a:p>
            <a:r>
              <a:rPr lang="en-US" dirty="0"/>
              <a:t>The Takaful is targeted to families with children, who might be able to work. A sister </a:t>
            </a:r>
            <a:r>
              <a:rPr lang="en-US" dirty="0" err="1"/>
              <a:t>programme</a:t>
            </a:r>
            <a:r>
              <a:rPr lang="en-US" dirty="0"/>
              <a:t>, Karama, is targeted to older persons and persons with disabilities, with a more poverty </a:t>
            </a:r>
            <a:r>
              <a:rPr lang="en-US" b="1" dirty="0"/>
              <a:t>alleviative </a:t>
            </a:r>
            <a:r>
              <a:rPr lang="en-US" dirty="0"/>
              <a:t>objective.</a:t>
            </a:r>
            <a:br>
              <a:rPr lang="en-US" dirty="0"/>
            </a:br>
            <a:r>
              <a:rPr lang="en-US" dirty="0"/>
              <a:t>During Covid, both Takaful and Karama were rapidly expanded to a larger number of new beneficiaries, aiming to </a:t>
            </a:r>
            <a:r>
              <a:rPr lang="en-US" b="1" dirty="0"/>
              <a:t>alleviate </a:t>
            </a:r>
            <a:r>
              <a:rPr lang="en-US" dirty="0"/>
              <a:t>the negative effects of the pandemic. </a:t>
            </a:r>
          </a:p>
          <a:p>
            <a:endParaRPr lang="en-US" dirty="0"/>
          </a:p>
          <a:p>
            <a:endParaRPr lang="en-US" dirty="0"/>
          </a:p>
          <a:p>
            <a:r>
              <a:rPr lang="en-US" dirty="0"/>
              <a:t>TVET = technical and vocational education and training</a:t>
            </a:r>
          </a:p>
          <a:p>
            <a:endParaRPr lang="en-US" dirty="0"/>
          </a:p>
          <a:p>
            <a:endParaRPr lang="en-US" dirty="0"/>
          </a:p>
        </p:txBody>
      </p:sp>
      <p:sp>
        <p:nvSpPr>
          <p:cNvPr id="4" name="Slide Number Placeholder 3"/>
          <p:cNvSpPr>
            <a:spLocks noGrp="1"/>
          </p:cNvSpPr>
          <p:nvPr>
            <p:ph type="sldNum" sz="quarter" idx="5"/>
          </p:nvPr>
        </p:nvSpPr>
        <p:spPr/>
        <p:txBody>
          <a:bodyPr/>
          <a:lstStyle/>
          <a:p>
            <a:fld id="{9853EFA9-DCFD-4176-B866-C14F82D4513A}" type="slidenum">
              <a:rPr lang="en-US" smtClean="0"/>
              <a:t>6</a:t>
            </a:fld>
            <a:endParaRPr lang="en-US"/>
          </a:p>
        </p:txBody>
      </p:sp>
    </p:spTree>
    <p:extLst>
      <p:ext uri="{BB962C8B-B14F-4D97-AF65-F5344CB8AC3E}">
        <p14:creationId xmlns:p14="http://schemas.microsoft.com/office/powerpoint/2010/main" val="22034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matrix that gives an overview of some key cash transfer </a:t>
            </a:r>
            <a:r>
              <a:rPr lang="en-US" dirty="0" err="1"/>
              <a:t>programmes</a:t>
            </a:r>
            <a:r>
              <a:rPr lang="en-US" dirty="0"/>
              <a:t> in the Arab countries, showing their targeting methodologies as well as whether they have any conditionalities. </a:t>
            </a:r>
          </a:p>
          <a:p>
            <a:endParaRPr lang="en-US" dirty="0"/>
          </a:p>
          <a:p>
            <a:pPr rtl="0"/>
            <a:r>
              <a:rPr lang="en-US" dirty="0"/>
              <a:t>All </a:t>
            </a:r>
            <a:r>
              <a:rPr lang="en-US" dirty="0" err="1"/>
              <a:t>programmes</a:t>
            </a:r>
            <a:r>
              <a:rPr lang="en-US" dirty="0"/>
              <a:t> in the matrix use some kind of </a:t>
            </a:r>
            <a:r>
              <a:rPr lang="en-US" b="1" dirty="0"/>
              <a:t>proxy means testing</a:t>
            </a:r>
            <a:r>
              <a:rPr lang="en-US" dirty="0"/>
              <a:t>, usually in combination with some other targeting methodology such as community targeting, </a:t>
            </a:r>
            <a:r>
              <a:rPr lang="en-US" b="1" dirty="0"/>
              <a:t>geographical</a:t>
            </a:r>
            <a:r>
              <a:rPr lang="en-US" dirty="0"/>
              <a:t> targeting or categorical targeting. </a:t>
            </a:r>
            <a:r>
              <a:rPr lang="en-US" b="1" dirty="0"/>
              <a:t>MPI</a:t>
            </a:r>
            <a:r>
              <a:rPr lang="en-US" dirty="0"/>
              <a:t> can prove useful in targeting, especially in geographical targeting (</a:t>
            </a:r>
            <a:r>
              <a:rPr lang="en-US" b="1" dirty="0"/>
              <a:t>poverty maps</a:t>
            </a:r>
            <a:r>
              <a:rPr lang="en-US" dirty="0"/>
              <a:t>). </a:t>
            </a:r>
          </a:p>
          <a:p>
            <a:endParaRPr lang="en-US" dirty="0"/>
          </a:p>
          <a:p>
            <a:r>
              <a:rPr lang="en-US" dirty="0"/>
              <a:t>Light blue indicates that the targeting methodology plays a secondary role or that it was previously used – for example in Egypt, Morocco and Palestine, community targeting is used to correct errors, whereas in Mauritania community targeting plays a more central role in the identification of beneficiaries. Also, the </a:t>
            </a:r>
            <a:r>
              <a:rPr lang="en-US" dirty="0" err="1"/>
              <a:t>programmes</a:t>
            </a:r>
            <a:r>
              <a:rPr lang="en-US" dirty="0"/>
              <a:t> in Mauritania, Egypt and Morocco were first implemented with geographical targeting, in the poorest areas, but have now been implemented at a national level. </a:t>
            </a:r>
          </a:p>
          <a:p>
            <a:endParaRPr lang="en-US" dirty="0"/>
          </a:p>
          <a:p>
            <a:r>
              <a:rPr lang="en-US" dirty="0"/>
              <a:t>Meanwhile, categorical targeting is mainly used for the </a:t>
            </a:r>
            <a:r>
              <a:rPr lang="en-US" dirty="0" err="1"/>
              <a:t>programmes</a:t>
            </a:r>
            <a:r>
              <a:rPr lang="en-US" dirty="0"/>
              <a:t> in Egypt and in </a:t>
            </a:r>
            <a:r>
              <a:rPr lang="en-US" dirty="0">
                <a:solidFill>
                  <a:srgbClr val="FF0000"/>
                </a:solidFill>
                <a:highlight>
                  <a:srgbClr val="00FF00"/>
                </a:highlight>
              </a:rPr>
              <a:t>Mauritania</a:t>
            </a:r>
            <a:r>
              <a:rPr lang="en-US" dirty="0"/>
              <a:t>. </a:t>
            </a:r>
          </a:p>
          <a:p>
            <a:endParaRPr lang="en-US" dirty="0"/>
          </a:p>
          <a:p>
            <a:r>
              <a:rPr lang="en-US" dirty="0"/>
              <a:t>So, turning to the right side, we see that there are mainly three </a:t>
            </a:r>
            <a:r>
              <a:rPr lang="en-US" dirty="0" err="1"/>
              <a:t>programmes</a:t>
            </a:r>
            <a:r>
              <a:rPr lang="en-US" dirty="0"/>
              <a:t> that have conditionalities, namely those in Mauritania, Egypt and Morocco. </a:t>
            </a:r>
            <a:r>
              <a:rPr lang="en-US" dirty="0" err="1"/>
              <a:t>Tekavoul</a:t>
            </a:r>
            <a:r>
              <a:rPr lang="en-US" dirty="0"/>
              <a:t> in Mauritania has conditions relating to participation in awareness sessions, while </a:t>
            </a:r>
          </a:p>
          <a:p>
            <a:r>
              <a:rPr lang="en-US" dirty="0"/>
              <a:t>Takaful and Karama in Egypt has conditions relating to both education and health.</a:t>
            </a:r>
          </a:p>
          <a:p>
            <a:endParaRPr lang="en-US" dirty="0"/>
          </a:p>
          <a:p>
            <a:r>
              <a:rPr lang="en-US" dirty="0"/>
              <a:t>The Tayssir </a:t>
            </a:r>
            <a:r>
              <a:rPr lang="en-US" dirty="0" err="1"/>
              <a:t>programme</a:t>
            </a:r>
            <a:r>
              <a:rPr lang="en-US" dirty="0"/>
              <a:t> in Morocco only has conditions relating to education, and in fact the </a:t>
            </a:r>
            <a:r>
              <a:rPr lang="en-US" dirty="0" err="1"/>
              <a:t>programme</a:t>
            </a:r>
            <a:r>
              <a:rPr lang="en-US" dirty="0"/>
              <a:t> is implemented by the ministry of education and not the ministry of social affairs.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7</a:t>
            </a:fld>
            <a:endParaRPr lang="en-US"/>
          </a:p>
        </p:txBody>
      </p:sp>
    </p:spTree>
    <p:extLst>
      <p:ext uri="{BB962C8B-B14F-4D97-AF65-F5344CB8AC3E}">
        <p14:creationId xmlns:p14="http://schemas.microsoft.com/office/powerpoint/2010/main" val="179470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53EFA9-DCFD-4176-B866-C14F82D4513A}" type="slidenum">
              <a:rPr lang="en-US" smtClean="0"/>
              <a:t>8</a:t>
            </a:fld>
            <a:endParaRPr lang="en-US"/>
          </a:p>
        </p:txBody>
      </p:sp>
    </p:spTree>
    <p:extLst>
      <p:ext uri="{BB962C8B-B14F-4D97-AF65-F5344CB8AC3E}">
        <p14:creationId xmlns:p14="http://schemas.microsoft.com/office/powerpoint/2010/main" val="326029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a:p>
            <a:pPr rtl="0"/>
            <a:endParaRPr lang="en-US" dirty="0"/>
          </a:p>
        </p:txBody>
      </p:sp>
      <p:sp>
        <p:nvSpPr>
          <p:cNvPr id="4" name="Slide Number Placeholder 3"/>
          <p:cNvSpPr>
            <a:spLocks noGrp="1"/>
          </p:cNvSpPr>
          <p:nvPr>
            <p:ph type="sldNum" sz="quarter" idx="5"/>
          </p:nvPr>
        </p:nvSpPr>
        <p:spPr/>
        <p:txBody>
          <a:bodyPr/>
          <a:lstStyle/>
          <a:p>
            <a:fld id="{9853EFA9-DCFD-4176-B866-C14F82D4513A}" type="slidenum">
              <a:rPr lang="en-US" smtClean="0"/>
              <a:t>9</a:t>
            </a:fld>
            <a:endParaRPr lang="en-US"/>
          </a:p>
        </p:txBody>
      </p:sp>
    </p:spTree>
    <p:extLst>
      <p:ext uri="{BB962C8B-B14F-4D97-AF65-F5344CB8AC3E}">
        <p14:creationId xmlns:p14="http://schemas.microsoft.com/office/powerpoint/2010/main" val="2127929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picture containing drawing&#10;&#10;Description automatically generated">
            <a:extLst>
              <a:ext uri="{FF2B5EF4-FFF2-40B4-BE49-F238E27FC236}">
                <a16:creationId xmlns:a16="http://schemas.microsoft.com/office/drawing/2014/main" id="{010D66FA-8C0F-D54D-91B7-17CC665EC7B4}"/>
              </a:ext>
            </a:extLst>
          </p:cNvPr>
          <p:cNvPicPr>
            <a:picLocks noChangeAspect="1"/>
          </p:cNvPicPr>
          <p:nvPr userDrawn="1"/>
        </p:nvPicPr>
        <p:blipFill>
          <a:blip r:embed="rId3"/>
          <a:stretch>
            <a:fillRect/>
          </a:stretch>
        </p:blipFill>
        <p:spPr>
          <a:xfrm>
            <a:off x="1077733" y="4862104"/>
            <a:ext cx="4992389" cy="1616334"/>
          </a:xfrm>
          <a:prstGeom prst="rect">
            <a:avLst/>
          </a:prstGeom>
        </p:spPr>
      </p:pic>
    </p:spTree>
    <p:extLst>
      <p:ext uri="{BB962C8B-B14F-4D97-AF65-F5344CB8AC3E}">
        <p14:creationId xmlns:p14="http://schemas.microsoft.com/office/powerpoint/2010/main" val="274526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7225EE-8608-7B41-9502-BFC60C14F400}"/>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58124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2235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171586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024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1DDAD-B6F1-4FCA-9438-6FEB58C11B74}" type="datetimeFigureOut">
              <a:rPr lang="en-US" smtClean="0"/>
              <a:t>22/08/2022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EB656-4698-4606-BD1D-A828F93471BC}" type="slidenum">
              <a:rPr lang="en-US" smtClean="0"/>
              <a:t>‹#›</a:t>
            </a:fld>
            <a:endParaRPr lang="en-US"/>
          </a:p>
        </p:txBody>
      </p:sp>
      <p:sp>
        <p:nvSpPr>
          <p:cNvPr id="9" name="Picture Placeholder 8"/>
          <p:cNvSpPr>
            <a:spLocks noGrp="1"/>
          </p:cNvSpPr>
          <p:nvPr>
            <p:ph type="pic" sz="quarter" idx="13"/>
          </p:nvPr>
        </p:nvSpPr>
        <p:spPr>
          <a:xfrm>
            <a:off x="4833257" y="1698171"/>
            <a:ext cx="2525486" cy="2525486"/>
          </a:xfrm>
          <a:custGeom>
            <a:avLst/>
            <a:gdLst>
              <a:gd name="connsiteX0" fmla="*/ 1262743 w 2525486"/>
              <a:gd name="connsiteY0" fmla="*/ 0 h 2525486"/>
              <a:gd name="connsiteX1" fmla="*/ 2525486 w 2525486"/>
              <a:gd name="connsiteY1" fmla="*/ 1262743 h 2525486"/>
              <a:gd name="connsiteX2" fmla="*/ 1262743 w 2525486"/>
              <a:gd name="connsiteY2" fmla="*/ 2525486 h 2525486"/>
              <a:gd name="connsiteX3" fmla="*/ 0 w 2525486"/>
              <a:gd name="connsiteY3" fmla="*/ 1262743 h 2525486"/>
              <a:gd name="connsiteX4" fmla="*/ 1262743 w 2525486"/>
              <a:gd name="connsiteY4" fmla="*/ 0 h 252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486" h="2525486">
                <a:moveTo>
                  <a:pt x="1262743" y="0"/>
                </a:moveTo>
                <a:cubicBezTo>
                  <a:pt x="1960137" y="0"/>
                  <a:pt x="2525486" y="565349"/>
                  <a:pt x="2525486" y="1262743"/>
                </a:cubicBezTo>
                <a:cubicBezTo>
                  <a:pt x="2525486" y="1960137"/>
                  <a:pt x="1960137" y="2525486"/>
                  <a:pt x="1262743" y="2525486"/>
                </a:cubicBezTo>
                <a:cubicBezTo>
                  <a:pt x="565349" y="2525486"/>
                  <a:pt x="0" y="1960137"/>
                  <a:pt x="0" y="1262743"/>
                </a:cubicBezTo>
                <a:cubicBezTo>
                  <a:pt x="0" y="565349"/>
                  <a:pt x="565349" y="0"/>
                  <a:pt x="1262743" y="0"/>
                </a:cubicBezTo>
                <a:close/>
              </a:path>
            </a:pathLst>
          </a:custGeom>
        </p:spPr>
        <p:txBody>
          <a:bodyPr wrap="square">
            <a:noAutofit/>
          </a:bodyPr>
          <a:lstStyle/>
          <a:p>
            <a:r>
              <a:rPr lang="en-GB"/>
              <a:t>Click icon to add picture</a:t>
            </a:r>
            <a:endParaRPr lang="en-US"/>
          </a:p>
        </p:txBody>
      </p:sp>
      <p:sp>
        <p:nvSpPr>
          <p:cNvPr id="10" name="Picture Placeholder 9"/>
          <p:cNvSpPr>
            <a:spLocks noGrp="1"/>
          </p:cNvSpPr>
          <p:nvPr>
            <p:ph type="pic" sz="quarter" idx="14"/>
          </p:nvPr>
        </p:nvSpPr>
        <p:spPr>
          <a:xfrm>
            <a:off x="1756228" y="1698171"/>
            <a:ext cx="2525486" cy="2525486"/>
          </a:xfrm>
          <a:custGeom>
            <a:avLst/>
            <a:gdLst>
              <a:gd name="connsiteX0" fmla="*/ 1262743 w 2525486"/>
              <a:gd name="connsiteY0" fmla="*/ 0 h 2525486"/>
              <a:gd name="connsiteX1" fmla="*/ 2525486 w 2525486"/>
              <a:gd name="connsiteY1" fmla="*/ 1262743 h 2525486"/>
              <a:gd name="connsiteX2" fmla="*/ 1262743 w 2525486"/>
              <a:gd name="connsiteY2" fmla="*/ 2525486 h 2525486"/>
              <a:gd name="connsiteX3" fmla="*/ 0 w 2525486"/>
              <a:gd name="connsiteY3" fmla="*/ 1262743 h 2525486"/>
              <a:gd name="connsiteX4" fmla="*/ 1262743 w 2525486"/>
              <a:gd name="connsiteY4" fmla="*/ 0 h 252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486" h="2525486">
                <a:moveTo>
                  <a:pt x="1262743" y="0"/>
                </a:moveTo>
                <a:cubicBezTo>
                  <a:pt x="1960137" y="0"/>
                  <a:pt x="2525486" y="565349"/>
                  <a:pt x="2525486" y="1262743"/>
                </a:cubicBezTo>
                <a:cubicBezTo>
                  <a:pt x="2525486" y="1960137"/>
                  <a:pt x="1960137" y="2525486"/>
                  <a:pt x="1262743" y="2525486"/>
                </a:cubicBezTo>
                <a:cubicBezTo>
                  <a:pt x="565349" y="2525486"/>
                  <a:pt x="0" y="1960137"/>
                  <a:pt x="0" y="1262743"/>
                </a:cubicBezTo>
                <a:cubicBezTo>
                  <a:pt x="0" y="565349"/>
                  <a:pt x="565349" y="0"/>
                  <a:pt x="1262743" y="0"/>
                </a:cubicBezTo>
                <a:close/>
              </a:path>
            </a:pathLst>
          </a:custGeom>
        </p:spPr>
        <p:txBody>
          <a:bodyPr wrap="square">
            <a:noAutofit/>
          </a:bodyPr>
          <a:lstStyle/>
          <a:p>
            <a:r>
              <a:rPr lang="en-GB"/>
              <a:t>Click icon to add picture</a:t>
            </a:r>
            <a:endParaRPr lang="en-US"/>
          </a:p>
        </p:txBody>
      </p:sp>
      <p:sp>
        <p:nvSpPr>
          <p:cNvPr id="11" name="Picture Placeholder 10"/>
          <p:cNvSpPr>
            <a:spLocks noGrp="1"/>
          </p:cNvSpPr>
          <p:nvPr>
            <p:ph type="pic" sz="quarter" idx="15"/>
          </p:nvPr>
        </p:nvSpPr>
        <p:spPr>
          <a:xfrm>
            <a:off x="7910286" y="1698171"/>
            <a:ext cx="2525486" cy="2525486"/>
          </a:xfrm>
          <a:custGeom>
            <a:avLst/>
            <a:gdLst>
              <a:gd name="connsiteX0" fmla="*/ 1262743 w 2525486"/>
              <a:gd name="connsiteY0" fmla="*/ 0 h 2525486"/>
              <a:gd name="connsiteX1" fmla="*/ 2525486 w 2525486"/>
              <a:gd name="connsiteY1" fmla="*/ 1262743 h 2525486"/>
              <a:gd name="connsiteX2" fmla="*/ 1262743 w 2525486"/>
              <a:gd name="connsiteY2" fmla="*/ 2525486 h 2525486"/>
              <a:gd name="connsiteX3" fmla="*/ 0 w 2525486"/>
              <a:gd name="connsiteY3" fmla="*/ 1262743 h 2525486"/>
              <a:gd name="connsiteX4" fmla="*/ 1262743 w 2525486"/>
              <a:gd name="connsiteY4" fmla="*/ 0 h 252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486" h="2525486">
                <a:moveTo>
                  <a:pt x="1262743" y="0"/>
                </a:moveTo>
                <a:cubicBezTo>
                  <a:pt x="1960137" y="0"/>
                  <a:pt x="2525486" y="565349"/>
                  <a:pt x="2525486" y="1262743"/>
                </a:cubicBezTo>
                <a:cubicBezTo>
                  <a:pt x="2525486" y="1960137"/>
                  <a:pt x="1960137" y="2525486"/>
                  <a:pt x="1262743" y="2525486"/>
                </a:cubicBezTo>
                <a:cubicBezTo>
                  <a:pt x="565349" y="2525486"/>
                  <a:pt x="0" y="1960137"/>
                  <a:pt x="0" y="1262743"/>
                </a:cubicBezTo>
                <a:cubicBezTo>
                  <a:pt x="0" y="565349"/>
                  <a:pt x="565349" y="0"/>
                  <a:pt x="1262743" y="0"/>
                </a:cubicBezTo>
                <a:close/>
              </a:path>
            </a:pathLst>
          </a:custGeom>
        </p:spPr>
        <p:txBody>
          <a:bodyPr wrap="square">
            <a:noAutofit/>
          </a:bodyPr>
          <a:lstStyle/>
          <a:p>
            <a:r>
              <a:rPr lang="en-GB"/>
              <a:t>Click icon to add picture</a:t>
            </a:r>
            <a:endParaRPr lang="en-US"/>
          </a:p>
        </p:txBody>
      </p:sp>
    </p:spTree>
    <p:extLst>
      <p:ext uri="{BB962C8B-B14F-4D97-AF65-F5344CB8AC3E}">
        <p14:creationId xmlns:p14="http://schemas.microsoft.com/office/powerpoint/2010/main" val="89651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Box 4">
            <a:extLst>
              <a:ext uri="{FF2B5EF4-FFF2-40B4-BE49-F238E27FC236}">
                <a16:creationId xmlns:a16="http://schemas.microsoft.com/office/drawing/2014/main" id="{7AE833D7-E954-364B-AC62-83CB091FE16C}"/>
              </a:ext>
            </a:extLst>
          </p:cNvPr>
          <p:cNvSpPr txBox="1"/>
          <p:nvPr userDrawn="1"/>
        </p:nvSpPr>
        <p:spPr>
          <a:xfrm>
            <a:off x="2459506" y="6476168"/>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7" name="Picture 6" descr="A picture containing drawing&#10;&#10;Description automatically generated">
            <a:extLst>
              <a:ext uri="{FF2B5EF4-FFF2-40B4-BE49-F238E27FC236}">
                <a16:creationId xmlns:a16="http://schemas.microsoft.com/office/drawing/2014/main" id="{8873E871-7A5B-7042-8C3D-C461CF40675D}"/>
              </a:ext>
            </a:extLst>
          </p:cNvPr>
          <p:cNvPicPr>
            <a:picLocks noChangeAspect="1"/>
          </p:cNvPicPr>
          <p:nvPr userDrawn="1"/>
        </p:nvPicPr>
        <p:blipFill>
          <a:blip r:embed="rId2"/>
          <a:stretch>
            <a:fillRect/>
          </a:stretch>
        </p:blipFill>
        <p:spPr>
          <a:xfrm>
            <a:off x="702857" y="324610"/>
            <a:ext cx="3127271" cy="1012484"/>
          </a:xfrm>
          <a:prstGeom prst="rect">
            <a:avLst/>
          </a:prstGeom>
        </p:spPr>
      </p:pic>
    </p:spTree>
    <p:extLst>
      <p:ext uri="{BB962C8B-B14F-4D97-AF65-F5344CB8AC3E}">
        <p14:creationId xmlns:p14="http://schemas.microsoft.com/office/powerpoint/2010/main" val="291222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1"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3628102" y="2792624"/>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28102" y="4846405"/>
            <a:ext cx="8025181" cy="457201"/>
          </a:xfrm>
          <a:prstGeom prst="rect">
            <a:avLst/>
          </a:prstGeom>
        </p:spPr>
        <p:txBody>
          <a:bodyPr>
            <a:noAutofit/>
          </a:bodyPr>
          <a:lstStyle>
            <a:lvl1pPr marL="0" indent="0" algn="l">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3628102"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10" name="Picture 9" descr="A picture containing drawing&#10;&#10;Description automatically generated">
            <a:extLst>
              <a:ext uri="{FF2B5EF4-FFF2-40B4-BE49-F238E27FC236}">
                <a16:creationId xmlns:a16="http://schemas.microsoft.com/office/drawing/2014/main" id="{0069C77A-49F4-CB45-9E39-CA32E2A132BD}"/>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337329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8474" y="1719747"/>
            <a:ext cx="8267940" cy="457201"/>
          </a:xfrm>
          <a:prstGeom prst="rect">
            <a:avLst/>
          </a:prstGeom>
        </p:spPr>
        <p:txBody>
          <a:bodyPr>
            <a:noAutofit/>
          </a:bodyPr>
          <a:lstStyle>
            <a:lvl1pPr marL="0" indent="0" algn="l">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1" y="2409691"/>
            <a:ext cx="3428475" cy="3256498"/>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3628103" y="2644988"/>
            <a:ext cx="8025180" cy="3021201"/>
          </a:xfrm>
          <a:prstGeom prst="rect">
            <a:avLst/>
          </a:prstGeom>
        </p:spPr>
        <p:txBody>
          <a:bodyPr/>
          <a:lstStyle>
            <a:lvl1pPr marL="0" indent="0">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F71DCF44-512A-5E47-A08D-1C491F205666}"/>
              </a:ext>
            </a:extLst>
          </p:cNvPr>
          <p:cNvSpPr txBox="1"/>
          <p:nvPr userDrawn="1"/>
        </p:nvSpPr>
        <p:spPr>
          <a:xfrm>
            <a:off x="3628103"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4" name="Picture 3" descr="A picture containing drawing&#10;&#10;Description automatically generated">
            <a:extLst>
              <a:ext uri="{FF2B5EF4-FFF2-40B4-BE49-F238E27FC236}">
                <a16:creationId xmlns:a16="http://schemas.microsoft.com/office/drawing/2014/main" id="{2A12733E-1B53-A842-B212-11139951BD91}"/>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149034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7937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21327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569343" y="1667820"/>
            <a:ext cx="4740891" cy="4646716"/>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15798" y="2520177"/>
            <a:ext cx="6006859" cy="3794360"/>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15798" y="1667820"/>
            <a:ext cx="6006859" cy="523220"/>
          </a:xfrm>
          <a:prstGeom prst="rect">
            <a:avLst/>
          </a:prstGeom>
          <a:solidFill>
            <a:srgbClr val="0298CA"/>
          </a:solidFill>
        </p:spPr>
        <p:txBody>
          <a:bodyPr>
            <a:noAutofit/>
          </a:bodyPr>
          <a:lstStyle>
            <a:lvl1pPr marL="0" indent="0" algn="l">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47"/>
          </a:xfrm>
          <a:prstGeom prst="rect">
            <a:avLst/>
          </a:prstGeom>
        </p:spPr>
        <p:txBody>
          <a:bodyPr/>
          <a:lstStyle>
            <a:lvl1pPr algn="ctr">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423676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60146"/>
            <a:ext cx="11053314" cy="44521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Box 7">
            <a:extLst>
              <a:ext uri="{FF2B5EF4-FFF2-40B4-BE49-F238E27FC236}">
                <a16:creationId xmlns:a16="http://schemas.microsoft.com/office/drawing/2014/main" id="{56DC2DEF-3FD0-7646-8C5D-4BC29625845B}"/>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62483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70082"/>
            <a:ext cx="11053314" cy="43557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6" name="TextBox 15">
            <a:extLst>
              <a:ext uri="{FF2B5EF4-FFF2-40B4-BE49-F238E27FC236}">
                <a16:creationId xmlns:a16="http://schemas.microsoft.com/office/drawing/2014/main" id="{4DB0F16E-0593-1844-A6B9-FB4ADD448393}"/>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58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9880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D65-16D0-6746-BC56-1B9F5DDC1228}"/>
              </a:ext>
            </a:extLst>
          </p:cNvPr>
          <p:cNvSpPr>
            <a:spLocks noGrp="1"/>
          </p:cNvSpPr>
          <p:nvPr>
            <p:ph type="ctrTitle"/>
          </p:nvPr>
        </p:nvSpPr>
        <p:spPr/>
        <p:txBody>
          <a:bodyPr/>
          <a:lstStyle/>
          <a:p>
            <a:r>
              <a:rPr lang="en-US" dirty="0"/>
              <a:t>Social protection and poverty</a:t>
            </a:r>
          </a:p>
        </p:txBody>
      </p:sp>
      <p:sp>
        <p:nvSpPr>
          <p:cNvPr id="3" name="Subtitle 2">
            <a:extLst>
              <a:ext uri="{FF2B5EF4-FFF2-40B4-BE49-F238E27FC236}">
                <a16:creationId xmlns:a16="http://schemas.microsoft.com/office/drawing/2014/main" id="{99432A8F-E599-8642-BB18-C86782F0B7BD}"/>
              </a:ext>
            </a:extLst>
          </p:cNvPr>
          <p:cNvSpPr>
            <a:spLocks noGrp="1"/>
          </p:cNvSpPr>
          <p:nvPr>
            <p:ph type="subTitle" idx="1"/>
          </p:nvPr>
        </p:nvSpPr>
        <p:spPr/>
        <p:txBody>
          <a:bodyPr>
            <a:normAutofit fontScale="77500" lnSpcReduction="20000"/>
          </a:bodyPr>
          <a:lstStyle/>
          <a:p>
            <a:r>
              <a:rPr lang="en-US" dirty="0"/>
              <a:t>Beirut, 9 June 2022</a:t>
            </a:r>
          </a:p>
        </p:txBody>
      </p:sp>
    </p:spTree>
    <p:extLst>
      <p:ext uri="{BB962C8B-B14F-4D97-AF65-F5344CB8AC3E}">
        <p14:creationId xmlns:p14="http://schemas.microsoft.com/office/powerpoint/2010/main" val="44014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1F3126-FAB6-421C-A778-956F7DD4A338}"/>
              </a:ext>
            </a:extLst>
          </p:cNvPr>
          <p:cNvSpPr/>
          <p:nvPr/>
        </p:nvSpPr>
        <p:spPr>
          <a:xfrm>
            <a:off x="0" y="1909823"/>
            <a:ext cx="12192000" cy="45882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ubtitle 1">
            <a:extLst>
              <a:ext uri="{FF2B5EF4-FFF2-40B4-BE49-F238E27FC236}">
                <a16:creationId xmlns:a16="http://schemas.microsoft.com/office/drawing/2014/main" id="{4DDC26D1-294E-4009-9D49-C7446B17EC62}"/>
              </a:ext>
            </a:extLst>
          </p:cNvPr>
          <p:cNvSpPr>
            <a:spLocks noGrp="1"/>
          </p:cNvSpPr>
          <p:nvPr>
            <p:ph type="subTitle" idx="1"/>
          </p:nvPr>
        </p:nvSpPr>
        <p:spPr>
          <a:xfrm>
            <a:off x="530942" y="557214"/>
            <a:ext cx="11273132" cy="661272"/>
          </a:xfrm>
        </p:spPr>
        <p:txBody>
          <a:bodyPr/>
          <a:lstStyle/>
          <a:p>
            <a:r>
              <a:rPr lang="en-US" sz="2800" i="1" dirty="0"/>
              <a:t>Social Assistance and Multidimensional Poverty: Global Lessons </a:t>
            </a:r>
            <a:endParaRPr lang="en-US" sz="2800" dirty="0"/>
          </a:p>
        </p:txBody>
      </p:sp>
      <p:sp>
        <p:nvSpPr>
          <p:cNvPr id="7" name="Rectangle 6">
            <a:extLst>
              <a:ext uri="{FF2B5EF4-FFF2-40B4-BE49-F238E27FC236}">
                <a16:creationId xmlns:a16="http://schemas.microsoft.com/office/drawing/2014/main" id="{9DD3915B-D18A-42B1-928B-8646680FC8AA}"/>
              </a:ext>
            </a:extLst>
          </p:cNvPr>
          <p:cNvSpPr/>
          <p:nvPr/>
        </p:nvSpPr>
        <p:spPr>
          <a:xfrm>
            <a:off x="290456" y="1909823"/>
            <a:ext cx="11682806" cy="4390963"/>
          </a:xfrm>
          <a:prstGeom prst="rect">
            <a:avLst/>
          </a:prstGeom>
          <a:gradFill flip="none" rotWithShape="1">
            <a:gsLst>
              <a:gs pos="0">
                <a:srgbClr val="FFFF61">
                  <a:tint val="66000"/>
                  <a:satMod val="160000"/>
                </a:srgbClr>
              </a:gs>
              <a:gs pos="50000">
                <a:srgbClr val="FFFF61">
                  <a:tint val="44500"/>
                  <a:satMod val="160000"/>
                </a:srgbClr>
              </a:gs>
              <a:gs pos="100000">
                <a:srgbClr val="FFFF61">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2000" b="1" dirty="0" err="1">
                <a:solidFill>
                  <a:srgbClr val="003300"/>
                </a:solidFill>
                <a:latin typeface="Arial" panose="020B0604020202020204" pitchFamily="34" charset="0"/>
                <a:cs typeface="Arial" panose="020B0604020202020204" pitchFamily="34" charset="0"/>
              </a:rPr>
              <a:t>Colombia’s</a:t>
            </a:r>
            <a:r>
              <a:rPr lang="es-ES" sz="2000" b="1" dirty="0">
                <a:solidFill>
                  <a:srgbClr val="003300"/>
                </a:solidFill>
                <a:latin typeface="Arial" panose="020B0604020202020204" pitchFamily="34" charset="0"/>
                <a:cs typeface="Arial" panose="020B0604020202020204" pitchFamily="34" charset="0"/>
              </a:rPr>
              <a:t> </a:t>
            </a:r>
            <a:r>
              <a:rPr lang="es-ES" sz="2000" b="1" dirty="0" err="1">
                <a:solidFill>
                  <a:srgbClr val="003300"/>
                </a:solidFill>
                <a:latin typeface="Arial" panose="020B0604020202020204" pitchFamily="34" charset="0"/>
                <a:cs typeface="Arial" panose="020B0604020202020204" pitchFamily="34" charset="0"/>
              </a:rPr>
              <a:t>Conditional</a:t>
            </a:r>
            <a:r>
              <a:rPr lang="es-ES" sz="2000" b="1" dirty="0">
                <a:solidFill>
                  <a:srgbClr val="003300"/>
                </a:solidFill>
                <a:latin typeface="Arial" panose="020B0604020202020204" pitchFamily="34" charset="0"/>
                <a:cs typeface="Arial" panose="020B0604020202020204" pitchFamily="34" charset="0"/>
              </a:rPr>
              <a:t> Cash </a:t>
            </a:r>
            <a:r>
              <a:rPr lang="es-ES" sz="2000" b="1" dirty="0" err="1">
                <a:solidFill>
                  <a:srgbClr val="003300"/>
                </a:solidFill>
                <a:latin typeface="Arial" panose="020B0604020202020204" pitchFamily="34" charset="0"/>
                <a:cs typeface="Arial" panose="020B0604020202020204" pitchFamily="34" charset="0"/>
              </a:rPr>
              <a:t>Transfers</a:t>
            </a:r>
            <a:r>
              <a:rPr lang="es-ES" sz="2000" b="1" dirty="0">
                <a:solidFill>
                  <a:srgbClr val="003300"/>
                </a:solidFill>
                <a:latin typeface="Arial" panose="020B0604020202020204" pitchFamily="34" charset="0"/>
                <a:cs typeface="Arial" panose="020B0604020202020204" pitchFamily="34" charset="0"/>
              </a:rPr>
              <a:t> “Más Familias en Acción” </a:t>
            </a:r>
          </a:p>
          <a:p>
            <a:endParaRPr lang="en-US" sz="2000" dirty="0">
              <a:solidFill>
                <a:srgbClr val="0033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Aimed at households with children under the age of 18 who are in poverty, displaced, or part of an indigenous population. </a:t>
            </a:r>
          </a:p>
          <a:p>
            <a:r>
              <a:rPr lang="en-US" sz="2000" b="1" dirty="0">
                <a:solidFill>
                  <a:srgbClr val="003300"/>
                </a:solidFill>
                <a:latin typeface="Arial" panose="020B0604020202020204" pitchFamily="34" charset="0"/>
                <a:cs typeface="Arial" panose="020B0604020202020204" pitchFamily="34" charset="0"/>
              </a:rPr>
              <a:t>Geographical targeting and MPI</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A proxy of the national MPI-Colombia was constructed at the municipal level. Poverty maps were created and used for targeting purposes at the geographical level.</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Coverage took into account the magnitude of poverty in each territory, </a:t>
            </a:r>
            <a:r>
              <a:rPr lang="en-US" sz="2000" dirty="0" err="1">
                <a:solidFill>
                  <a:srgbClr val="003300"/>
                </a:solidFill>
                <a:latin typeface="Arial" panose="020B0604020202020204" pitchFamily="34" charset="0"/>
                <a:cs typeface="Arial" panose="020B0604020202020204" pitchFamily="34" charset="0"/>
              </a:rPr>
              <a:t>maximising</a:t>
            </a:r>
            <a:r>
              <a:rPr lang="en-US" sz="2000" dirty="0">
                <a:solidFill>
                  <a:srgbClr val="003300"/>
                </a:solidFill>
                <a:latin typeface="Arial" panose="020B0604020202020204" pitchFamily="34" charset="0"/>
                <a:cs typeface="Arial" panose="020B0604020202020204" pitchFamily="34" charset="0"/>
              </a:rPr>
              <a:t> impact.</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Progressive geographical coverage over 7 years that differentiated the municipalities according to the levels of poverty and urbanization:</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1. Bogotá, </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2. the 21 main capital cities, </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3. Municipalities with a MPI below 70%, and </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4. Municipalities with a MPI above 70%.</a:t>
            </a:r>
          </a:p>
        </p:txBody>
      </p:sp>
    </p:spTree>
    <p:extLst>
      <p:ext uri="{BB962C8B-B14F-4D97-AF65-F5344CB8AC3E}">
        <p14:creationId xmlns:p14="http://schemas.microsoft.com/office/powerpoint/2010/main" val="283925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1F3126-FAB6-421C-A778-956F7DD4A338}"/>
              </a:ext>
            </a:extLst>
          </p:cNvPr>
          <p:cNvSpPr/>
          <p:nvPr/>
        </p:nvSpPr>
        <p:spPr>
          <a:xfrm>
            <a:off x="0" y="1909823"/>
            <a:ext cx="12192000" cy="45882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ubtitle 1">
            <a:extLst>
              <a:ext uri="{FF2B5EF4-FFF2-40B4-BE49-F238E27FC236}">
                <a16:creationId xmlns:a16="http://schemas.microsoft.com/office/drawing/2014/main" id="{4DDC26D1-294E-4009-9D49-C7446B17EC62}"/>
              </a:ext>
            </a:extLst>
          </p:cNvPr>
          <p:cNvSpPr>
            <a:spLocks noGrp="1"/>
          </p:cNvSpPr>
          <p:nvPr>
            <p:ph type="subTitle" idx="1"/>
          </p:nvPr>
        </p:nvSpPr>
        <p:spPr>
          <a:xfrm>
            <a:off x="530942" y="557214"/>
            <a:ext cx="11273132" cy="661272"/>
          </a:xfrm>
        </p:spPr>
        <p:txBody>
          <a:bodyPr/>
          <a:lstStyle/>
          <a:p>
            <a:r>
              <a:rPr lang="en-US" sz="2800" i="1" dirty="0"/>
              <a:t>Social Assistance and MPI: Global Lessons (cont.)</a:t>
            </a:r>
            <a:endParaRPr lang="en-US" sz="2800" dirty="0"/>
          </a:p>
        </p:txBody>
      </p:sp>
      <p:sp>
        <p:nvSpPr>
          <p:cNvPr id="7" name="Rectangle 6">
            <a:extLst>
              <a:ext uri="{FF2B5EF4-FFF2-40B4-BE49-F238E27FC236}">
                <a16:creationId xmlns:a16="http://schemas.microsoft.com/office/drawing/2014/main" id="{9DD3915B-D18A-42B1-928B-8646680FC8AA}"/>
              </a:ext>
            </a:extLst>
          </p:cNvPr>
          <p:cNvSpPr/>
          <p:nvPr/>
        </p:nvSpPr>
        <p:spPr>
          <a:xfrm>
            <a:off x="290456" y="1909823"/>
            <a:ext cx="11682806" cy="4691503"/>
          </a:xfrm>
          <a:prstGeom prst="rect">
            <a:avLst/>
          </a:prstGeom>
          <a:gradFill flip="none" rotWithShape="1">
            <a:gsLst>
              <a:gs pos="0">
                <a:srgbClr val="FFFF61">
                  <a:tint val="66000"/>
                  <a:satMod val="160000"/>
                </a:srgbClr>
              </a:gs>
              <a:gs pos="50000">
                <a:srgbClr val="FFFF61">
                  <a:tint val="44500"/>
                  <a:satMod val="160000"/>
                </a:srgbClr>
              </a:gs>
              <a:gs pos="100000">
                <a:srgbClr val="FFFF61">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2000" b="1" dirty="0" err="1">
                <a:solidFill>
                  <a:srgbClr val="003300"/>
                </a:solidFill>
                <a:latin typeface="Arial" panose="020B0604020202020204" pitchFamily="34" charset="0"/>
                <a:cs typeface="Arial" panose="020B0604020202020204" pitchFamily="34" charset="0"/>
              </a:rPr>
              <a:t>Colombia’s</a:t>
            </a:r>
            <a:r>
              <a:rPr lang="es-ES" sz="2000" b="1" dirty="0">
                <a:solidFill>
                  <a:srgbClr val="003300"/>
                </a:solidFill>
                <a:latin typeface="Arial" panose="020B0604020202020204" pitchFamily="34" charset="0"/>
                <a:cs typeface="Arial" panose="020B0604020202020204" pitchFamily="34" charset="0"/>
              </a:rPr>
              <a:t> </a:t>
            </a:r>
            <a:r>
              <a:rPr lang="es-ES" sz="2000" b="1" dirty="0" err="1">
                <a:solidFill>
                  <a:srgbClr val="003300"/>
                </a:solidFill>
                <a:latin typeface="Arial" panose="020B0604020202020204" pitchFamily="34" charset="0"/>
                <a:cs typeface="Arial" panose="020B0604020202020204" pitchFamily="34" charset="0"/>
              </a:rPr>
              <a:t>Conditional</a:t>
            </a:r>
            <a:r>
              <a:rPr lang="es-ES" sz="2000" b="1" dirty="0">
                <a:solidFill>
                  <a:srgbClr val="003300"/>
                </a:solidFill>
                <a:latin typeface="Arial" panose="020B0604020202020204" pitchFamily="34" charset="0"/>
                <a:cs typeface="Arial" panose="020B0604020202020204" pitchFamily="34" charset="0"/>
              </a:rPr>
              <a:t> Cash </a:t>
            </a:r>
            <a:r>
              <a:rPr lang="es-ES" sz="2000" b="1" dirty="0" err="1">
                <a:solidFill>
                  <a:srgbClr val="003300"/>
                </a:solidFill>
                <a:latin typeface="Arial" panose="020B0604020202020204" pitchFamily="34" charset="0"/>
                <a:cs typeface="Arial" panose="020B0604020202020204" pitchFamily="34" charset="0"/>
              </a:rPr>
              <a:t>Transfers</a:t>
            </a:r>
            <a:r>
              <a:rPr lang="es-ES" sz="2000" b="1" dirty="0">
                <a:solidFill>
                  <a:srgbClr val="003300"/>
                </a:solidFill>
                <a:latin typeface="Arial" panose="020B0604020202020204" pitchFamily="34" charset="0"/>
                <a:cs typeface="Arial" panose="020B0604020202020204" pitchFamily="34" charset="0"/>
              </a:rPr>
              <a:t> “Más Familias en Acción” </a:t>
            </a:r>
          </a:p>
          <a:p>
            <a:endParaRPr lang="en-US" sz="2000" dirty="0">
              <a:solidFill>
                <a:srgbClr val="003300"/>
              </a:solidFill>
              <a:latin typeface="Arial" panose="020B0604020202020204" pitchFamily="34" charset="0"/>
              <a:cs typeface="Arial" panose="020B0604020202020204" pitchFamily="34" charset="0"/>
            </a:endParaRPr>
          </a:p>
          <a:p>
            <a:r>
              <a:rPr lang="en-US" sz="2000" b="1" dirty="0">
                <a:solidFill>
                  <a:srgbClr val="003300"/>
                </a:solidFill>
                <a:latin typeface="Arial" panose="020B0604020202020204" pitchFamily="34" charset="0"/>
                <a:cs typeface="Arial" panose="020B0604020202020204" pitchFamily="34" charset="0"/>
              </a:rPr>
              <a:t>Eligibility criteria and MPI</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The criteria coincide with the variables of the national MPI. The MIS identifies and ranks individuals according to their living conditions on these dimensions: health, education, housing and vulnerability. This not only allows the identification of the poor, but of the individuals who are at risk of being poor.</a:t>
            </a:r>
          </a:p>
          <a:p>
            <a:endParaRPr lang="en-US" sz="2000" dirty="0">
              <a:solidFill>
                <a:srgbClr val="003300"/>
              </a:solidFill>
              <a:latin typeface="Arial" panose="020B0604020202020204" pitchFamily="34" charset="0"/>
              <a:cs typeface="Arial" panose="020B0604020202020204" pitchFamily="34" charset="0"/>
            </a:endParaRPr>
          </a:p>
          <a:p>
            <a:r>
              <a:rPr lang="en-US" sz="2000" b="1" dirty="0">
                <a:solidFill>
                  <a:srgbClr val="003300"/>
                </a:solidFill>
                <a:latin typeface="Arial" panose="020B0604020202020204" pitchFamily="34" charset="0"/>
                <a:cs typeface="Arial" panose="020B0604020202020204" pitchFamily="34" charset="0"/>
              </a:rPr>
              <a:t>Benefit leve</a:t>
            </a:r>
            <a:r>
              <a:rPr lang="en-US" sz="2000" dirty="0">
                <a:solidFill>
                  <a:srgbClr val="003300"/>
                </a:solidFill>
                <a:latin typeface="Arial" panose="020B0604020202020204" pitchFamily="34" charset="0"/>
                <a:cs typeface="Arial" panose="020B0604020202020204" pitchFamily="34" charset="0"/>
              </a:rPr>
              <a:t>l </a:t>
            </a:r>
            <a:r>
              <a:rPr lang="en-US" sz="2000" b="1" dirty="0">
                <a:solidFill>
                  <a:srgbClr val="003300"/>
                </a:solidFill>
                <a:latin typeface="Arial" panose="020B0604020202020204" pitchFamily="34" charset="0"/>
                <a:cs typeface="Arial" panose="020B0604020202020204" pitchFamily="34" charset="0"/>
              </a:rPr>
              <a:t>and MPI</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Greater in priority municipalities. </a:t>
            </a:r>
          </a:p>
          <a:p>
            <a:endParaRPr lang="en-US" sz="2000" dirty="0">
              <a:solidFill>
                <a:srgbClr val="003300"/>
              </a:solidFill>
              <a:latin typeface="Arial" panose="020B0604020202020204" pitchFamily="34" charset="0"/>
              <a:cs typeface="Arial" panose="020B0604020202020204" pitchFamily="34" charset="0"/>
            </a:endParaRPr>
          </a:p>
          <a:p>
            <a:r>
              <a:rPr lang="en-US" sz="2000" b="1" dirty="0">
                <a:solidFill>
                  <a:srgbClr val="003300"/>
                </a:solidFill>
                <a:latin typeface="Arial" panose="020B0604020202020204" pitchFamily="34" charset="0"/>
                <a:cs typeface="Arial" panose="020B0604020202020204" pitchFamily="34" charset="0"/>
              </a:rPr>
              <a:t>Graduation</a:t>
            </a:r>
            <a:r>
              <a:rPr lang="en-US" sz="2000" dirty="0">
                <a:solidFill>
                  <a:srgbClr val="003300"/>
                </a:solidFill>
                <a:latin typeface="Arial" panose="020B0604020202020204" pitchFamily="34" charset="0"/>
                <a:cs typeface="Arial" panose="020B0604020202020204" pitchFamily="34" charset="0"/>
              </a:rPr>
              <a:t> </a:t>
            </a:r>
            <a:r>
              <a:rPr lang="en-US" sz="2000" b="1" dirty="0">
                <a:solidFill>
                  <a:srgbClr val="003300"/>
                </a:solidFill>
                <a:latin typeface="Arial" panose="020B0604020202020204" pitchFamily="34" charset="0"/>
                <a:cs typeface="Arial" panose="020B0604020202020204" pitchFamily="34" charset="0"/>
              </a:rPr>
              <a:t>and the MPI</a:t>
            </a: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MPI is now used alongside income poverty measures as a condition for graduating families. Families classified as non-multidimensionally poor and non-income poor, exit out of the </a:t>
            </a:r>
            <a:r>
              <a:rPr lang="en-US" sz="2000" dirty="0" err="1">
                <a:solidFill>
                  <a:srgbClr val="003300"/>
                </a:solidFill>
                <a:latin typeface="Arial" panose="020B0604020202020204" pitchFamily="34" charset="0"/>
                <a:cs typeface="Arial" panose="020B0604020202020204" pitchFamily="34" charset="0"/>
              </a:rPr>
              <a:t>programme</a:t>
            </a:r>
            <a:r>
              <a:rPr lang="en-US" sz="2000" dirty="0">
                <a:solidFill>
                  <a:srgbClr val="0033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8930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1F3126-FAB6-421C-A778-956F7DD4A338}"/>
              </a:ext>
            </a:extLst>
          </p:cNvPr>
          <p:cNvSpPr/>
          <p:nvPr/>
        </p:nvSpPr>
        <p:spPr>
          <a:xfrm>
            <a:off x="0" y="1909823"/>
            <a:ext cx="12192000" cy="45882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ubtitle 1">
            <a:extLst>
              <a:ext uri="{FF2B5EF4-FFF2-40B4-BE49-F238E27FC236}">
                <a16:creationId xmlns:a16="http://schemas.microsoft.com/office/drawing/2014/main" id="{4DDC26D1-294E-4009-9D49-C7446B17EC62}"/>
              </a:ext>
            </a:extLst>
          </p:cNvPr>
          <p:cNvSpPr>
            <a:spLocks noGrp="1"/>
          </p:cNvSpPr>
          <p:nvPr>
            <p:ph type="subTitle" idx="1"/>
          </p:nvPr>
        </p:nvSpPr>
        <p:spPr>
          <a:xfrm>
            <a:off x="530942" y="557214"/>
            <a:ext cx="11273132" cy="661272"/>
          </a:xfrm>
        </p:spPr>
        <p:txBody>
          <a:bodyPr/>
          <a:lstStyle/>
          <a:p>
            <a:r>
              <a:rPr lang="en-US" sz="2800" i="1" dirty="0"/>
              <a:t>Social Assistance and MPI: Global Lessons (cont.)</a:t>
            </a:r>
            <a:endParaRPr lang="en-US" sz="2800" dirty="0"/>
          </a:p>
        </p:txBody>
      </p:sp>
      <p:sp>
        <p:nvSpPr>
          <p:cNvPr id="7" name="Rectangle 6">
            <a:extLst>
              <a:ext uri="{FF2B5EF4-FFF2-40B4-BE49-F238E27FC236}">
                <a16:creationId xmlns:a16="http://schemas.microsoft.com/office/drawing/2014/main" id="{9DD3915B-D18A-42B1-928B-8646680FC8AA}"/>
              </a:ext>
            </a:extLst>
          </p:cNvPr>
          <p:cNvSpPr/>
          <p:nvPr/>
        </p:nvSpPr>
        <p:spPr>
          <a:xfrm>
            <a:off x="290456" y="1909823"/>
            <a:ext cx="11682806" cy="4390963"/>
          </a:xfrm>
          <a:prstGeom prst="rect">
            <a:avLst/>
          </a:prstGeom>
          <a:gradFill flip="none" rotWithShape="1">
            <a:gsLst>
              <a:gs pos="0">
                <a:srgbClr val="FFFF61">
                  <a:tint val="66000"/>
                  <a:satMod val="160000"/>
                </a:srgbClr>
              </a:gs>
              <a:gs pos="50000">
                <a:srgbClr val="FFFF61">
                  <a:tint val="44500"/>
                  <a:satMod val="160000"/>
                </a:srgbClr>
              </a:gs>
              <a:gs pos="100000">
                <a:srgbClr val="FFFF61">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rgbClr val="003300"/>
                </a:solidFill>
                <a:latin typeface="Arial" panose="020B0604020202020204" pitchFamily="34" charset="0"/>
                <a:cs typeface="Arial" panose="020B0604020202020204" pitchFamily="34" charset="0"/>
              </a:rPr>
              <a:t>IMPACT of cash transfers on multidimensional poverty as measured by MPI</a:t>
            </a:r>
          </a:p>
          <a:p>
            <a:pPr marL="342900" indent="-342900">
              <a:buFont typeface="Wingdings" panose="05000000000000000000" pitchFamily="2" charset="2"/>
              <a:buChar char="Ø"/>
            </a:pPr>
            <a:endParaRPr lang="en-US" sz="2000" dirty="0">
              <a:solidFill>
                <a:srgbClr val="0033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MPI with 10 indicators grouped into 3 dimensions: Education (years of schooling and school attendance), Health (nutrition and child mortality) and Standard of Living (access to electricity, sanitation, water, flooring material, cooking fuel, and asset ownership)</a:t>
            </a:r>
          </a:p>
          <a:p>
            <a:pPr marL="342900" indent="-342900">
              <a:buFont typeface="Wingdings" panose="05000000000000000000" pitchFamily="2" charset="2"/>
              <a:buChar char="Ø"/>
            </a:pPr>
            <a:endParaRPr lang="en-US" sz="2000" dirty="0">
              <a:solidFill>
                <a:srgbClr val="0033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Impact of three very different large-scale social assistance schemes in 3 different contexts (Ethiopia, India and Peru) </a:t>
            </a:r>
          </a:p>
          <a:p>
            <a:pPr marL="342900" indent="-342900">
              <a:buFont typeface="Arial" panose="020B0604020202020204" pitchFamily="34" charset="0"/>
              <a:buChar char="•"/>
            </a:pPr>
            <a:r>
              <a:rPr lang="en-US" sz="2000" dirty="0">
                <a:solidFill>
                  <a:srgbClr val="003300"/>
                </a:solidFill>
                <a:latin typeface="Arial" panose="020B0604020202020204" pitchFamily="34" charset="0"/>
                <a:cs typeface="Arial" panose="020B0604020202020204" pitchFamily="34" charset="0"/>
              </a:rPr>
              <a:t>India and Ethiopia introduced in 2005, with a “workfare” approach (=work requirement)</a:t>
            </a:r>
          </a:p>
          <a:p>
            <a:pPr marL="342900" indent="-342900">
              <a:buFont typeface="Arial" panose="020B0604020202020204" pitchFamily="34" charset="0"/>
              <a:buChar char="•"/>
            </a:pPr>
            <a:r>
              <a:rPr lang="en-US" sz="2000" dirty="0">
                <a:solidFill>
                  <a:srgbClr val="003300"/>
                </a:solidFill>
                <a:latin typeface="Arial" panose="020B0604020202020204" pitchFamily="34" charset="0"/>
                <a:cs typeface="Arial" panose="020B0604020202020204" pitchFamily="34" charset="0"/>
              </a:rPr>
              <a:t>Peru also introduced at same time but no work requirement – Conditional cash transfer. </a:t>
            </a:r>
          </a:p>
          <a:p>
            <a:pPr marL="342900" indent="-342900">
              <a:buFont typeface="Arial" panose="020B0604020202020204" pitchFamily="34" charset="0"/>
              <a:buChar char="•"/>
            </a:pPr>
            <a:endParaRPr lang="en-US" sz="2000" dirty="0">
              <a:solidFill>
                <a:srgbClr val="0033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Panel data collected in 5 surveys from 2002 to 2016 in all 3 countries (Young Lives dataset)</a:t>
            </a:r>
          </a:p>
        </p:txBody>
      </p:sp>
    </p:spTree>
    <p:extLst>
      <p:ext uri="{BB962C8B-B14F-4D97-AF65-F5344CB8AC3E}">
        <p14:creationId xmlns:p14="http://schemas.microsoft.com/office/powerpoint/2010/main" val="396903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1F3126-FAB6-421C-A778-956F7DD4A338}"/>
              </a:ext>
            </a:extLst>
          </p:cNvPr>
          <p:cNvSpPr/>
          <p:nvPr/>
        </p:nvSpPr>
        <p:spPr>
          <a:xfrm>
            <a:off x="0" y="1909823"/>
            <a:ext cx="12192000" cy="45882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ubtitle 1">
            <a:extLst>
              <a:ext uri="{FF2B5EF4-FFF2-40B4-BE49-F238E27FC236}">
                <a16:creationId xmlns:a16="http://schemas.microsoft.com/office/drawing/2014/main" id="{4DDC26D1-294E-4009-9D49-C7446B17EC62}"/>
              </a:ext>
            </a:extLst>
          </p:cNvPr>
          <p:cNvSpPr>
            <a:spLocks noGrp="1"/>
          </p:cNvSpPr>
          <p:nvPr>
            <p:ph type="subTitle" idx="1"/>
          </p:nvPr>
        </p:nvSpPr>
        <p:spPr>
          <a:xfrm>
            <a:off x="530942" y="557214"/>
            <a:ext cx="11273132" cy="661272"/>
          </a:xfrm>
        </p:spPr>
        <p:txBody>
          <a:bodyPr/>
          <a:lstStyle/>
          <a:p>
            <a:r>
              <a:rPr lang="en-US" sz="2800" i="1" dirty="0"/>
              <a:t>Social Assistance and MPI: Global Lessons (cont.) </a:t>
            </a:r>
            <a:endParaRPr lang="en-US" sz="2800" dirty="0"/>
          </a:p>
        </p:txBody>
      </p:sp>
      <p:sp>
        <p:nvSpPr>
          <p:cNvPr id="7" name="Rectangle 6">
            <a:extLst>
              <a:ext uri="{FF2B5EF4-FFF2-40B4-BE49-F238E27FC236}">
                <a16:creationId xmlns:a16="http://schemas.microsoft.com/office/drawing/2014/main" id="{9DD3915B-D18A-42B1-928B-8646680FC8AA}"/>
              </a:ext>
            </a:extLst>
          </p:cNvPr>
          <p:cNvSpPr/>
          <p:nvPr/>
        </p:nvSpPr>
        <p:spPr>
          <a:xfrm>
            <a:off x="290456" y="1909823"/>
            <a:ext cx="11682806" cy="4390963"/>
          </a:xfrm>
          <a:prstGeom prst="rect">
            <a:avLst/>
          </a:prstGeom>
          <a:gradFill flip="none" rotWithShape="1">
            <a:gsLst>
              <a:gs pos="0">
                <a:srgbClr val="FFFF61">
                  <a:tint val="66000"/>
                  <a:satMod val="160000"/>
                </a:srgbClr>
              </a:gs>
              <a:gs pos="50000">
                <a:srgbClr val="FFFF61">
                  <a:tint val="44500"/>
                  <a:satMod val="160000"/>
                </a:srgbClr>
              </a:gs>
              <a:gs pos="100000">
                <a:srgbClr val="FFFF61">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Impact: beneficiaries had an improvement in MPI scores relative to non-participants </a:t>
            </a:r>
          </a:p>
          <a:p>
            <a:pPr marL="342900" indent="-342900">
              <a:buFont typeface="Wingdings" panose="05000000000000000000" pitchFamily="2" charset="2"/>
              <a:buChar char="Ø"/>
            </a:pPr>
            <a:endParaRPr lang="en-US" sz="2000" dirty="0">
              <a:solidFill>
                <a:srgbClr val="0033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Positive impact on asset formation, livestock holding and some living standard indicators</a:t>
            </a:r>
          </a:p>
          <a:p>
            <a:pPr marL="342900" indent="-342900">
              <a:buFont typeface="Wingdings" panose="05000000000000000000" pitchFamily="2" charset="2"/>
              <a:buChar char="Ø"/>
            </a:pPr>
            <a:endParaRPr lang="en-US" sz="2000" dirty="0">
              <a:solidFill>
                <a:srgbClr val="0033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Impacts sustained over the medium and long-term (</a:t>
            </a:r>
            <a:r>
              <a:rPr lang="en-US" sz="2000" dirty="0" err="1">
                <a:solidFill>
                  <a:srgbClr val="003300"/>
                </a:solidFill>
                <a:latin typeface="Arial" panose="020B0604020202020204" pitchFamily="34" charset="0"/>
                <a:cs typeface="Arial" panose="020B0604020202020204" pitchFamily="34" charset="0"/>
              </a:rPr>
              <a:t>aprox</a:t>
            </a:r>
            <a:r>
              <a:rPr lang="en-US" sz="2000" dirty="0">
                <a:solidFill>
                  <a:srgbClr val="003300"/>
                </a:solidFill>
                <a:latin typeface="Arial" panose="020B0604020202020204" pitchFamily="34" charset="0"/>
                <a:cs typeface="Arial" panose="020B0604020202020204" pitchFamily="34" charset="0"/>
              </a:rPr>
              <a:t>. 10 years)</a:t>
            </a:r>
          </a:p>
          <a:p>
            <a:pPr marL="342900" indent="-342900">
              <a:buFont typeface="Wingdings" panose="05000000000000000000" pitchFamily="2" charset="2"/>
              <a:buChar char="Ø"/>
            </a:pPr>
            <a:endParaRPr lang="en-US" sz="2000" dirty="0">
              <a:solidFill>
                <a:srgbClr val="0033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Conditionalities in Peru had long term impact on child school attendance and schooling. </a:t>
            </a:r>
          </a:p>
          <a:p>
            <a:pPr marL="342900" indent="-342900">
              <a:buFont typeface="Wingdings" panose="05000000000000000000" pitchFamily="2" charset="2"/>
              <a:buChar char="Ø"/>
            </a:pPr>
            <a:endParaRPr lang="en-US" sz="2000" dirty="0">
              <a:solidFill>
                <a:srgbClr val="0033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solidFill>
                  <a:srgbClr val="003300"/>
                </a:solidFill>
                <a:latin typeface="Arial" panose="020B0604020202020204" pitchFamily="34" charset="0"/>
                <a:cs typeface="Arial" panose="020B0604020202020204" pitchFamily="34" charset="0"/>
              </a:rPr>
              <a:t>Mechanisms through “monetary poverty”- </a:t>
            </a:r>
            <a:r>
              <a:rPr lang="en-US" sz="2000" dirty="0" err="1">
                <a:solidFill>
                  <a:srgbClr val="003300"/>
                </a:solidFill>
                <a:latin typeface="Arial" panose="020B0604020202020204" pitchFamily="34" charset="0"/>
                <a:cs typeface="Arial" panose="020B0604020202020204" pitchFamily="34" charset="0"/>
              </a:rPr>
              <a:t>eg.</a:t>
            </a:r>
            <a:r>
              <a:rPr lang="en-US" sz="2000" dirty="0">
                <a:solidFill>
                  <a:srgbClr val="003300"/>
                </a:solidFill>
                <a:latin typeface="Arial" panose="020B0604020202020204" pitchFamily="34" charset="0"/>
                <a:cs typeface="Arial" panose="020B0604020202020204" pitchFamily="34" charset="0"/>
              </a:rPr>
              <a:t> Improvements in assets and extra income has been used to improve housing quality. </a:t>
            </a:r>
          </a:p>
        </p:txBody>
      </p:sp>
    </p:spTree>
    <p:extLst>
      <p:ext uri="{BB962C8B-B14F-4D97-AF65-F5344CB8AC3E}">
        <p14:creationId xmlns:p14="http://schemas.microsoft.com/office/powerpoint/2010/main" val="424265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DAAE963-636B-461D-BE45-7E2F9D7A0F49}"/>
              </a:ext>
            </a:extLst>
          </p:cNvPr>
          <p:cNvGraphicFramePr>
            <a:graphicFrameLocks noGrp="1"/>
          </p:cNvGraphicFramePr>
          <p:nvPr/>
        </p:nvGraphicFramePr>
        <p:xfrm>
          <a:off x="3470031" y="2391509"/>
          <a:ext cx="8534400" cy="3235568"/>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300298084"/>
                    </a:ext>
                  </a:extLst>
                </a:gridCol>
                <a:gridCol w="4267200">
                  <a:extLst>
                    <a:ext uri="{9D8B030D-6E8A-4147-A177-3AD203B41FA5}">
                      <a16:colId xmlns:a16="http://schemas.microsoft.com/office/drawing/2014/main" val="1040202328"/>
                    </a:ext>
                  </a:extLst>
                </a:gridCol>
              </a:tblGrid>
              <a:tr h="3235568">
                <a:tc>
                  <a:txBody>
                    <a:bodyPr/>
                    <a:lstStyle/>
                    <a:p>
                      <a:pPr algn="ctr"/>
                      <a:r>
                        <a:rPr lang="en-US" sz="7200" dirty="0">
                          <a:latin typeface="Arial" panose="020B0604020202020204" pitchFamily="34" charset="0"/>
                          <a:cs typeface="Arial" panose="020B0604020202020204" pitchFamily="34" charset="0"/>
                        </a:rPr>
                        <a:t>Thank you!</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LB" sz="15000" dirty="0">
                          <a:latin typeface="Arial" panose="020B0604020202020204" pitchFamily="34" charset="0"/>
                          <a:cs typeface="Arial" panose="020B0604020202020204" pitchFamily="34" charset="0"/>
                        </a:rPr>
                        <a:t>شكرا</a:t>
                      </a:r>
                      <a:endParaRPr lang="en-US" sz="150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5389434"/>
                  </a:ext>
                </a:extLst>
              </a:tr>
            </a:tbl>
          </a:graphicData>
        </a:graphic>
      </p:graphicFrame>
    </p:spTree>
    <p:extLst>
      <p:ext uri="{BB962C8B-B14F-4D97-AF65-F5344CB8AC3E}">
        <p14:creationId xmlns:p14="http://schemas.microsoft.com/office/powerpoint/2010/main" val="179869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38199" y="1825625"/>
            <a:ext cx="11188701" cy="3366135"/>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10000"/>
              </a:lnSpc>
              <a:spcBef>
                <a:spcPts val="0"/>
              </a:spcBef>
              <a:spcAft>
                <a:spcPts val="0"/>
              </a:spcAft>
              <a:buClr>
                <a:srgbClr val="FFFFFF"/>
              </a:buClr>
              <a:buSzTx/>
              <a:buFont typeface="Arial" panose="020B0604020202020204" pitchFamily="34" charset="0"/>
              <a:buChar char="•"/>
              <a:tabLst/>
              <a:defRPr/>
            </a:pPr>
            <a:r>
              <a:rPr kumimoji="0" lang="en-US" sz="2700" b="0" i="0" u="none" strike="noStrike" kern="1200" cap="none" spc="8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MPIs enable informed design and evaluation of social protection programmes and systems.</a:t>
            </a:r>
          </a:p>
          <a:p>
            <a:pPr marL="457200" marR="0" lvl="0" indent="-457200" algn="l" defTabSz="914400" rtl="0" eaLnBrk="1" fontAlgn="auto" latinLnBrk="0" hangingPunct="1">
              <a:lnSpc>
                <a:spcPct val="110000"/>
              </a:lnSpc>
              <a:spcBef>
                <a:spcPts val="0"/>
              </a:spcBef>
              <a:spcAft>
                <a:spcPts val="0"/>
              </a:spcAft>
              <a:buClr>
                <a:srgbClr val="FFFFFF"/>
              </a:buClr>
              <a:buSzTx/>
              <a:buFont typeface="Arial" panose="020B0604020202020204" pitchFamily="34" charset="0"/>
              <a:buChar char="•"/>
              <a:tabLst/>
              <a:defRPr/>
            </a:pPr>
            <a:r>
              <a:rPr kumimoji="0" lang="en-US" sz="2700" b="0" i="0" u="none" strike="noStrike" kern="1200" cap="none" spc="8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MPIs can help policy makers understand what social protection measures are needed in a specific context (e.g. a geographic area), including after a shock.</a:t>
            </a:r>
            <a:endParaRPr kumimoji="0" lang="en-US" sz="2700" b="0" i="0" u="none" strike="sngStrike" kern="1200" cap="none" spc="80" normalizeH="0" baseline="0" noProof="0" dirty="0">
              <a:ln>
                <a:noFill/>
              </a:ln>
              <a:solidFill>
                <a:srgbClr val="134770">
                  <a:lumMod val="60000"/>
                  <a:lumOff val="40000"/>
                </a:srgb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10000"/>
              </a:lnSpc>
              <a:spcBef>
                <a:spcPts val="0"/>
              </a:spcBef>
              <a:spcAft>
                <a:spcPts val="0"/>
              </a:spcAft>
              <a:buClr>
                <a:srgbClr val="FFFFFF"/>
              </a:buClr>
              <a:buSzTx/>
              <a:buFont typeface="Arial" panose="020B0604020202020204" pitchFamily="34" charset="0"/>
              <a:buChar char="•"/>
              <a:tabLst/>
              <a:defRPr/>
            </a:pPr>
            <a:r>
              <a:rPr kumimoji="0" lang="en-US" sz="2700" b="0" i="0" u="none" strike="noStrike" kern="1200" cap="none" spc="8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MPIs can inform complementarities between social protection programmes and other social policy interventions.</a:t>
            </a:r>
          </a:p>
        </p:txBody>
      </p:sp>
    </p:spTree>
    <p:extLst>
      <p:ext uri="{BB962C8B-B14F-4D97-AF65-F5344CB8AC3E}">
        <p14:creationId xmlns:p14="http://schemas.microsoft.com/office/powerpoint/2010/main" val="215782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a16="http://schemas.microsoft.com/office/drawing/2014/main" id="{E883755C-26E5-4F6E-A97E-379C24165CC9}"/>
              </a:ext>
            </a:extLst>
          </p:cNvPr>
          <p:cNvPicPr>
            <a:picLocks noChangeAspect="1"/>
          </p:cNvPicPr>
          <p:nvPr/>
        </p:nvPicPr>
        <p:blipFill rotWithShape="1">
          <a:blip r:embed="rId3"/>
          <a:srcRect t="6006"/>
          <a:stretch/>
        </p:blipFill>
        <p:spPr>
          <a:xfrm>
            <a:off x="4328160" y="537210"/>
            <a:ext cx="7569200" cy="6623050"/>
          </a:xfrm>
          <a:prstGeom prst="rect">
            <a:avLst/>
          </a:prstGeom>
          <a:noFill/>
          <a:ln>
            <a:noFill/>
          </a:ln>
        </p:spPr>
      </p:pic>
      <p:sp>
        <p:nvSpPr>
          <p:cNvPr id="16" name="TextBox 15">
            <a:extLst>
              <a:ext uri="{FF2B5EF4-FFF2-40B4-BE49-F238E27FC236}">
                <a16:creationId xmlns:a16="http://schemas.microsoft.com/office/drawing/2014/main" id="{1986DE7C-3D15-45F2-90EA-938DF6981AB7}"/>
              </a:ext>
            </a:extLst>
          </p:cNvPr>
          <p:cNvSpPr txBox="1"/>
          <p:nvPr/>
        </p:nvSpPr>
        <p:spPr>
          <a:xfrm>
            <a:off x="335280" y="1026160"/>
            <a:ext cx="3992880" cy="2482090"/>
          </a:xfrm>
          <a:prstGeom prst="rect">
            <a:avLst/>
          </a:prstGeom>
          <a:noFill/>
        </p:spPr>
        <p:txBody>
          <a:bodyPr wrap="square" rtlCol="0">
            <a:spAutoFit/>
          </a:bodyPr>
          <a:lstStyle/>
          <a:p>
            <a:pPr>
              <a:lnSpc>
                <a:spcPct val="150000"/>
              </a:lnSpc>
            </a:pPr>
            <a:r>
              <a:rPr lang="en-US" sz="3600" dirty="0">
                <a:solidFill>
                  <a:schemeClr val="tx2"/>
                </a:solidFill>
              </a:rPr>
              <a:t>Which aspects of poverty are we talking about?</a:t>
            </a:r>
          </a:p>
        </p:txBody>
      </p:sp>
    </p:spTree>
    <p:extLst>
      <p:ext uri="{BB962C8B-B14F-4D97-AF65-F5344CB8AC3E}">
        <p14:creationId xmlns:p14="http://schemas.microsoft.com/office/powerpoint/2010/main" val="167542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534881B-97F8-4BFE-9477-5152A7CC9A61}"/>
              </a:ext>
            </a:extLst>
          </p:cNvPr>
          <p:cNvPicPr>
            <a:picLocks noChangeAspect="1"/>
          </p:cNvPicPr>
          <p:nvPr/>
        </p:nvPicPr>
        <p:blipFill rotWithShape="1">
          <a:blip r:embed="rId3"/>
          <a:srcRect t="7733"/>
          <a:stretch/>
        </p:blipFill>
        <p:spPr>
          <a:xfrm>
            <a:off x="4812792" y="609600"/>
            <a:ext cx="6858000" cy="6327650"/>
          </a:xfrm>
          <a:prstGeom prst="rect">
            <a:avLst/>
          </a:prstGeom>
        </p:spPr>
      </p:pic>
      <p:sp>
        <p:nvSpPr>
          <p:cNvPr id="16" name="TextBox 15">
            <a:extLst>
              <a:ext uri="{FF2B5EF4-FFF2-40B4-BE49-F238E27FC236}">
                <a16:creationId xmlns:a16="http://schemas.microsoft.com/office/drawing/2014/main" id="{1986DE7C-3D15-45F2-90EA-938DF6981AB7}"/>
              </a:ext>
            </a:extLst>
          </p:cNvPr>
          <p:cNvSpPr txBox="1"/>
          <p:nvPr/>
        </p:nvSpPr>
        <p:spPr>
          <a:xfrm>
            <a:off x="335280" y="1026160"/>
            <a:ext cx="4262120" cy="2482090"/>
          </a:xfrm>
          <a:prstGeom prst="rect">
            <a:avLst/>
          </a:prstGeom>
          <a:noFill/>
        </p:spPr>
        <p:txBody>
          <a:bodyPr wrap="square" rtlCol="0">
            <a:spAutoFit/>
          </a:bodyPr>
          <a:lstStyle/>
          <a:p>
            <a:pPr>
              <a:lnSpc>
                <a:spcPct val="150000"/>
              </a:lnSpc>
            </a:pPr>
            <a:r>
              <a:rPr lang="en-US" sz="3600" dirty="0">
                <a:solidFill>
                  <a:schemeClr val="tx2"/>
                </a:solidFill>
              </a:rPr>
              <a:t>The world of social protection is likewise complex, so…. </a:t>
            </a:r>
          </a:p>
        </p:txBody>
      </p:sp>
    </p:spTree>
    <p:extLst>
      <p:ext uri="{BB962C8B-B14F-4D97-AF65-F5344CB8AC3E}">
        <p14:creationId xmlns:p14="http://schemas.microsoft.com/office/powerpoint/2010/main" val="73404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1F3126-FAB6-421C-A778-956F7DD4A338}"/>
              </a:ext>
            </a:extLst>
          </p:cNvPr>
          <p:cNvSpPr/>
          <p:nvPr/>
        </p:nvSpPr>
        <p:spPr>
          <a:xfrm>
            <a:off x="0" y="1909823"/>
            <a:ext cx="12192000" cy="45882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ubtitle 1">
            <a:extLst>
              <a:ext uri="{FF2B5EF4-FFF2-40B4-BE49-F238E27FC236}">
                <a16:creationId xmlns:a16="http://schemas.microsoft.com/office/drawing/2014/main" id="{4DDC26D1-294E-4009-9D49-C7446B17EC62}"/>
              </a:ext>
            </a:extLst>
          </p:cNvPr>
          <p:cNvSpPr>
            <a:spLocks noGrp="1"/>
          </p:cNvSpPr>
          <p:nvPr>
            <p:ph type="subTitle" idx="1"/>
          </p:nvPr>
        </p:nvSpPr>
        <p:spPr>
          <a:xfrm>
            <a:off x="530942" y="557214"/>
            <a:ext cx="11273132" cy="661272"/>
          </a:xfrm>
        </p:spPr>
        <p:txBody>
          <a:bodyPr/>
          <a:lstStyle/>
          <a:p>
            <a:r>
              <a:rPr lang="en-US" sz="2800" i="1" dirty="0"/>
              <a:t>Types of Social Protection</a:t>
            </a:r>
            <a:endParaRPr lang="en-US" sz="2800" dirty="0"/>
          </a:p>
        </p:txBody>
      </p:sp>
      <p:sp>
        <p:nvSpPr>
          <p:cNvPr id="7" name="Rectangle 6">
            <a:extLst>
              <a:ext uri="{FF2B5EF4-FFF2-40B4-BE49-F238E27FC236}">
                <a16:creationId xmlns:a16="http://schemas.microsoft.com/office/drawing/2014/main" id="{9DD3915B-D18A-42B1-928B-8646680FC8AA}"/>
              </a:ext>
            </a:extLst>
          </p:cNvPr>
          <p:cNvSpPr/>
          <p:nvPr/>
        </p:nvSpPr>
        <p:spPr>
          <a:xfrm>
            <a:off x="387927" y="2144681"/>
            <a:ext cx="5708073" cy="4156105"/>
          </a:xfrm>
          <a:prstGeom prst="rect">
            <a:avLst/>
          </a:prstGeom>
          <a:gradFill flip="none" rotWithShape="1">
            <a:gsLst>
              <a:gs pos="0">
                <a:srgbClr val="FFFF61">
                  <a:tint val="66000"/>
                  <a:satMod val="160000"/>
                </a:srgbClr>
              </a:gs>
              <a:gs pos="50000">
                <a:srgbClr val="FFFF61">
                  <a:tint val="44500"/>
                  <a:satMod val="160000"/>
                </a:srgbClr>
              </a:gs>
              <a:gs pos="100000">
                <a:srgbClr val="FFFF61">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rgbClr val="003300"/>
                </a:solidFill>
                <a:latin typeface="Arial" panose="020B0604020202020204" pitchFamily="34" charset="0"/>
                <a:cs typeface="Arial" panose="020B0604020202020204" pitchFamily="34" charset="0"/>
              </a:rPr>
              <a:t>Social insurance (contributory social protection)</a:t>
            </a:r>
            <a:endParaRPr lang="ar-LB" sz="2000" b="1" dirty="0">
              <a:solidFill>
                <a:srgbClr val="003300"/>
              </a:solidFill>
              <a:latin typeface="Arial" panose="020B0604020202020204" pitchFamily="34" charset="0"/>
              <a:cs typeface="Arial" panose="020B0604020202020204" pitchFamily="34" charset="0"/>
            </a:endParaRPr>
          </a:p>
          <a:p>
            <a:pPr algn="ctr" rtl="1"/>
            <a:br>
              <a:rPr lang="en-US" sz="2200" dirty="0">
                <a:solidFill>
                  <a:srgbClr val="003300"/>
                </a:solidFill>
                <a:latin typeface="Arial" panose="020B0604020202020204" pitchFamily="34" charset="0"/>
                <a:cs typeface="Arial" panose="020B0604020202020204" pitchFamily="34" charset="0"/>
              </a:rPr>
            </a:br>
            <a:r>
              <a:rPr lang="en-US" sz="2000" dirty="0">
                <a:solidFill>
                  <a:srgbClr val="003300"/>
                </a:solidFill>
                <a:latin typeface="Arial" panose="020B0604020202020204" pitchFamily="34" charset="0"/>
                <a:cs typeface="Arial" panose="020B0604020202020204" pitchFamily="34" charset="0"/>
              </a:rPr>
              <a:t>Old-age pensions, disability benefits, health insurance, family benefits…</a:t>
            </a:r>
            <a:endParaRPr lang="ar-LB" sz="2000" dirty="0">
              <a:solidFill>
                <a:srgbClr val="003300"/>
              </a:solidFill>
              <a:latin typeface="Arial" panose="020B0604020202020204" pitchFamily="34" charset="0"/>
              <a:cs typeface="Arial" panose="020B0604020202020204" pitchFamily="34" charset="0"/>
            </a:endParaRPr>
          </a:p>
          <a:p>
            <a:pPr algn="ctr"/>
            <a:endParaRPr lang="ar-LB" sz="2000" dirty="0">
              <a:solidFill>
                <a:srgbClr val="003300"/>
              </a:solidFill>
              <a:latin typeface="Arial" panose="020B0604020202020204" pitchFamily="34" charset="0"/>
              <a:cs typeface="Arial" panose="020B0604020202020204" pitchFamily="34" charset="0"/>
            </a:endParaRPr>
          </a:p>
          <a:p>
            <a:pPr algn="ctr" rtl="1"/>
            <a:r>
              <a:rPr lang="en-US" sz="2000" dirty="0">
                <a:solidFill>
                  <a:srgbClr val="003300"/>
                </a:solidFill>
                <a:latin typeface="Arial" panose="020B0604020202020204" pitchFamily="34" charset="0"/>
                <a:cs typeface="Arial" panose="020B0604020202020204" pitchFamily="34" charset="0"/>
              </a:rPr>
              <a:t>Financed by contributions from employees and employers (and sometimes by Governments)</a:t>
            </a:r>
            <a:br>
              <a:rPr lang="en-US" sz="2000" dirty="0">
                <a:solidFill>
                  <a:srgbClr val="003300"/>
                </a:solidFill>
                <a:latin typeface="Arial" panose="020B0604020202020204" pitchFamily="34" charset="0"/>
                <a:cs typeface="Arial" panose="020B0604020202020204" pitchFamily="34" charset="0"/>
              </a:rPr>
            </a:br>
            <a:endParaRPr lang="ar-LB" sz="2000" dirty="0">
              <a:solidFill>
                <a:srgbClr val="003300"/>
              </a:solidFill>
              <a:latin typeface="Arial" panose="020B0604020202020204" pitchFamily="34" charset="0"/>
              <a:cs typeface="Arial" panose="020B0604020202020204" pitchFamily="34" charset="0"/>
            </a:endParaRPr>
          </a:p>
          <a:p>
            <a:pPr algn="ctr" rtl="1"/>
            <a:r>
              <a:rPr lang="en-US" sz="2000" dirty="0">
                <a:solidFill>
                  <a:srgbClr val="003300"/>
                </a:solidFill>
                <a:latin typeface="Arial" panose="020B0604020202020204" pitchFamily="34" charset="0"/>
                <a:cs typeface="Arial" panose="020B0604020202020204" pitchFamily="34" charset="0"/>
              </a:rPr>
              <a:t>Limited to workers in the formal economy</a:t>
            </a:r>
          </a:p>
        </p:txBody>
      </p:sp>
      <p:sp>
        <p:nvSpPr>
          <p:cNvPr id="8" name="Rectangle 7">
            <a:extLst>
              <a:ext uri="{FF2B5EF4-FFF2-40B4-BE49-F238E27FC236}">
                <a16:creationId xmlns:a16="http://schemas.microsoft.com/office/drawing/2014/main" id="{8EB19D13-C37C-4BA3-BB16-AF4285CB73D6}"/>
              </a:ext>
            </a:extLst>
          </p:cNvPr>
          <p:cNvSpPr/>
          <p:nvPr/>
        </p:nvSpPr>
        <p:spPr>
          <a:xfrm>
            <a:off x="6339840" y="2144681"/>
            <a:ext cx="5464234" cy="4156105"/>
          </a:xfrm>
          <a:prstGeom prst="rect">
            <a:avLst/>
          </a:prstGeom>
          <a:gradFill flip="none" rotWithShape="1">
            <a:gsLst>
              <a:gs pos="0">
                <a:srgbClr val="FFFF61">
                  <a:tint val="66000"/>
                  <a:satMod val="160000"/>
                </a:srgbClr>
              </a:gs>
              <a:gs pos="50000">
                <a:srgbClr val="FFFF61">
                  <a:tint val="44500"/>
                  <a:satMod val="160000"/>
                </a:srgbClr>
              </a:gs>
              <a:gs pos="100000">
                <a:srgbClr val="FFFF61">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rgbClr val="003300"/>
                </a:solidFill>
                <a:latin typeface="Arial" panose="020B0604020202020204" pitchFamily="34" charset="0"/>
                <a:cs typeface="Arial" panose="020B0604020202020204" pitchFamily="34" charset="0"/>
              </a:rPr>
              <a:t>Social assistance (non-contributory social protection)</a:t>
            </a:r>
            <a:endParaRPr lang="ar-LB" sz="2000" b="1" dirty="0">
              <a:solidFill>
                <a:srgbClr val="003300"/>
              </a:solidFill>
              <a:latin typeface="Arial" panose="020B0604020202020204" pitchFamily="34" charset="0"/>
              <a:cs typeface="Arial" panose="020B0604020202020204" pitchFamily="34" charset="0"/>
            </a:endParaRPr>
          </a:p>
          <a:p>
            <a:pPr algn="ctr"/>
            <a:endParaRPr lang="ar-LB" sz="2000" b="1" dirty="0">
              <a:solidFill>
                <a:srgbClr val="003300"/>
              </a:solidFill>
              <a:latin typeface="Arial" panose="020B0604020202020204" pitchFamily="34" charset="0"/>
              <a:cs typeface="Arial" panose="020B0604020202020204" pitchFamily="34" charset="0"/>
            </a:endParaRPr>
          </a:p>
          <a:p>
            <a:pPr algn="ctr" rtl="1"/>
            <a:r>
              <a:rPr lang="en-US" sz="2000" dirty="0">
                <a:solidFill>
                  <a:srgbClr val="003300"/>
                </a:solidFill>
                <a:latin typeface="Arial" panose="020B0604020202020204" pitchFamily="34" charset="0"/>
                <a:cs typeface="Arial" panose="020B0604020202020204" pitchFamily="34" charset="0"/>
              </a:rPr>
              <a:t>Subsidies, cash transfers, in-kind benefits, non-contributory health coverage...</a:t>
            </a:r>
            <a:endParaRPr lang="ar-LB" sz="2000" dirty="0">
              <a:solidFill>
                <a:srgbClr val="003300"/>
              </a:solidFill>
              <a:latin typeface="Arial" panose="020B0604020202020204" pitchFamily="34" charset="0"/>
              <a:cs typeface="Arial" panose="020B0604020202020204" pitchFamily="34" charset="0"/>
            </a:endParaRPr>
          </a:p>
          <a:p>
            <a:pPr algn="ctr"/>
            <a:endParaRPr lang="ar-LB" sz="2000" dirty="0">
              <a:solidFill>
                <a:srgbClr val="003300"/>
              </a:solidFill>
              <a:latin typeface="Arial" panose="020B0604020202020204" pitchFamily="34" charset="0"/>
              <a:cs typeface="Arial" panose="020B0604020202020204" pitchFamily="34" charset="0"/>
            </a:endParaRPr>
          </a:p>
          <a:p>
            <a:pPr algn="ctr"/>
            <a:r>
              <a:rPr lang="en-US" sz="2000" dirty="0">
                <a:solidFill>
                  <a:srgbClr val="003300"/>
                </a:solidFill>
                <a:latin typeface="Arial" panose="020B0604020202020204" pitchFamily="34" charset="0"/>
                <a:cs typeface="Arial" panose="020B0604020202020204" pitchFamily="34" charset="0"/>
              </a:rPr>
              <a:t>Financed by general Government revenue</a:t>
            </a:r>
            <a:endParaRPr lang="ar-LB" sz="2000" dirty="0">
              <a:solidFill>
                <a:srgbClr val="003300"/>
              </a:solidFill>
              <a:latin typeface="Arial" panose="020B0604020202020204" pitchFamily="34" charset="0"/>
              <a:cs typeface="Arial" panose="020B0604020202020204" pitchFamily="34" charset="0"/>
            </a:endParaRPr>
          </a:p>
          <a:p>
            <a:pPr algn="ctr" rtl="1"/>
            <a:br>
              <a:rPr lang="en-US" sz="2000" dirty="0">
                <a:solidFill>
                  <a:srgbClr val="003300"/>
                </a:solidFill>
                <a:latin typeface="Arial" panose="020B0604020202020204" pitchFamily="34" charset="0"/>
                <a:cs typeface="Arial" panose="020B0604020202020204" pitchFamily="34" charset="0"/>
              </a:rPr>
            </a:br>
            <a:r>
              <a:rPr lang="en-US" sz="2000" dirty="0">
                <a:solidFill>
                  <a:srgbClr val="003300"/>
                </a:solidFill>
                <a:latin typeface="Arial" panose="020B0604020202020204" pitchFamily="34" charset="0"/>
                <a:cs typeface="Arial" panose="020B0604020202020204" pitchFamily="34" charset="0"/>
              </a:rPr>
              <a:t>Universal (provided to everyone) or targeted (provided to selected groups)</a:t>
            </a:r>
          </a:p>
        </p:txBody>
      </p:sp>
    </p:spTree>
    <p:extLst>
      <p:ext uri="{BB962C8B-B14F-4D97-AF65-F5344CB8AC3E}">
        <p14:creationId xmlns:p14="http://schemas.microsoft.com/office/powerpoint/2010/main" val="200748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Line 10">
            <a:extLst>
              <a:ext uri="{FF2B5EF4-FFF2-40B4-BE49-F238E27FC236}">
                <a16:creationId xmlns:a16="http://schemas.microsoft.com/office/drawing/2014/main" id="{F7E1A0EE-2F06-4D6B-89D2-FD09B7613575}"/>
              </a:ext>
            </a:extLst>
          </p:cNvPr>
          <p:cNvSpPr>
            <a:spLocks noChangeShapeType="1"/>
          </p:cNvSpPr>
          <p:nvPr/>
        </p:nvSpPr>
        <p:spPr bwMode="auto">
          <a:xfrm flipV="1">
            <a:off x="3509585" y="5389838"/>
            <a:ext cx="0" cy="618537"/>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4">
            <a:extLst>
              <a:ext uri="{FF2B5EF4-FFF2-40B4-BE49-F238E27FC236}">
                <a16:creationId xmlns:a16="http://schemas.microsoft.com/office/drawing/2014/main" id="{DE11834A-81B7-4D35-95A5-831513C775C2}"/>
              </a:ext>
            </a:extLst>
          </p:cNvPr>
          <p:cNvSpPr>
            <a:spLocks noChangeShapeType="1"/>
          </p:cNvSpPr>
          <p:nvPr/>
        </p:nvSpPr>
        <p:spPr bwMode="auto">
          <a:xfrm>
            <a:off x="2684595" y="5384669"/>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65">
            <a:extLst>
              <a:ext uri="{FF2B5EF4-FFF2-40B4-BE49-F238E27FC236}">
                <a16:creationId xmlns:a16="http://schemas.microsoft.com/office/drawing/2014/main" id="{FBFDAA61-669B-4D0B-8F57-CB9380D0CFBE}"/>
              </a:ext>
            </a:extLst>
          </p:cNvPr>
          <p:cNvSpPr>
            <a:spLocks noChangeShapeType="1"/>
          </p:cNvSpPr>
          <p:nvPr/>
        </p:nvSpPr>
        <p:spPr bwMode="auto">
          <a:xfrm flipH="1" flipV="1">
            <a:off x="1649412" y="1517469"/>
            <a:ext cx="275965" cy="319866"/>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66">
            <a:extLst>
              <a:ext uri="{FF2B5EF4-FFF2-40B4-BE49-F238E27FC236}">
                <a16:creationId xmlns:a16="http://schemas.microsoft.com/office/drawing/2014/main" id="{661AB90D-7A1E-4403-A44D-429E90A36D1C}"/>
              </a:ext>
            </a:extLst>
          </p:cNvPr>
          <p:cNvSpPr>
            <a:spLocks noChangeShapeType="1"/>
          </p:cNvSpPr>
          <p:nvPr/>
        </p:nvSpPr>
        <p:spPr bwMode="auto">
          <a:xfrm flipV="1">
            <a:off x="1580770" y="2394717"/>
            <a:ext cx="305210" cy="185991"/>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TextBox 133">
            <a:extLst>
              <a:ext uri="{FF2B5EF4-FFF2-40B4-BE49-F238E27FC236}">
                <a16:creationId xmlns:a16="http://schemas.microsoft.com/office/drawing/2014/main" id="{070B3683-E51B-4622-9EE2-C18F76CC07C5}"/>
              </a:ext>
            </a:extLst>
          </p:cNvPr>
          <p:cNvSpPr txBox="1"/>
          <p:nvPr/>
        </p:nvSpPr>
        <p:spPr>
          <a:xfrm>
            <a:off x="4111074" y="853121"/>
            <a:ext cx="4998720" cy="1200329"/>
          </a:xfrm>
          <a:prstGeom prst="rect">
            <a:avLst/>
          </a:prstGeom>
          <a:noFill/>
        </p:spPr>
        <p:txBody>
          <a:bodyPr wrap="square" rtlCol="0">
            <a:spAutoFit/>
          </a:bodyPr>
          <a:lstStyle/>
          <a:p>
            <a:pPr algn="ctr"/>
            <a:r>
              <a:rPr lang="en-US" sz="3600" dirty="0">
                <a:solidFill>
                  <a:schemeClr val="tx2"/>
                </a:solidFill>
              </a:rPr>
              <a:t>…let’s </a:t>
            </a:r>
            <a:br>
              <a:rPr lang="en-US" sz="3600" dirty="0">
                <a:solidFill>
                  <a:schemeClr val="tx2"/>
                </a:solidFill>
              </a:rPr>
            </a:br>
            <a:r>
              <a:rPr lang="en-US" sz="3600" dirty="0">
                <a:solidFill>
                  <a:schemeClr val="tx2"/>
                </a:solidFill>
              </a:rPr>
              <a:t>disentangle:</a:t>
            </a:r>
          </a:p>
        </p:txBody>
      </p:sp>
      <p:sp>
        <p:nvSpPr>
          <p:cNvPr id="3" name="AutoShape 3">
            <a:extLst>
              <a:ext uri="{FF2B5EF4-FFF2-40B4-BE49-F238E27FC236}">
                <a16:creationId xmlns:a16="http://schemas.microsoft.com/office/drawing/2014/main" id="{F6297F61-5D2A-4B2D-A4CF-75E4FB230E39}"/>
              </a:ext>
            </a:extLst>
          </p:cNvPr>
          <p:cNvSpPr>
            <a:spLocks noChangeAspect="1" noChangeArrowheads="1" noTextEdit="1"/>
          </p:cNvSpPr>
          <p:nvPr/>
        </p:nvSpPr>
        <p:spPr bwMode="auto">
          <a:xfrm>
            <a:off x="-8797543" y="444797"/>
            <a:ext cx="12052300" cy="51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5">
            <a:extLst>
              <a:ext uri="{FF2B5EF4-FFF2-40B4-BE49-F238E27FC236}">
                <a16:creationId xmlns:a16="http://schemas.microsoft.com/office/drawing/2014/main" id="{C56F1799-202F-4722-ACDC-FEA409AA96B4}"/>
              </a:ext>
            </a:extLst>
          </p:cNvPr>
          <p:cNvSpPr>
            <a:spLocks noChangeArrowheads="1"/>
          </p:cNvSpPr>
          <p:nvPr/>
        </p:nvSpPr>
        <p:spPr bwMode="auto">
          <a:xfrm>
            <a:off x="1227138" y="625475"/>
            <a:ext cx="131763" cy="27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6">
            <a:extLst>
              <a:ext uri="{FF2B5EF4-FFF2-40B4-BE49-F238E27FC236}">
                <a16:creationId xmlns:a16="http://schemas.microsoft.com/office/drawing/2014/main" id="{08E8B152-2438-4C81-A3EA-77AD6ED735E7}"/>
              </a:ext>
            </a:extLst>
          </p:cNvPr>
          <p:cNvSpPr>
            <a:spLocks noChangeShapeType="1"/>
          </p:cNvSpPr>
          <p:nvPr/>
        </p:nvSpPr>
        <p:spPr bwMode="auto">
          <a:xfrm>
            <a:off x="5114926" y="4260193"/>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7">
            <a:extLst>
              <a:ext uri="{FF2B5EF4-FFF2-40B4-BE49-F238E27FC236}">
                <a16:creationId xmlns:a16="http://schemas.microsoft.com/office/drawing/2014/main" id="{69DCFF19-E87F-433F-8732-9DDE29D114C0}"/>
              </a:ext>
            </a:extLst>
          </p:cNvPr>
          <p:cNvSpPr>
            <a:spLocks noChangeShapeType="1"/>
          </p:cNvSpPr>
          <p:nvPr/>
        </p:nvSpPr>
        <p:spPr bwMode="auto">
          <a:xfrm>
            <a:off x="7335838" y="4260193"/>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8">
            <a:extLst>
              <a:ext uri="{FF2B5EF4-FFF2-40B4-BE49-F238E27FC236}">
                <a16:creationId xmlns:a16="http://schemas.microsoft.com/office/drawing/2014/main" id="{32C4445F-589B-4BDF-8415-4D4304BFF427}"/>
              </a:ext>
            </a:extLst>
          </p:cNvPr>
          <p:cNvSpPr>
            <a:spLocks noChangeShapeType="1"/>
          </p:cNvSpPr>
          <p:nvPr/>
        </p:nvSpPr>
        <p:spPr bwMode="auto">
          <a:xfrm>
            <a:off x="3616326" y="3112645"/>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9">
            <a:extLst>
              <a:ext uri="{FF2B5EF4-FFF2-40B4-BE49-F238E27FC236}">
                <a16:creationId xmlns:a16="http://schemas.microsoft.com/office/drawing/2014/main" id="{430CAEE1-16CF-421D-BE78-C5B01935513F}"/>
              </a:ext>
            </a:extLst>
          </p:cNvPr>
          <p:cNvSpPr>
            <a:spLocks noChangeShapeType="1"/>
          </p:cNvSpPr>
          <p:nvPr/>
        </p:nvSpPr>
        <p:spPr bwMode="auto">
          <a:xfrm flipV="1">
            <a:off x="4584701" y="3114272"/>
            <a:ext cx="0" cy="618537"/>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0">
            <a:extLst>
              <a:ext uri="{FF2B5EF4-FFF2-40B4-BE49-F238E27FC236}">
                <a16:creationId xmlns:a16="http://schemas.microsoft.com/office/drawing/2014/main" id="{46E17941-E1ED-4487-9FBF-4D1E381FF7AF}"/>
              </a:ext>
            </a:extLst>
          </p:cNvPr>
          <p:cNvSpPr>
            <a:spLocks noChangeShapeType="1"/>
          </p:cNvSpPr>
          <p:nvPr/>
        </p:nvSpPr>
        <p:spPr bwMode="auto">
          <a:xfrm flipV="1">
            <a:off x="4584701" y="4764789"/>
            <a:ext cx="0" cy="618537"/>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1">
            <a:extLst>
              <a:ext uri="{FF2B5EF4-FFF2-40B4-BE49-F238E27FC236}">
                <a16:creationId xmlns:a16="http://schemas.microsoft.com/office/drawing/2014/main" id="{14A75D21-2E06-49AA-81DB-57EF8CA17878}"/>
              </a:ext>
            </a:extLst>
          </p:cNvPr>
          <p:cNvSpPr>
            <a:spLocks noChangeShapeType="1"/>
          </p:cNvSpPr>
          <p:nvPr/>
        </p:nvSpPr>
        <p:spPr bwMode="auto">
          <a:xfrm>
            <a:off x="3617913" y="5383326"/>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2">
            <a:extLst>
              <a:ext uri="{FF2B5EF4-FFF2-40B4-BE49-F238E27FC236}">
                <a16:creationId xmlns:a16="http://schemas.microsoft.com/office/drawing/2014/main" id="{2E9EB617-34F0-4801-B4CF-C1003692EEFC}"/>
              </a:ext>
            </a:extLst>
          </p:cNvPr>
          <p:cNvSpPr>
            <a:spLocks noChangeShapeType="1"/>
          </p:cNvSpPr>
          <p:nvPr/>
        </p:nvSpPr>
        <p:spPr bwMode="auto">
          <a:xfrm>
            <a:off x="2485200" y="2119730"/>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3">
            <a:extLst>
              <a:ext uri="{FF2B5EF4-FFF2-40B4-BE49-F238E27FC236}">
                <a16:creationId xmlns:a16="http://schemas.microsoft.com/office/drawing/2014/main" id="{DA6AD9D0-21E5-4EBD-82F0-7CB22B94C6DC}"/>
              </a:ext>
            </a:extLst>
          </p:cNvPr>
          <p:cNvSpPr>
            <a:spLocks noChangeShapeType="1"/>
          </p:cNvSpPr>
          <p:nvPr/>
        </p:nvSpPr>
        <p:spPr bwMode="auto">
          <a:xfrm>
            <a:off x="8794751" y="3112645"/>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4">
            <a:extLst>
              <a:ext uri="{FF2B5EF4-FFF2-40B4-BE49-F238E27FC236}">
                <a16:creationId xmlns:a16="http://schemas.microsoft.com/office/drawing/2014/main" id="{DB8932A7-1C8E-44BC-BB90-280BCB223E81}"/>
              </a:ext>
            </a:extLst>
          </p:cNvPr>
          <p:cNvSpPr>
            <a:spLocks noChangeShapeType="1"/>
          </p:cNvSpPr>
          <p:nvPr/>
        </p:nvSpPr>
        <p:spPr bwMode="auto">
          <a:xfrm>
            <a:off x="8797926" y="5383326"/>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5">
            <a:extLst>
              <a:ext uri="{FF2B5EF4-FFF2-40B4-BE49-F238E27FC236}">
                <a16:creationId xmlns:a16="http://schemas.microsoft.com/office/drawing/2014/main" id="{860A44CF-2AF2-496B-98CE-F7776E0EBF90}"/>
              </a:ext>
            </a:extLst>
          </p:cNvPr>
          <p:cNvSpPr>
            <a:spLocks noChangeShapeType="1"/>
          </p:cNvSpPr>
          <p:nvPr/>
        </p:nvSpPr>
        <p:spPr bwMode="auto">
          <a:xfrm>
            <a:off x="9307513" y="4230894"/>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6">
            <a:extLst>
              <a:ext uri="{FF2B5EF4-FFF2-40B4-BE49-F238E27FC236}">
                <a16:creationId xmlns:a16="http://schemas.microsoft.com/office/drawing/2014/main" id="{F31B01D5-F2AC-4AD4-8227-85CA53E96446}"/>
              </a:ext>
            </a:extLst>
          </p:cNvPr>
          <p:cNvSpPr>
            <a:spLocks noChangeShapeType="1"/>
          </p:cNvSpPr>
          <p:nvPr/>
        </p:nvSpPr>
        <p:spPr bwMode="auto">
          <a:xfrm flipV="1">
            <a:off x="8796338" y="3112645"/>
            <a:ext cx="0" cy="618537"/>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7">
            <a:extLst>
              <a:ext uri="{FF2B5EF4-FFF2-40B4-BE49-F238E27FC236}">
                <a16:creationId xmlns:a16="http://schemas.microsoft.com/office/drawing/2014/main" id="{682370AE-BFDE-43F4-8D78-7450EA59A892}"/>
              </a:ext>
            </a:extLst>
          </p:cNvPr>
          <p:cNvSpPr>
            <a:spLocks noChangeShapeType="1"/>
          </p:cNvSpPr>
          <p:nvPr/>
        </p:nvSpPr>
        <p:spPr bwMode="auto">
          <a:xfrm flipV="1">
            <a:off x="8796338" y="4769673"/>
            <a:ext cx="0" cy="620165"/>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8">
            <a:extLst>
              <a:ext uri="{FF2B5EF4-FFF2-40B4-BE49-F238E27FC236}">
                <a16:creationId xmlns:a16="http://schemas.microsoft.com/office/drawing/2014/main" id="{DA63C379-3BEF-4F81-9AAA-77326DCAF88D}"/>
              </a:ext>
            </a:extLst>
          </p:cNvPr>
          <p:cNvSpPr>
            <a:spLocks noChangeShapeType="1"/>
          </p:cNvSpPr>
          <p:nvPr/>
        </p:nvSpPr>
        <p:spPr bwMode="auto">
          <a:xfrm>
            <a:off x="7340601" y="4260193"/>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66073BC9-3C73-4240-BBB1-F416FAAE1A95}"/>
              </a:ext>
            </a:extLst>
          </p:cNvPr>
          <p:cNvSpPr>
            <a:spLocks/>
          </p:cNvSpPr>
          <p:nvPr/>
        </p:nvSpPr>
        <p:spPr bwMode="auto">
          <a:xfrm>
            <a:off x="5737226" y="3350293"/>
            <a:ext cx="2081213" cy="1803524"/>
          </a:xfrm>
          <a:custGeom>
            <a:avLst/>
            <a:gdLst>
              <a:gd name="T0" fmla="*/ 0 w 8800"/>
              <a:gd name="T1" fmla="*/ 1239 h 7432"/>
              <a:gd name="T2" fmla="*/ 1239 w 8800"/>
              <a:gd name="T3" fmla="*/ 0 h 7432"/>
              <a:gd name="T4" fmla="*/ 7562 w 8800"/>
              <a:gd name="T5" fmla="*/ 0 h 7432"/>
              <a:gd name="T6" fmla="*/ 8800 w 8800"/>
              <a:gd name="T7" fmla="*/ 1239 h 7432"/>
              <a:gd name="T8" fmla="*/ 8800 w 8800"/>
              <a:gd name="T9" fmla="*/ 6194 h 7432"/>
              <a:gd name="T10" fmla="*/ 7562 w 8800"/>
              <a:gd name="T11" fmla="*/ 7432 h 7432"/>
              <a:gd name="T12" fmla="*/ 1239 w 8800"/>
              <a:gd name="T13" fmla="*/ 7432 h 7432"/>
              <a:gd name="T14" fmla="*/ 0 w 8800"/>
              <a:gd name="T15" fmla="*/ 6194 h 7432"/>
              <a:gd name="T16" fmla="*/ 0 w 8800"/>
              <a:gd name="T17" fmla="*/ 1239 h 7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00" h="7432">
                <a:moveTo>
                  <a:pt x="0" y="1239"/>
                </a:moveTo>
                <a:cubicBezTo>
                  <a:pt x="0" y="555"/>
                  <a:pt x="555" y="0"/>
                  <a:pt x="1239" y="0"/>
                </a:cubicBezTo>
                <a:lnTo>
                  <a:pt x="7562" y="0"/>
                </a:lnTo>
                <a:cubicBezTo>
                  <a:pt x="8246" y="0"/>
                  <a:pt x="8800" y="555"/>
                  <a:pt x="8800" y="1239"/>
                </a:cubicBezTo>
                <a:lnTo>
                  <a:pt x="8800" y="6194"/>
                </a:lnTo>
                <a:cubicBezTo>
                  <a:pt x="8800" y="6878"/>
                  <a:pt x="8246" y="7432"/>
                  <a:pt x="7562" y="7432"/>
                </a:cubicBezTo>
                <a:lnTo>
                  <a:pt x="1239" y="7432"/>
                </a:lnTo>
                <a:cubicBezTo>
                  <a:pt x="555" y="7432"/>
                  <a:pt x="0" y="6878"/>
                  <a:pt x="0" y="6194"/>
                </a:cubicBezTo>
                <a:lnTo>
                  <a:pt x="0" y="1239"/>
                </a:lnTo>
                <a:close/>
              </a:path>
            </a:pathLst>
          </a:custGeom>
          <a:solidFill>
            <a:schemeClr val="accent6">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20">
            <a:extLst>
              <a:ext uri="{FF2B5EF4-FFF2-40B4-BE49-F238E27FC236}">
                <a16:creationId xmlns:a16="http://schemas.microsoft.com/office/drawing/2014/main" id="{72E5A5FB-0268-4A20-AD7A-F074B4702DFB}"/>
              </a:ext>
            </a:extLst>
          </p:cNvPr>
          <p:cNvSpPr>
            <a:spLocks noChangeArrowheads="1"/>
          </p:cNvSpPr>
          <p:nvPr/>
        </p:nvSpPr>
        <p:spPr bwMode="auto">
          <a:xfrm>
            <a:off x="5990261" y="3828498"/>
            <a:ext cx="16190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FFFF"/>
                </a:solidFill>
                <a:effectLst/>
                <a:latin typeface="Arial" panose="020B0604020202020204" pitchFamily="34" charset="0"/>
              </a:rPr>
              <a:t>Social </a:t>
            </a:r>
            <a:br>
              <a:rPr kumimoji="0" lang="en-US" altLang="en-US" sz="2800" b="0" i="0" u="none" strike="noStrike" cap="none" normalizeH="0" baseline="0" dirty="0">
                <a:ln>
                  <a:noFill/>
                </a:ln>
                <a:solidFill>
                  <a:srgbClr val="FFFFFF"/>
                </a:solidFill>
                <a:effectLst/>
                <a:latin typeface="Arial" panose="020B0604020202020204" pitchFamily="34" charset="0"/>
              </a:rPr>
            </a:br>
            <a:r>
              <a:rPr kumimoji="0" lang="en-US" altLang="en-US" sz="2800" b="0" i="0" u="none" strike="noStrike" cap="none" normalizeH="0" baseline="0" dirty="0">
                <a:ln>
                  <a:noFill/>
                </a:ln>
                <a:solidFill>
                  <a:srgbClr val="FFFFFF"/>
                </a:solidFill>
                <a:effectLst/>
                <a:latin typeface="Arial" panose="020B0604020202020204" pitchFamily="34" charset="0"/>
              </a:rPr>
              <a:t>Protection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0" name="Rectangle 21">
            <a:extLst>
              <a:ext uri="{FF2B5EF4-FFF2-40B4-BE49-F238E27FC236}">
                <a16:creationId xmlns:a16="http://schemas.microsoft.com/office/drawing/2014/main" id="{FBD5B172-FB8D-4AFC-AB51-0A1507543C77}"/>
              </a:ext>
            </a:extLst>
          </p:cNvPr>
          <p:cNvSpPr>
            <a:spLocks noChangeArrowheads="1"/>
          </p:cNvSpPr>
          <p:nvPr/>
        </p:nvSpPr>
        <p:spPr bwMode="auto">
          <a:xfrm>
            <a:off x="7300913" y="3948483"/>
            <a:ext cx="301625" cy="57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2">
            <a:extLst>
              <a:ext uri="{FF2B5EF4-FFF2-40B4-BE49-F238E27FC236}">
                <a16:creationId xmlns:a16="http://schemas.microsoft.com/office/drawing/2014/main" id="{2CF1E5C2-BBAA-4E05-BC0B-7C304A465AC3}"/>
              </a:ext>
            </a:extLst>
          </p:cNvPr>
          <p:cNvSpPr>
            <a:spLocks noChangeArrowheads="1"/>
          </p:cNvSpPr>
          <p:nvPr/>
        </p:nvSpPr>
        <p:spPr bwMode="auto">
          <a:xfrm>
            <a:off x="8277226" y="3734437"/>
            <a:ext cx="1256754" cy="1040119"/>
          </a:xfrm>
          <a:prstGeom prst="rect">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3">
            <a:extLst>
              <a:ext uri="{FF2B5EF4-FFF2-40B4-BE49-F238E27FC236}">
                <a16:creationId xmlns:a16="http://schemas.microsoft.com/office/drawing/2014/main" id="{FE3930BF-C73C-481B-AE71-BB5EDF855E5B}"/>
              </a:ext>
            </a:extLst>
          </p:cNvPr>
          <p:cNvSpPr>
            <a:spLocks noChangeArrowheads="1"/>
          </p:cNvSpPr>
          <p:nvPr/>
        </p:nvSpPr>
        <p:spPr bwMode="auto">
          <a:xfrm>
            <a:off x="4057651" y="3739320"/>
            <a:ext cx="1292225" cy="1040119"/>
          </a:xfrm>
          <a:prstGeom prst="rect">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4">
            <a:extLst>
              <a:ext uri="{FF2B5EF4-FFF2-40B4-BE49-F238E27FC236}">
                <a16:creationId xmlns:a16="http://schemas.microsoft.com/office/drawing/2014/main" id="{FEFAB351-8164-439A-A60B-11671548D8A1}"/>
              </a:ext>
            </a:extLst>
          </p:cNvPr>
          <p:cNvSpPr>
            <a:spLocks noChangeArrowheads="1"/>
          </p:cNvSpPr>
          <p:nvPr/>
        </p:nvSpPr>
        <p:spPr bwMode="auto">
          <a:xfrm>
            <a:off x="8269289" y="4113556"/>
            <a:ext cx="1256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Arial" panose="020B0604020202020204" pitchFamily="34" charset="0"/>
              </a:rPr>
              <a:t>Contributory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5">
            <a:extLst>
              <a:ext uri="{FF2B5EF4-FFF2-40B4-BE49-F238E27FC236}">
                <a16:creationId xmlns:a16="http://schemas.microsoft.com/office/drawing/2014/main" id="{21EC1217-A740-4FCB-A7F5-E0B48CDE8A5C}"/>
              </a:ext>
            </a:extLst>
          </p:cNvPr>
          <p:cNvSpPr>
            <a:spLocks noChangeArrowheads="1"/>
          </p:cNvSpPr>
          <p:nvPr/>
        </p:nvSpPr>
        <p:spPr bwMode="auto">
          <a:xfrm>
            <a:off x="9101138" y="3919998"/>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7">
            <a:extLst>
              <a:ext uri="{FF2B5EF4-FFF2-40B4-BE49-F238E27FC236}">
                <a16:creationId xmlns:a16="http://schemas.microsoft.com/office/drawing/2014/main" id="{0E290AA2-CDCC-4B15-B80E-99978C4CB89E}"/>
              </a:ext>
            </a:extLst>
          </p:cNvPr>
          <p:cNvSpPr>
            <a:spLocks noChangeArrowheads="1"/>
          </p:cNvSpPr>
          <p:nvPr/>
        </p:nvSpPr>
        <p:spPr bwMode="auto">
          <a:xfrm>
            <a:off x="9297988" y="4199967"/>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8">
            <a:extLst>
              <a:ext uri="{FF2B5EF4-FFF2-40B4-BE49-F238E27FC236}">
                <a16:creationId xmlns:a16="http://schemas.microsoft.com/office/drawing/2014/main" id="{5F8EF03E-8572-421B-827A-FF8390A00328}"/>
              </a:ext>
            </a:extLst>
          </p:cNvPr>
          <p:cNvSpPr>
            <a:spLocks noChangeArrowheads="1"/>
          </p:cNvSpPr>
          <p:nvPr/>
        </p:nvSpPr>
        <p:spPr bwMode="auto">
          <a:xfrm>
            <a:off x="4077292" y="3939531"/>
            <a:ext cx="12695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solidFill>
                  <a:srgbClr val="FFFFFF"/>
                </a:solidFill>
              </a:rPr>
              <a:t>Non-</a:t>
            </a:r>
            <a:br>
              <a:rPr lang="en-US" altLang="en-US" dirty="0">
                <a:solidFill>
                  <a:srgbClr val="FFFFFF"/>
                </a:solidFill>
              </a:rPr>
            </a:br>
            <a:r>
              <a:rPr lang="en-US" altLang="en-US" dirty="0">
                <a:solidFill>
                  <a:srgbClr val="FFFFFF"/>
                </a:solidFill>
              </a:rPr>
              <a:t>contributory</a:t>
            </a:r>
            <a:r>
              <a:rPr kumimoji="0" lang="en-US" altLang="en-US" sz="1800" b="0" i="0" u="none" strike="noStrike" cap="none" normalizeH="0" baseline="0" dirty="0">
                <a:ln>
                  <a:noFill/>
                </a:ln>
                <a:solidFill>
                  <a:srgbClr val="FFFFFF"/>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0">
            <a:extLst>
              <a:ext uri="{FF2B5EF4-FFF2-40B4-BE49-F238E27FC236}">
                <a16:creationId xmlns:a16="http://schemas.microsoft.com/office/drawing/2014/main" id="{29964927-17D9-4115-BF97-26AF2732BF76}"/>
              </a:ext>
            </a:extLst>
          </p:cNvPr>
          <p:cNvSpPr>
            <a:spLocks noChangeArrowheads="1"/>
          </p:cNvSpPr>
          <p:nvPr/>
        </p:nvSpPr>
        <p:spPr bwMode="auto">
          <a:xfrm>
            <a:off x="5319713" y="4221128"/>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Oval 31">
            <a:extLst>
              <a:ext uri="{FF2B5EF4-FFF2-40B4-BE49-F238E27FC236}">
                <a16:creationId xmlns:a16="http://schemas.microsoft.com/office/drawing/2014/main" id="{544026CF-D820-4393-BBC7-381B1565C331}"/>
              </a:ext>
            </a:extLst>
          </p:cNvPr>
          <p:cNvSpPr>
            <a:spLocks noChangeArrowheads="1"/>
          </p:cNvSpPr>
          <p:nvPr/>
        </p:nvSpPr>
        <p:spPr bwMode="auto">
          <a:xfrm>
            <a:off x="9767888" y="2768914"/>
            <a:ext cx="1816100" cy="763405"/>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32">
            <a:extLst>
              <a:ext uri="{FF2B5EF4-FFF2-40B4-BE49-F238E27FC236}">
                <a16:creationId xmlns:a16="http://schemas.microsoft.com/office/drawing/2014/main" id="{4C8B9442-8A55-41D3-8CE9-2579F049CAFA}"/>
              </a:ext>
            </a:extLst>
          </p:cNvPr>
          <p:cNvSpPr>
            <a:spLocks noChangeArrowheads="1"/>
          </p:cNvSpPr>
          <p:nvPr/>
        </p:nvSpPr>
        <p:spPr bwMode="auto">
          <a:xfrm>
            <a:off x="10288588" y="3903441"/>
            <a:ext cx="1806575" cy="745500"/>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3">
            <a:extLst>
              <a:ext uri="{FF2B5EF4-FFF2-40B4-BE49-F238E27FC236}">
                <a16:creationId xmlns:a16="http://schemas.microsoft.com/office/drawing/2014/main" id="{866EDFEA-EDF9-4F9D-8D50-26FB830CE47C}"/>
              </a:ext>
            </a:extLst>
          </p:cNvPr>
          <p:cNvSpPr>
            <a:spLocks noChangeArrowheads="1"/>
          </p:cNvSpPr>
          <p:nvPr/>
        </p:nvSpPr>
        <p:spPr bwMode="auto">
          <a:xfrm>
            <a:off x="9767888" y="5060756"/>
            <a:ext cx="1908175" cy="704807"/>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5">
            <a:extLst>
              <a:ext uri="{FF2B5EF4-FFF2-40B4-BE49-F238E27FC236}">
                <a16:creationId xmlns:a16="http://schemas.microsoft.com/office/drawing/2014/main" id="{474513D9-C185-4D60-80A3-83AAF66F374F}"/>
              </a:ext>
            </a:extLst>
          </p:cNvPr>
          <p:cNvSpPr>
            <a:spLocks noChangeArrowheads="1"/>
          </p:cNvSpPr>
          <p:nvPr/>
        </p:nvSpPr>
        <p:spPr bwMode="auto">
          <a:xfrm>
            <a:off x="1463676" y="1742096"/>
            <a:ext cx="1804988" cy="761777"/>
          </a:xfrm>
          <a:prstGeom prst="ellipse">
            <a:avLst/>
          </a:prstGeom>
          <a:solidFill>
            <a:srgbClr val="C00000"/>
          </a:solidFill>
          <a:ln w="0">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dirty="0">
                <a:solidFill>
                  <a:schemeClr val="bg1"/>
                </a:solidFill>
                <a:latin typeface="Arial" panose="020B0604020202020204" pitchFamily="34" charset="0"/>
                <a:cs typeface="Arial" panose="020B0604020202020204" pitchFamily="34" charset="0"/>
              </a:rPr>
              <a:t>Graduation approaches</a:t>
            </a:r>
          </a:p>
        </p:txBody>
      </p:sp>
      <p:sp>
        <p:nvSpPr>
          <p:cNvPr id="35" name="Oval 36">
            <a:extLst>
              <a:ext uri="{FF2B5EF4-FFF2-40B4-BE49-F238E27FC236}">
                <a16:creationId xmlns:a16="http://schemas.microsoft.com/office/drawing/2014/main" id="{CB7237E3-7962-42EF-99D2-F593E7EA53E1}"/>
              </a:ext>
            </a:extLst>
          </p:cNvPr>
          <p:cNvSpPr>
            <a:spLocks noChangeArrowheads="1"/>
          </p:cNvSpPr>
          <p:nvPr/>
        </p:nvSpPr>
        <p:spPr bwMode="auto">
          <a:xfrm>
            <a:off x="2552320" y="2727878"/>
            <a:ext cx="1804988" cy="779682"/>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40">
            <a:extLst>
              <a:ext uri="{FF2B5EF4-FFF2-40B4-BE49-F238E27FC236}">
                <a16:creationId xmlns:a16="http://schemas.microsoft.com/office/drawing/2014/main" id="{041AF594-6DD2-48A0-B96E-84E0735DB33C}"/>
              </a:ext>
            </a:extLst>
          </p:cNvPr>
          <p:cNvSpPr>
            <a:spLocks noChangeArrowheads="1"/>
          </p:cNvSpPr>
          <p:nvPr/>
        </p:nvSpPr>
        <p:spPr bwMode="auto">
          <a:xfrm>
            <a:off x="3222626" y="2993820"/>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1">
            <a:extLst>
              <a:ext uri="{FF2B5EF4-FFF2-40B4-BE49-F238E27FC236}">
                <a16:creationId xmlns:a16="http://schemas.microsoft.com/office/drawing/2014/main" id="{4E0015FD-8659-4FF3-A3B5-3F989A2B1055}"/>
              </a:ext>
            </a:extLst>
          </p:cNvPr>
          <p:cNvSpPr>
            <a:spLocks noChangeArrowheads="1"/>
          </p:cNvSpPr>
          <p:nvPr/>
        </p:nvSpPr>
        <p:spPr bwMode="auto">
          <a:xfrm>
            <a:off x="2762251" y="3275417"/>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2">
            <a:extLst>
              <a:ext uri="{FF2B5EF4-FFF2-40B4-BE49-F238E27FC236}">
                <a16:creationId xmlns:a16="http://schemas.microsoft.com/office/drawing/2014/main" id="{27125E2B-8ADF-4846-B72F-CDBAD4079FFD}"/>
              </a:ext>
            </a:extLst>
          </p:cNvPr>
          <p:cNvSpPr>
            <a:spLocks noChangeArrowheads="1"/>
          </p:cNvSpPr>
          <p:nvPr/>
        </p:nvSpPr>
        <p:spPr bwMode="auto">
          <a:xfrm>
            <a:off x="652463" y="1994395"/>
            <a:ext cx="214313"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4">
            <a:extLst>
              <a:ext uri="{FF2B5EF4-FFF2-40B4-BE49-F238E27FC236}">
                <a16:creationId xmlns:a16="http://schemas.microsoft.com/office/drawing/2014/main" id="{08439D2E-7CE5-466F-BFB2-4E694D320A79}"/>
              </a:ext>
            </a:extLst>
          </p:cNvPr>
          <p:cNvSpPr>
            <a:spLocks noChangeArrowheads="1"/>
          </p:cNvSpPr>
          <p:nvPr/>
        </p:nvSpPr>
        <p:spPr bwMode="auto">
          <a:xfrm>
            <a:off x="1363663" y="1994395"/>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8">
            <a:extLst>
              <a:ext uri="{FF2B5EF4-FFF2-40B4-BE49-F238E27FC236}">
                <a16:creationId xmlns:a16="http://schemas.microsoft.com/office/drawing/2014/main" id="{87CBFF58-DDCB-482E-B4C9-885185050D6B}"/>
              </a:ext>
            </a:extLst>
          </p:cNvPr>
          <p:cNvSpPr>
            <a:spLocks noChangeArrowheads="1"/>
          </p:cNvSpPr>
          <p:nvPr/>
        </p:nvSpPr>
        <p:spPr bwMode="auto">
          <a:xfrm>
            <a:off x="2200276" y="5370304"/>
            <a:ext cx="227013"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2">
            <a:extLst>
              <a:ext uri="{FF2B5EF4-FFF2-40B4-BE49-F238E27FC236}">
                <a16:creationId xmlns:a16="http://schemas.microsoft.com/office/drawing/2014/main" id="{2A05F2BA-8DCF-444A-A8AC-43A3C9C4E28E}"/>
              </a:ext>
            </a:extLst>
          </p:cNvPr>
          <p:cNvSpPr>
            <a:spLocks noChangeArrowheads="1"/>
          </p:cNvSpPr>
          <p:nvPr/>
        </p:nvSpPr>
        <p:spPr bwMode="auto">
          <a:xfrm>
            <a:off x="9985447" y="5212993"/>
            <a:ext cx="16158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FFFFFF"/>
                </a:solidFill>
              </a:rPr>
              <a:t>Unemployment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FFFFFF"/>
                </a:solidFill>
              </a:rPr>
              <a:t>     benefit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53">
            <a:extLst>
              <a:ext uri="{FF2B5EF4-FFF2-40B4-BE49-F238E27FC236}">
                <a16:creationId xmlns:a16="http://schemas.microsoft.com/office/drawing/2014/main" id="{F97FCE2F-5DFF-41BC-AA72-068D923ED4C3}"/>
              </a:ext>
            </a:extLst>
          </p:cNvPr>
          <p:cNvSpPr>
            <a:spLocks noChangeArrowheads="1"/>
          </p:cNvSpPr>
          <p:nvPr/>
        </p:nvSpPr>
        <p:spPr bwMode="auto">
          <a:xfrm>
            <a:off x="11268076" y="5269385"/>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6">
            <a:extLst>
              <a:ext uri="{FF2B5EF4-FFF2-40B4-BE49-F238E27FC236}">
                <a16:creationId xmlns:a16="http://schemas.microsoft.com/office/drawing/2014/main" id="{72E242A4-F6DE-436B-9FCC-FE1D745F703A}"/>
              </a:ext>
            </a:extLst>
          </p:cNvPr>
          <p:cNvSpPr>
            <a:spLocks noChangeArrowheads="1"/>
          </p:cNvSpPr>
          <p:nvPr/>
        </p:nvSpPr>
        <p:spPr bwMode="auto">
          <a:xfrm>
            <a:off x="11701463" y="4131603"/>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7">
            <a:extLst>
              <a:ext uri="{FF2B5EF4-FFF2-40B4-BE49-F238E27FC236}">
                <a16:creationId xmlns:a16="http://schemas.microsoft.com/office/drawing/2014/main" id="{ADB52BAE-A051-4AE8-9966-2775ED4FB089}"/>
              </a:ext>
            </a:extLst>
          </p:cNvPr>
          <p:cNvSpPr>
            <a:spLocks noChangeArrowheads="1"/>
          </p:cNvSpPr>
          <p:nvPr/>
        </p:nvSpPr>
        <p:spPr bwMode="auto">
          <a:xfrm>
            <a:off x="10037415" y="2858152"/>
            <a:ext cx="1384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Arial" panose="020B0604020202020204" pitchFamily="34" charset="0"/>
              </a:rPr>
              <a:t>Social health </a:t>
            </a:r>
            <a:br>
              <a:rPr kumimoji="0" lang="en-US" altLang="en-US" sz="1800" b="0" i="0" u="none" strike="noStrike" cap="none" normalizeH="0" baseline="0" dirty="0">
                <a:ln>
                  <a:noFill/>
                </a:ln>
                <a:solidFill>
                  <a:srgbClr val="FFFFFF"/>
                </a:solidFill>
                <a:effectLst/>
                <a:latin typeface="Arial" panose="020B0604020202020204" pitchFamily="34" charset="0"/>
              </a:rPr>
            </a:br>
            <a:r>
              <a:rPr kumimoji="0" lang="en-US" altLang="en-US" sz="1800" b="0" i="0" u="none" strike="noStrike" cap="none" normalizeH="0" baseline="0" dirty="0">
                <a:ln>
                  <a:noFill/>
                </a:ln>
                <a:solidFill>
                  <a:srgbClr val="FFFFFF"/>
                </a:solidFill>
                <a:effectLst/>
                <a:latin typeface="Arial" panose="020B0604020202020204" pitchFamily="34" charset="0"/>
              </a:rPr>
              <a:t>insurance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58">
            <a:extLst>
              <a:ext uri="{FF2B5EF4-FFF2-40B4-BE49-F238E27FC236}">
                <a16:creationId xmlns:a16="http://schemas.microsoft.com/office/drawing/2014/main" id="{153EB29A-A2B1-4E13-AC8D-EA08A9BC221C}"/>
              </a:ext>
            </a:extLst>
          </p:cNvPr>
          <p:cNvSpPr>
            <a:spLocks noChangeArrowheads="1"/>
          </p:cNvSpPr>
          <p:nvPr/>
        </p:nvSpPr>
        <p:spPr bwMode="auto">
          <a:xfrm>
            <a:off x="11149013" y="2998704"/>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61">
            <a:extLst>
              <a:ext uri="{FF2B5EF4-FFF2-40B4-BE49-F238E27FC236}">
                <a16:creationId xmlns:a16="http://schemas.microsoft.com/office/drawing/2014/main" id="{4B3C1958-7866-43AC-B8B0-075158C9C3B9}"/>
              </a:ext>
            </a:extLst>
          </p:cNvPr>
          <p:cNvSpPr>
            <a:spLocks noChangeArrowheads="1"/>
          </p:cNvSpPr>
          <p:nvPr/>
        </p:nvSpPr>
        <p:spPr bwMode="auto">
          <a:xfrm>
            <a:off x="1471613" y="3973713"/>
            <a:ext cx="165100" cy="3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2">
            <a:extLst>
              <a:ext uri="{FF2B5EF4-FFF2-40B4-BE49-F238E27FC236}">
                <a16:creationId xmlns:a16="http://schemas.microsoft.com/office/drawing/2014/main" id="{739A09CD-C347-4C7A-B8B6-A1695491CD2D}"/>
              </a:ext>
            </a:extLst>
          </p:cNvPr>
          <p:cNvSpPr>
            <a:spLocks noChangeShapeType="1"/>
          </p:cNvSpPr>
          <p:nvPr/>
        </p:nvSpPr>
        <p:spPr bwMode="auto">
          <a:xfrm flipV="1">
            <a:off x="3457957" y="2108336"/>
            <a:ext cx="0" cy="618537"/>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63">
            <a:extLst>
              <a:ext uri="{FF2B5EF4-FFF2-40B4-BE49-F238E27FC236}">
                <a16:creationId xmlns:a16="http://schemas.microsoft.com/office/drawing/2014/main" id="{BF5A252B-6F23-4BD1-A21D-33B49C8D960B}"/>
              </a:ext>
            </a:extLst>
          </p:cNvPr>
          <p:cNvSpPr>
            <a:spLocks noChangeShapeType="1"/>
          </p:cNvSpPr>
          <p:nvPr/>
        </p:nvSpPr>
        <p:spPr bwMode="auto">
          <a:xfrm flipV="1">
            <a:off x="3430525" y="3488650"/>
            <a:ext cx="0" cy="618537"/>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4">
            <a:extLst>
              <a:ext uri="{FF2B5EF4-FFF2-40B4-BE49-F238E27FC236}">
                <a16:creationId xmlns:a16="http://schemas.microsoft.com/office/drawing/2014/main" id="{A947C294-D212-4A98-B0A0-EB4C415C3CFC}"/>
              </a:ext>
            </a:extLst>
          </p:cNvPr>
          <p:cNvSpPr>
            <a:spLocks noChangeShapeType="1"/>
          </p:cNvSpPr>
          <p:nvPr/>
        </p:nvSpPr>
        <p:spPr bwMode="auto">
          <a:xfrm>
            <a:off x="2468119" y="4097421"/>
            <a:ext cx="973138"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71">
            <a:extLst>
              <a:ext uri="{FF2B5EF4-FFF2-40B4-BE49-F238E27FC236}">
                <a16:creationId xmlns:a16="http://schemas.microsoft.com/office/drawing/2014/main" id="{B80C3A6B-EA61-48E8-99D4-58D28D82740E}"/>
              </a:ext>
            </a:extLst>
          </p:cNvPr>
          <p:cNvSpPr>
            <a:spLocks noChangeArrowheads="1"/>
          </p:cNvSpPr>
          <p:nvPr/>
        </p:nvSpPr>
        <p:spPr bwMode="auto">
          <a:xfrm>
            <a:off x="1512888" y="3014981"/>
            <a:ext cx="136525" cy="2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Oval 75">
            <a:extLst>
              <a:ext uri="{FF2B5EF4-FFF2-40B4-BE49-F238E27FC236}">
                <a16:creationId xmlns:a16="http://schemas.microsoft.com/office/drawing/2014/main" id="{BFA9798E-2A74-458C-80D3-CFB2BCBDE577}"/>
              </a:ext>
            </a:extLst>
          </p:cNvPr>
          <p:cNvSpPr>
            <a:spLocks noChangeArrowheads="1"/>
          </p:cNvSpPr>
          <p:nvPr/>
        </p:nvSpPr>
        <p:spPr bwMode="auto">
          <a:xfrm>
            <a:off x="673675" y="4939051"/>
            <a:ext cx="2040891" cy="950595"/>
          </a:xfrm>
          <a:prstGeom prst="ellipse">
            <a:avLst/>
          </a:prstGeom>
          <a:solidFill>
            <a:srgbClr val="C00000"/>
          </a:solidFill>
          <a:ln w="0">
            <a:solidFill>
              <a:srgbClr val="000000"/>
            </a:solidFill>
            <a:prstDash val="solid"/>
            <a:round/>
            <a:headEnd/>
            <a:tailEnd/>
          </a:ln>
        </p:spPr>
        <p:txBody>
          <a:bodyPr vert="horz" wrap="square" lIns="0" tIns="45720" rIns="0" bIns="45720" numCol="1" anchor="ctr" anchorCtr="0" compatLnSpc="1">
            <a:prstTxWarp prst="textNoShape">
              <a:avLst/>
            </a:prstTxWarp>
          </a:bodyPr>
          <a:lstStyle/>
          <a:p>
            <a:pPr algn="ctr"/>
            <a:r>
              <a:rPr lang="en-US" dirty="0">
                <a:solidFill>
                  <a:schemeClr val="bg1"/>
                </a:solidFill>
                <a:latin typeface="Arial" panose="020B0604020202020204" pitchFamily="34" charset="0"/>
                <a:cs typeface="Arial" panose="020B0604020202020204" pitchFamily="34" charset="0"/>
              </a:rPr>
              <a:t>Unconditional cash transfers</a:t>
            </a:r>
          </a:p>
        </p:txBody>
      </p:sp>
      <p:sp>
        <p:nvSpPr>
          <p:cNvPr id="141" name="Rectangle 76">
            <a:extLst>
              <a:ext uri="{FF2B5EF4-FFF2-40B4-BE49-F238E27FC236}">
                <a16:creationId xmlns:a16="http://schemas.microsoft.com/office/drawing/2014/main" id="{3BDD3D62-84C0-4664-9155-CB4C3A025813}"/>
              </a:ext>
            </a:extLst>
          </p:cNvPr>
          <p:cNvSpPr>
            <a:spLocks noChangeArrowheads="1"/>
          </p:cNvSpPr>
          <p:nvPr/>
        </p:nvSpPr>
        <p:spPr bwMode="auto">
          <a:xfrm>
            <a:off x="1000126" y="4849431"/>
            <a:ext cx="131763" cy="27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78">
            <a:extLst>
              <a:ext uri="{FF2B5EF4-FFF2-40B4-BE49-F238E27FC236}">
                <a16:creationId xmlns:a16="http://schemas.microsoft.com/office/drawing/2014/main" id="{7B57107A-CA5E-4E30-B34B-1CF14756695B}"/>
              </a:ext>
            </a:extLst>
          </p:cNvPr>
          <p:cNvSpPr>
            <a:spLocks noChangeArrowheads="1"/>
          </p:cNvSpPr>
          <p:nvPr/>
        </p:nvSpPr>
        <p:spPr bwMode="auto">
          <a:xfrm>
            <a:off x="1384301" y="4761534"/>
            <a:ext cx="136525" cy="2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43">
            <a:extLst>
              <a:ext uri="{FF2B5EF4-FFF2-40B4-BE49-F238E27FC236}">
                <a16:creationId xmlns:a16="http://schemas.microsoft.com/office/drawing/2014/main" id="{6DA4BDB1-D171-4712-B29A-96FBA415C5A6}"/>
              </a:ext>
            </a:extLst>
          </p:cNvPr>
          <p:cNvSpPr>
            <a:spLocks noChangeArrowheads="1"/>
          </p:cNvSpPr>
          <p:nvPr/>
        </p:nvSpPr>
        <p:spPr bwMode="auto">
          <a:xfrm>
            <a:off x="2927970" y="2848375"/>
            <a:ext cx="10477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solidFill>
                  <a:srgbClr val="FFFFFF"/>
                </a:solidFill>
              </a:rPr>
              <a:t>Human </a:t>
            </a:r>
            <a:br>
              <a:rPr lang="en-US" altLang="en-US" dirty="0">
                <a:solidFill>
                  <a:srgbClr val="FFFFFF"/>
                </a:solidFill>
              </a:rPr>
            </a:br>
            <a:r>
              <a:rPr lang="en-US" altLang="en-US" dirty="0">
                <a:solidFill>
                  <a:srgbClr val="FFFFFF"/>
                </a:solidFill>
              </a:rPr>
              <a:t>capital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47" name="Group 146">
            <a:extLst>
              <a:ext uri="{FF2B5EF4-FFF2-40B4-BE49-F238E27FC236}">
                <a16:creationId xmlns:a16="http://schemas.microsoft.com/office/drawing/2014/main" id="{FA7C5705-38F8-4756-B401-45B05B5241FE}"/>
              </a:ext>
            </a:extLst>
          </p:cNvPr>
          <p:cNvGrpSpPr/>
          <p:nvPr/>
        </p:nvGrpSpPr>
        <p:grpSpPr>
          <a:xfrm>
            <a:off x="1560958" y="3698627"/>
            <a:ext cx="1679575" cy="778054"/>
            <a:chOff x="161926" y="3698627"/>
            <a:chExt cx="1679575" cy="778054"/>
          </a:xfrm>
          <a:solidFill>
            <a:srgbClr val="C00000"/>
          </a:solidFill>
        </p:grpSpPr>
        <p:sp>
          <p:nvSpPr>
            <p:cNvPr id="58" name="Oval 59">
              <a:extLst>
                <a:ext uri="{FF2B5EF4-FFF2-40B4-BE49-F238E27FC236}">
                  <a16:creationId xmlns:a16="http://schemas.microsoft.com/office/drawing/2014/main" id="{DD0EDAB1-2876-414C-872E-776A9077FC56}"/>
                </a:ext>
              </a:extLst>
            </p:cNvPr>
            <p:cNvSpPr>
              <a:spLocks noChangeArrowheads="1"/>
            </p:cNvSpPr>
            <p:nvPr/>
          </p:nvSpPr>
          <p:spPr bwMode="auto">
            <a:xfrm>
              <a:off x="161926" y="3698627"/>
              <a:ext cx="1679575" cy="778054"/>
            </a:xfrm>
            <a:prstGeom prst="ellips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60">
              <a:extLst>
                <a:ext uri="{FF2B5EF4-FFF2-40B4-BE49-F238E27FC236}">
                  <a16:creationId xmlns:a16="http://schemas.microsoft.com/office/drawing/2014/main" id="{1BF37EBC-25A0-4A0A-936F-43A84D36B0BE}"/>
                </a:ext>
              </a:extLst>
            </p:cNvPr>
            <p:cNvSpPr>
              <a:spLocks noChangeArrowheads="1"/>
            </p:cNvSpPr>
            <p:nvPr/>
          </p:nvSpPr>
          <p:spPr bwMode="auto">
            <a:xfrm>
              <a:off x="310955" y="3795192"/>
              <a:ext cx="1449115" cy="55399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Arial" panose="020B0604020202020204" pitchFamily="34" charset="0"/>
                </a:rPr>
                <a:t>Conditional </a:t>
              </a:r>
              <a:br>
                <a:rPr kumimoji="0" lang="en-US" altLang="en-US" sz="1800" b="0" i="0" u="none" strike="noStrike" cap="none" normalizeH="0" baseline="0" dirty="0">
                  <a:ln>
                    <a:noFill/>
                  </a:ln>
                  <a:solidFill>
                    <a:srgbClr val="FFFFFF"/>
                  </a:solidFill>
                  <a:effectLst/>
                  <a:latin typeface="Arial" panose="020B0604020202020204" pitchFamily="34" charset="0"/>
                </a:rPr>
              </a:br>
              <a:r>
                <a:rPr kumimoji="0" lang="en-US" altLang="en-US" sz="1800" b="0" i="0" u="none" strike="noStrike" cap="none" normalizeH="0" baseline="0" dirty="0">
                  <a:ln>
                    <a:noFill/>
                  </a:ln>
                  <a:solidFill>
                    <a:srgbClr val="FFFFFF"/>
                  </a:solidFill>
                  <a:effectLst/>
                  <a:latin typeface="Arial" panose="020B0604020202020204" pitchFamily="34" charset="0"/>
                </a:rPr>
                <a:t>cash transfers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89" name="Oval 67">
            <a:extLst>
              <a:ext uri="{FF2B5EF4-FFF2-40B4-BE49-F238E27FC236}">
                <a16:creationId xmlns:a16="http://schemas.microsoft.com/office/drawing/2014/main" id="{7B75A853-C687-482D-BDD7-2F19538821AD}"/>
              </a:ext>
            </a:extLst>
          </p:cNvPr>
          <p:cNvSpPr>
            <a:spLocks noChangeArrowheads="1"/>
          </p:cNvSpPr>
          <p:nvPr/>
        </p:nvSpPr>
        <p:spPr bwMode="auto">
          <a:xfrm>
            <a:off x="375285" y="1200988"/>
            <a:ext cx="1362075" cy="504596"/>
          </a:xfrm>
          <a:prstGeom prst="ellipse">
            <a:avLst/>
          </a:prstGeom>
          <a:solidFill>
            <a:srgbClr val="C00000"/>
          </a:solidFill>
          <a:ln w="0">
            <a:solidFill>
              <a:srgbClr val="000000"/>
            </a:solidFill>
            <a:prstDash val="solid"/>
            <a:round/>
            <a:headEnd/>
            <a:tailEnd/>
          </a:ln>
        </p:spPr>
        <p:txBody>
          <a:bodyPr vert="horz" wrap="none" lIns="0" tIns="45720" rIns="0" bIns="45720" numCol="1" anchor="t" anchorCtr="0" compatLnSpc="1">
            <a:prstTxWarp prst="textNoShape">
              <a:avLst/>
            </a:prstTxWarp>
          </a:bodyPr>
          <a:lstStyle/>
          <a:p>
            <a:pPr algn="ctr"/>
            <a:r>
              <a:rPr lang="en-US" dirty="0">
                <a:solidFill>
                  <a:schemeClr val="bg1"/>
                </a:solidFill>
                <a:latin typeface="Arial" panose="020B0604020202020204" pitchFamily="34" charset="0"/>
                <a:cs typeface="Arial" panose="020B0604020202020204" pitchFamily="34" charset="0"/>
              </a:rPr>
              <a:t>TVET</a:t>
            </a:r>
          </a:p>
        </p:txBody>
      </p:sp>
      <p:sp>
        <p:nvSpPr>
          <p:cNvPr id="91" name="Oval 67">
            <a:extLst>
              <a:ext uri="{FF2B5EF4-FFF2-40B4-BE49-F238E27FC236}">
                <a16:creationId xmlns:a16="http://schemas.microsoft.com/office/drawing/2014/main" id="{CD49F854-EC20-473F-AAB0-226105803BC6}"/>
              </a:ext>
            </a:extLst>
          </p:cNvPr>
          <p:cNvSpPr>
            <a:spLocks noChangeArrowheads="1"/>
          </p:cNvSpPr>
          <p:nvPr/>
        </p:nvSpPr>
        <p:spPr bwMode="auto">
          <a:xfrm>
            <a:off x="308229" y="2299906"/>
            <a:ext cx="1362075" cy="573062"/>
          </a:xfrm>
          <a:prstGeom prst="ellipse">
            <a:avLst/>
          </a:prstGeom>
          <a:solidFill>
            <a:srgbClr val="C00000"/>
          </a:solidFill>
          <a:ln w="0">
            <a:solidFill>
              <a:srgbClr val="000000"/>
            </a:solidFill>
            <a:prstDash val="solid"/>
            <a:round/>
            <a:headEnd/>
            <a:tailEnd/>
          </a:ln>
        </p:spPr>
        <p:txBody>
          <a:bodyPr vert="horz" wrap="none" lIns="0" tIns="0" rIns="0" bIns="0" numCol="1" anchor="t" anchorCtr="0" compatLnSpc="1">
            <a:prstTxWarp prst="textNoShape">
              <a:avLst/>
            </a:prstTxWarp>
          </a:bodyP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92" name="Rectangle 60">
            <a:extLst>
              <a:ext uri="{FF2B5EF4-FFF2-40B4-BE49-F238E27FC236}">
                <a16:creationId xmlns:a16="http://schemas.microsoft.com/office/drawing/2014/main" id="{0B621D20-FBA6-4D32-A6B7-EA4B6811BF47}"/>
              </a:ext>
            </a:extLst>
          </p:cNvPr>
          <p:cNvSpPr>
            <a:spLocks noChangeArrowheads="1"/>
          </p:cNvSpPr>
          <p:nvPr/>
        </p:nvSpPr>
        <p:spPr bwMode="auto">
          <a:xfrm>
            <a:off x="563913" y="2330446"/>
            <a:ext cx="9105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Arial" panose="020B0604020202020204" pitchFamily="34" charset="0"/>
              </a:rPr>
              <a:t>Micro-</a:t>
            </a:r>
            <a:br>
              <a:rPr kumimoji="0" lang="en-US" altLang="en-US" sz="1800" b="0" i="0" u="none" strike="noStrike" cap="none" normalizeH="0" baseline="0" dirty="0">
                <a:ln>
                  <a:noFill/>
                </a:ln>
                <a:solidFill>
                  <a:srgbClr val="FFFFFF"/>
                </a:solidFill>
                <a:effectLst/>
                <a:latin typeface="Arial" panose="020B0604020202020204" pitchFamily="34" charset="0"/>
              </a:rPr>
            </a:br>
            <a:r>
              <a:rPr kumimoji="0" lang="en-US" altLang="en-US" sz="1800" b="0" i="0" u="none" strike="noStrike" cap="none" normalizeH="0" baseline="0" dirty="0">
                <a:ln>
                  <a:noFill/>
                </a:ln>
                <a:solidFill>
                  <a:srgbClr val="FFFFFF"/>
                </a:solidFill>
                <a:effectLst/>
                <a:latin typeface="Arial" panose="020B0604020202020204" pitchFamily="34" charset="0"/>
              </a:rPr>
              <a:t>business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57">
            <a:extLst>
              <a:ext uri="{FF2B5EF4-FFF2-40B4-BE49-F238E27FC236}">
                <a16:creationId xmlns:a16="http://schemas.microsoft.com/office/drawing/2014/main" id="{6BE195EF-A7FE-42FB-BD24-C041F9F07403}"/>
              </a:ext>
            </a:extLst>
          </p:cNvPr>
          <p:cNvSpPr>
            <a:spLocks noChangeArrowheads="1"/>
          </p:cNvSpPr>
          <p:nvPr/>
        </p:nvSpPr>
        <p:spPr bwMode="auto">
          <a:xfrm>
            <a:off x="10561741" y="3981592"/>
            <a:ext cx="13208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Arial" panose="020B0604020202020204" pitchFamily="34" charset="0"/>
              </a:rPr>
              <a:t>Contributory </a:t>
            </a:r>
            <a:br>
              <a:rPr kumimoji="0" lang="en-US" altLang="en-US" sz="1800" b="0" i="0" u="none" strike="noStrike" cap="none" normalizeH="0" baseline="0" dirty="0">
                <a:ln>
                  <a:noFill/>
                </a:ln>
                <a:solidFill>
                  <a:srgbClr val="FFFFFF"/>
                </a:solidFill>
                <a:effectLst/>
                <a:latin typeface="Arial" panose="020B0604020202020204" pitchFamily="34" charset="0"/>
              </a:rPr>
            </a:br>
            <a:r>
              <a:rPr kumimoji="0" lang="en-US" altLang="en-US" sz="1800" b="0" i="0" u="none" strike="noStrike" cap="none" normalizeH="0" baseline="0" dirty="0">
                <a:ln>
                  <a:noFill/>
                </a:ln>
                <a:solidFill>
                  <a:srgbClr val="FFFFFF"/>
                </a:solidFill>
                <a:effectLst/>
                <a:latin typeface="Arial" panose="020B0604020202020204" pitchFamily="34" charset="0"/>
              </a:rPr>
              <a:t>pensions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74" name="Group 73">
            <a:extLst>
              <a:ext uri="{FF2B5EF4-FFF2-40B4-BE49-F238E27FC236}">
                <a16:creationId xmlns:a16="http://schemas.microsoft.com/office/drawing/2014/main" id="{BE451B5A-8A01-4CC1-AE8A-7A109C4AA168}"/>
              </a:ext>
            </a:extLst>
          </p:cNvPr>
          <p:cNvGrpSpPr/>
          <p:nvPr/>
        </p:nvGrpSpPr>
        <p:grpSpPr>
          <a:xfrm>
            <a:off x="2669797" y="6020622"/>
            <a:ext cx="1679575" cy="778054"/>
            <a:chOff x="161926" y="3698627"/>
            <a:chExt cx="1679575" cy="778054"/>
          </a:xfrm>
          <a:solidFill>
            <a:srgbClr val="C00000"/>
          </a:solidFill>
        </p:grpSpPr>
        <p:sp>
          <p:nvSpPr>
            <p:cNvPr id="75" name="Oval 59">
              <a:extLst>
                <a:ext uri="{FF2B5EF4-FFF2-40B4-BE49-F238E27FC236}">
                  <a16:creationId xmlns:a16="http://schemas.microsoft.com/office/drawing/2014/main" id="{333FC0BC-E282-4970-87BE-67C7F2682B82}"/>
                </a:ext>
              </a:extLst>
            </p:cNvPr>
            <p:cNvSpPr>
              <a:spLocks noChangeArrowheads="1"/>
            </p:cNvSpPr>
            <p:nvPr/>
          </p:nvSpPr>
          <p:spPr bwMode="auto">
            <a:xfrm>
              <a:off x="161926" y="3698627"/>
              <a:ext cx="1679575" cy="778054"/>
            </a:xfrm>
            <a:prstGeom prst="ellips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60">
              <a:extLst>
                <a:ext uri="{FF2B5EF4-FFF2-40B4-BE49-F238E27FC236}">
                  <a16:creationId xmlns:a16="http://schemas.microsoft.com/office/drawing/2014/main" id="{44355254-669B-4422-A232-91ABF34A7A95}"/>
                </a:ext>
              </a:extLst>
            </p:cNvPr>
            <p:cNvSpPr>
              <a:spLocks noChangeArrowheads="1"/>
            </p:cNvSpPr>
            <p:nvPr/>
          </p:nvSpPr>
          <p:spPr bwMode="auto">
            <a:xfrm>
              <a:off x="257919" y="3762495"/>
              <a:ext cx="1487587" cy="55399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Arial" panose="020B0604020202020204" pitchFamily="34" charset="0"/>
                </a:rPr>
                <a:t>Shock </a:t>
              </a:r>
              <a:br>
                <a:rPr kumimoji="0" lang="en-US" altLang="en-US" sz="1800" b="0" i="0" u="none" strike="noStrike" cap="none" normalizeH="0" baseline="0" dirty="0">
                  <a:ln>
                    <a:noFill/>
                  </a:ln>
                  <a:solidFill>
                    <a:srgbClr val="FFFFFF"/>
                  </a:solidFill>
                  <a:effectLst/>
                  <a:latin typeface="Arial" panose="020B0604020202020204" pitchFamily="34" charset="0"/>
                </a:rPr>
              </a:br>
              <a:r>
                <a:rPr kumimoji="0" lang="en-US" altLang="en-US" sz="1800" b="0" i="0" u="none" strike="noStrike" cap="none" normalizeH="0" baseline="0" dirty="0">
                  <a:ln>
                    <a:noFill/>
                  </a:ln>
                  <a:solidFill>
                    <a:srgbClr val="FFFFFF"/>
                  </a:solidFill>
                  <a:effectLst/>
                  <a:latin typeface="Arial" panose="020B0604020202020204" pitchFamily="34" charset="0"/>
                </a:rPr>
                <a:t>responsive SP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 name="Oval 1">
            <a:extLst>
              <a:ext uri="{FF2B5EF4-FFF2-40B4-BE49-F238E27FC236}">
                <a16:creationId xmlns:a16="http://schemas.microsoft.com/office/drawing/2014/main" id="{6246565B-33F4-4FD0-ACB8-7D048FEBE380}"/>
              </a:ext>
            </a:extLst>
          </p:cNvPr>
          <p:cNvSpPr/>
          <p:nvPr/>
        </p:nvSpPr>
        <p:spPr>
          <a:xfrm>
            <a:off x="8649508" y="1500563"/>
            <a:ext cx="3514058" cy="4937149"/>
          </a:xfrm>
          <a:prstGeom prst="ellipse">
            <a:avLst/>
          </a:prstGeom>
          <a:solidFill>
            <a:schemeClr val="accent1">
              <a:alpha val="3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2800" dirty="0">
                <a:ln>
                  <a:solidFill>
                    <a:schemeClr val="tx2">
                      <a:lumMod val="75000"/>
                    </a:schemeClr>
                  </a:solidFill>
                </a:ln>
              </a:rPr>
              <a:t>preventive</a:t>
            </a:r>
          </a:p>
        </p:txBody>
      </p:sp>
      <p:sp>
        <p:nvSpPr>
          <p:cNvPr id="25" name="Oval 24">
            <a:extLst>
              <a:ext uri="{FF2B5EF4-FFF2-40B4-BE49-F238E27FC236}">
                <a16:creationId xmlns:a16="http://schemas.microsoft.com/office/drawing/2014/main" id="{E8608311-3713-4EDD-B0A7-A45CDCBF7F6B}"/>
              </a:ext>
            </a:extLst>
          </p:cNvPr>
          <p:cNvSpPr/>
          <p:nvPr/>
        </p:nvSpPr>
        <p:spPr>
          <a:xfrm rot="1061491">
            <a:off x="-74051" y="3551206"/>
            <a:ext cx="5717703" cy="3118727"/>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303E048-3D50-437F-BA40-DE188060A224}"/>
              </a:ext>
            </a:extLst>
          </p:cNvPr>
          <p:cNvSpPr txBox="1"/>
          <p:nvPr/>
        </p:nvSpPr>
        <p:spPr>
          <a:xfrm>
            <a:off x="1136913" y="5838735"/>
            <a:ext cx="1887370" cy="523220"/>
          </a:xfrm>
          <a:prstGeom prst="rect">
            <a:avLst/>
          </a:prstGeom>
          <a:noFill/>
        </p:spPr>
        <p:txBody>
          <a:bodyPr wrap="square" rtlCol="0">
            <a:spAutoFit/>
          </a:bodyPr>
          <a:lstStyle/>
          <a:p>
            <a:pPr algn="ctr"/>
            <a:r>
              <a:rPr lang="en-US" sz="2800" dirty="0">
                <a:ln>
                  <a:solidFill>
                    <a:schemeClr val="tx2">
                      <a:lumMod val="75000"/>
                    </a:schemeClr>
                  </a:solidFill>
                </a:ln>
                <a:solidFill>
                  <a:schemeClr val="bg1"/>
                </a:solidFill>
              </a:rPr>
              <a:t>alleviative</a:t>
            </a:r>
          </a:p>
        </p:txBody>
      </p:sp>
      <p:sp>
        <p:nvSpPr>
          <p:cNvPr id="36" name="Oval 35">
            <a:extLst>
              <a:ext uri="{FF2B5EF4-FFF2-40B4-BE49-F238E27FC236}">
                <a16:creationId xmlns:a16="http://schemas.microsoft.com/office/drawing/2014/main" id="{D2A73808-CA2F-4807-977E-61F938139D6C}"/>
              </a:ext>
            </a:extLst>
          </p:cNvPr>
          <p:cNvSpPr/>
          <p:nvPr/>
        </p:nvSpPr>
        <p:spPr>
          <a:xfrm rot="1801535">
            <a:off x="-32748" y="229969"/>
            <a:ext cx="4679655" cy="4252822"/>
          </a:xfrm>
          <a:prstGeom prst="ellips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CF59416D-7A6B-4E7E-B1D3-5CA86093B535}"/>
              </a:ext>
            </a:extLst>
          </p:cNvPr>
          <p:cNvSpPr txBox="1"/>
          <p:nvPr/>
        </p:nvSpPr>
        <p:spPr>
          <a:xfrm>
            <a:off x="1271732" y="623607"/>
            <a:ext cx="1887370" cy="523220"/>
          </a:xfrm>
          <a:prstGeom prst="rect">
            <a:avLst/>
          </a:prstGeom>
          <a:noFill/>
        </p:spPr>
        <p:txBody>
          <a:bodyPr wrap="square" rtlCol="0">
            <a:spAutoFit/>
          </a:bodyPr>
          <a:lstStyle/>
          <a:p>
            <a:pPr algn="ctr"/>
            <a:r>
              <a:rPr lang="en-US" sz="2800" dirty="0">
                <a:ln>
                  <a:solidFill>
                    <a:schemeClr val="tx2">
                      <a:lumMod val="75000"/>
                    </a:schemeClr>
                  </a:solidFill>
                </a:ln>
                <a:solidFill>
                  <a:schemeClr val="bg1"/>
                </a:solidFill>
              </a:rPr>
              <a:t>reductive</a:t>
            </a:r>
          </a:p>
        </p:txBody>
      </p:sp>
    </p:spTree>
    <p:extLst>
      <p:ext uri="{BB962C8B-B14F-4D97-AF65-F5344CB8AC3E}">
        <p14:creationId xmlns:p14="http://schemas.microsoft.com/office/powerpoint/2010/main" val="167739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1)">
                                      <p:cBhvr>
                                        <p:cTn id="7" dur="2000"/>
                                        <p:tgtEl>
                                          <p:spTgt spid="7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heel(1)">
                                      <p:cBhvr>
                                        <p:cTn id="1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8" grpId="0"/>
      <p:bldP spid="36" grpId="0" animBg="1"/>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FC71A88-C45A-4E96-9EC7-0511003E5126}"/>
              </a:ext>
            </a:extLst>
          </p:cNvPr>
          <p:cNvSpPr>
            <a:spLocks noGrp="1"/>
          </p:cNvSpPr>
          <p:nvPr>
            <p:ph type="subTitle" idx="1"/>
          </p:nvPr>
        </p:nvSpPr>
        <p:spPr/>
        <p:txBody>
          <a:bodyPr/>
          <a:lstStyle/>
          <a:p>
            <a:r>
              <a:rPr lang="en-US" dirty="0"/>
              <a:t>Social assistance in Arab countries</a:t>
            </a:r>
          </a:p>
        </p:txBody>
      </p:sp>
      <p:sp>
        <p:nvSpPr>
          <p:cNvPr id="4" name="Rectangle 3">
            <a:extLst>
              <a:ext uri="{FF2B5EF4-FFF2-40B4-BE49-F238E27FC236}">
                <a16:creationId xmlns:a16="http://schemas.microsoft.com/office/drawing/2014/main" id="{DDB3152F-C80B-4140-92BC-361F8CD2FFBF}"/>
              </a:ext>
            </a:extLst>
          </p:cNvPr>
          <p:cNvSpPr/>
          <p:nvPr/>
        </p:nvSpPr>
        <p:spPr>
          <a:xfrm>
            <a:off x="0" y="1804177"/>
            <a:ext cx="12192000" cy="46845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5" name="Table 5">
            <a:extLst>
              <a:ext uri="{FF2B5EF4-FFF2-40B4-BE49-F238E27FC236}">
                <a16:creationId xmlns:a16="http://schemas.microsoft.com/office/drawing/2014/main" id="{520D9AC1-9298-4E89-A746-94E89A62BCB3}"/>
              </a:ext>
            </a:extLst>
          </p:cNvPr>
          <p:cNvGraphicFramePr>
            <a:graphicFrameLocks noGrp="1"/>
          </p:cNvGraphicFramePr>
          <p:nvPr>
            <p:extLst>
              <p:ext uri="{D42A27DB-BD31-4B8C-83A1-F6EECF244321}">
                <p14:modId xmlns:p14="http://schemas.microsoft.com/office/powerpoint/2010/main" val="1148333236"/>
              </p:ext>
            </p:extLst>
          </p:nvPr>
        </p:nvGraphicFramePr>
        <p:xfrm>
          <a:off x="-2" y="1653309"/>
          <a:ext cx="12192000" cy="4765968"/>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4158339071"/>
                    </a:ext>
                  </a:extLst>
                </a:gridCol>
                <a:gridCol w="1524000">
                  <a:extLst>
                    <a:ext uri="{9D8B030D-6E8A-4147-A177-3AD203B41FA5}">
                      <a16:colId xmlns:a16="http://schemas.microsoft.com/office/drawing/2014/main" val="2199804369"/>
                    </a:ext>
                  </a:extLst>
                </a:gridCol>
                <a:gridCol w="1524000">
                  <a:extLst>
                    <a:ext uri="{9D8B030D-6E8A-4147-A177-3AD203B41FA5}">
                      <a16:colId xmlns:a16="http://schemas.microsoft.com/office/drawing/2014/main" val="1585135834"/>
                    </a:ext>
                  </a:extLst>
                </a:gridCol>
                <a:gridCol w="1524000">
                  <a:extLst>
                    <a:ext uri="{9D8B030D-6E8A-4147-A177-3AD203B41FA5}">
                      <a16:colId xmlns:a16="http://schemas.microsoft.com/office/drawing/2014/main" val="74845644"/>
                    </a:ext>
                  </a:extLst>
                </a:gridCol>
                <a:gridCol w="1524000">
                  <a:extLst>
                    <a:ext uri="{9D8B030D-6E8A-4147-A177-3AD203B41FA5}">
                      <a16:colId xmlns:a16="http://schemas.microsoft.com/office/drawing/2014/main" val="3364357432"/>
                    </a:ext>
                  </a:extLst>
                </a:gridCol>
                <a:gridCol w="1524000">
                  <a:extLst>
                    <a:ext uri="{9D8B030D-6E8A-4147-A177-3AD203B41FA5}">
                      <a16:colId xmlns:a16="http://schemas.microsoft.com/office/drawing/2014/main" val="2520512571"/>
                    </a:ext>
                  </a:extLst>
                </a:gridCol>
                <a:gridCol w="1524000">
                  <a:extLst>
                    <a:ext uri="{9D8B030D-6E8A-4147-A177-3AD203B41FA5}">
                      <a16:colId xmlns:a16="http://schemas.microsoft.com/office/drawing/2014/main" val="3763868854"/>
                    </a:ext>
                  </a:extLst>
                </a:gridCol>
                <a:gridCol w="1524000">
                  <a:extLst>
                    <a:ext uri="{9D8B030D-6E8A-4147-A177-3AD203B41FA5}">
                      <a16:colId xmlns:a16="http://schemas.microsoft.com/office/drawing/2014/main" val="1111774433"/>
                    </a:ext>
                  </a:extLst>
                </a:gridCol>
              </a:tblGrid>
              <a:tr h="380604">
                <a:tc rowSpan="2">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400" b="1" dirty="0"/>
                        <a:t>Targeting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400" b="1" dirty="0"/>
                        <a:t>Conditionalities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1232589"/>
                  </a:ext>
                </a:extLst>
              </a:tr>
              <a:tr h="35524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PMT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Geographical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Categorical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Health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Other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716905"/>
                  </a:ext>
                </a:extLst>
              </a:tr>
              <a:tr h="671687">
                <a:tc>
                  <a:txBody>
                    <a:bodyPr/>
                    <a:lstStyle/>
                    <a:p>
                      <a:r>
                        <a:rPr lang="en-US" sz="1200" b="1" dirty="0"/>
                        <a:t>Unified CT Program</a:t>
                      </a:r>
                      <a:br>
                        <a:rPr lang="en-US" sz="1400" b="1" dirty="0"/>
                      </a:br>
                      <a:r>
                        <a:rPr lang="en-US" sz="1400" b="1" dirty="0"/>
                        <a:t>(Jordan)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606655"/>
                  </a:ext>
                </a:extLst>
              </a:tr>
              <a:tr h="671687">
                <a:tc>
                  <a:txBody>
                    <a:bodyPr/>
                    <a:lstStyle/>
                    <a:p>
                      <a:r>
                        <a:rPr lang="en-US" sz="1400" b="1" dirty="0"/>
                        <a:t>Tekavoul</a:t>
                      </a:r>
                      <a:br>
                        <a:rPr lang="en-US" sz="1400" b="1" dirty="0"/>
                      </a:br>
                      <a:r>
                        <a:rPr lang="en-US" sz="1400" b="1" dirty="0"/>
                        <a:t>(Mauritania)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4045151913"/>
                  </a:ext>
                </a:extLst>
              </a:tr>
              <a:tr h="671687">
                <a:tc>
                  <a:txBody>
                    <a:bodyPr/>
                    <a:lstStyle/>
                    <a:p>
                      <a:r>
                        <a:rPr lang="en-US" sz="1400" b="1" dirty="0"/>
                        <a:t>Takaful &amp; Karama</a:t>
                      </a:r>
                      <a:br>
                        <a:rPr lang="en-US" sz="1400" b="1" dirty="0"/>
                      </a:br>
                      <a:r>
                        <a:rPr lang="en-US" sz="1400" b="1" dirty="0"/>
                        <a:t>(Egypt)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671607"/>
                  </a:ext>
                </a:extLst>
              </a:tr>
              <a:tr h="671687">
                <a:tc>
                  <a:txBody>
                    <a:bodyPr/>
                    <a:lstStyle/>
                    <a:p>
                      <a:r>
                        <a:rPr lang="en-US" sz="1400" b="1" dirty="0"/>
                        <a:t>Amen Social (Tunisia)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608870"/>
                  </a:ext>
                </a:extLst>
              </a:tr>
              <a:tr h="671687">
                <a:tc>
                  <a:txBody>
                    <a:bodyPr/>
                    <a:lstStyle/>
                    <a:p>
                      <a:r>
                        <a:rPr lang="en-US" sz="1400" b="1" dirty="0"/>
                        <a:t>Tayssir</a:t>
                      </a:r>
                    </a:p>
                    <a:p>
                      <a:r>
                        <a:rPr lang="en-US" sz="1400" b="1" dirty="0"/>
                        <a:t>(Morocco)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9286561"/>
                  </a:ext>
                </a:extLst>
              </a:tr>
              <a:tr h="671687">
                <a:tc>
                  <a:txBody>
                    <a:bodyPr/>
                    <a:lstStyle/>
                    <a:p>
                      <a:r>
                        <a:rPr lang="en-US" sz="1400" b="1" dirty="0"/>
                        <a:t>NCTP</a:t>
                      </a:r>
                      <a:br>
                        <a:rPr lang="en-US" sz="1400" b="1" dirty="0"/>
                      </a:br>
                      <a:r>
                        <a:rPr lang="en-US" sz="1400" b="1" dirty="0"/>
                        <a:t>(Palestine)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711309"/>
                  </a:ext>
                </a:extLst>
              </a:tr>
            </a:tbl>
          </a:graphicData>
        </a:graphic>
      </p:graphicFrame>
      <p:sp>
        <p:nvSpPr>
          <p:cNvPr id="7" name="Rectangle 6">
            <a:extLst>
              <a:ext uri="{FF2B5EF4-FFF2-40B4-BE49-F238E27FC236}">
                <a16:creationId xmlns:a16="http://schemas.microsoft.com/office/drawing/2014/main" id="{CDCBF9F7-1CDB-4B7E-A516-1452278F64F3}"/>
              </a:ext>
            </a:extLst>
          </p:cNvPr>
          <p:cNvSpPr/>
          <p:nvPr/>
        </p:nvSpPr>
        <p:spPr>
          <a:xfrm>
            <a:off x="1524000" y="1653309"/>
            <a:ext cx="6076950" cy="4765968"/>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F549D723-7D64-4A06-A8FE-CD792A1B04EC}"/>
              </a:ext>
            </a:extLst>
          </p:cNvPr>
          <p:cNvSpPr/>
          <p:nvPr/>
        </p:nvSpPr>
        <p:spPr>
          <a:xfrm>
            <a:off x="7620000" y="1649268"/>
            <a:ext cx="4526280" cy="4765968"/>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254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A8BE5D7-8CF0-4417-B719-3067CA56566C}"/>
              </a:ext>
            </a:extLst>
          </p:cNvPr>
          <p:cNvGraphicFramePr/>
          <p:nvPr/>
        </p:nvGraphicFramePr>
        <p:xfrm>
          <a:off x="4297680" y="1072959"/>
          <a:ext cx="7741920" cy="5073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Process 4">
            <a:extLst>
              <a:ext uri="{FF2B5EF4-FFF2-40B4-BE49-F238E27FC236}">
                <a16:creationId xmlns:a16="http://schemas.microsoft.com/office/drawing/2014/main" id="{7779E01E-BE82-4D19-8FF3-98385A71739B}"/>
              </a:ext>
            </a:extLst>
          </p:cNvPr>
          <p:cNvSpPr/>
          <p:nvPr/>
        </p:nvSpPr>
        <p:spPr>
          <a:xfrm>
            <a:off x="6705601" y="1387024"/>
            <a:ext cx="5486399" cy="5073842"/>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3746A409-7B65-473F-B5A1-2961998BFEBC}"/>
              </a:ext>
            </a:extLst>
          </p:cNvPr>
          <p:cNvGraphicFramePr>
            <a:graphicFrameLocks noGrp="1"/>
          </p:cNvGraphicFramePr>
          <p:nvPr>
            <p:extLst>
              <p:ext uri="{D42A27DB-BD31-4B8C-83A1-F6EECF244321}">
                <p14:modId xmlns:p14="http://schemas.microsoft.com/office/powerpoint/2010/main" val="2423388745"/>
              </p:ext>
            </p:extLst>
          </p:nvPr>
        </p:nvGraphicFramePr>
        <p:xfrm>
          <a:off x="197073" y="1026512"/>
          <a:ext cx="11858571" cy="5155469"/>
        </p:xfrm>
        <a:graphic>
          <a:graphicData uri="http://schemas.openxmlformats.org/drawingml/2006/table">
            <a:tbl>
              <a:tblPr firstRow="1" firstCol="1" bandRow="1">
                <a:tableStyleId>{5C22544A-7EE6-4342-B048-85BDC9FD1C3A}</a:tableStyleId>
              </a:tblPr>
              <a:tblGrid>
                <a:gridCol w="1213816">
                  <a:extLst>
                    <a:ext uri="{9D8B030D-6E8A-4147-A177-3AD203B41FA5}">
                      <a16:colId xmlns:a16="http://schemas.microsoft.com/office/drawing/2014/main" val="1846251791"/>
                    </a:ext>
                  </a:extLst>
                </a:gridCol>
                <a:gridCol w="1875295">
                  <a:extLst>
                    <a:ext uri="{9D8B030D-6E8A-4147-A177-3AD203B41FA5}">
                      <a16:colId xmlns:a16="http://schemas.microsoft.com/office/drawing/2014/main" val="2192074815"/>
                    </a:ext>
                  </a:extLst>
                </a:gridCol>
                <a:gridCol w="1753892">
                  <a:extLst>
                    <a:ext uri="{9D8B030D-6E8A-4147-A177-3AD203B41FA5}">
                      <a16:colId xmlns:a16="http://schemas.microsoft.com/office/drawing/2014/main" val="3943581897"/>
                    </a:ext>
                  </a:extLst>
                </a:gridCol>
                <a:gridCol w="1753892">
                  <a:extLst>
                    <a:ext uri="{9D8B030D-6E8A-4147-A177-3AD203B41FA5}">
                      <a16:colId xmlns:a16="http://schemas.microsoft.com/office/drawing/2014/main" val="3990951103"/>
                    </a:ext>
                  </a:extLst>
                </a:gridCol>
                <a:gridCol w="1753892">
                  <a:extLst>
                    <a:ext uri="{9D8B030D-6E8A-4147-A177-3AD203B41FA5}">
                      <a16:colId xmlns:a16="http://schemas.microsoft.com/office/drawing/2014/main" val="1156086513"/>
                    </a:ext>
                  </a:extLst>
                </a:gridCol>
                <a:gridCol w="1753892">
                  <a:extLst>
                    <a:ext uri="{9D8B030D-6E8A-4147-A177-3AD203B41FA5}">
                      <a16:colId xmlns:a16="http://schemas.microsoft.com/office/drawing/2014/main" val="3546518009"/>
                    </a:ext>
                  </a:extLst>
                </a:gridCol>
                <a:gridCol w="1753892">
                  <a:extLst>
                    <a:ext uri="{9D8B030D-6E8A-4147-A177-3AD203B41FA5}">
                      <a16:colId xmlns:a16="http://schemas.microsoft.com/office/drawing/2014/main" val="752986953"/>
                    </a:ext>
                  </a:extLst>
                </a:gridCol>
              </a:tblGrid>
              <a:tr h="828839">
                <a:tc>
                  <a:txBody>
                    <a:bodyPr/>
                    <a:lstStyle/>
                    <a:p>
                      <a:pPr marL="0" marR="0">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algn="ctr">
                        <a:lnSpc>
                          <a:spcPct val="107000"/>
                        </a:lnSpc>
                        <a:spcBef>
                          <a:spcPts val="0"/>
                        </a:spcBef>
                        <a:spcAft>
                          <a:spcPts val="0"/>
                        </a:spcAft>
                      </a:pPr>
                      <a:r>
                        <a:rPr lang="en-US" sz="1600" dirty="0">
                          <a:effectLst/>
                        </a:rPr>
                        <a:t>Unconditional cash transfers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algn="ctr">
                        <a:lnSpc>
                          <a:spcPct val="107000"/>
                        </a:lnSpc>
                        <a:spcBef>
                          <a:spcPts val="0"/>
                        </a:spcBef>
                        <a:spcAft>
                          <a:spcPts val="0"/>
                        </a:spcAft>
                      </a:pPr>
                      <a:r>
                        <a:rPr lang="en-US" sz="1600" dirty="0">
                          <a:effectLst/>
                        </a:rPr>
                        <a:t>Conditional cash transfers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algn="ctr">
                        <a:lnSpc>
                          <a:spcPct val="107000"/>
                        </a:lnSpc>
                        <a:spcBef>
                          <a:spcPts val="0"/>
                        </a:spcBef>
                        <a:spcAft>
                          <a:spcPts val="0"/>
                        </a:spcAft>
                      </a:pPr>
                      <a:r>
                        <a:rPr lang="en-US" sz="1600" dirty="0">
                          <a:effectLst/>
                        </a:rPr>
                        <a:t>Fee waivers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algn="ctr">
                        <a:lnSpc>
                          <a:spcPct val="107000"/>
                        </a:lnSpc>
                        <a:spcBef>
                          <a:spcPts val="0"/>
                        </a:spcBef>
                        <a:spcAft>
                          <a:spcPts val="0"/>
                        </a:spcAft>
                      </a:pPr>
                      <a:r>
                        <a:rPr lang="en-US" sz="1600" dirty="0">
                          <a:effectLst/>
                        </a:rPr>
                        <a:t>In-kind transfers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algn="ctr">
                        <a:lnSpc>
                          <a:spcPct val="107000"/>
                        </a:lnSpc>
                        <a:spcBef>
                          <a:spcPts val="0"/>
                        </a:spcBef>
                        <a:spcAft>
                          <a:spcPts val="0"/>
                        </a:spcAft>
                      </a:pPr>
                      <a:r>
                        <a:rPr lang="en-US" sz="1600" dirty="0">
                          <a:effectLst/>
                        </a:rPr>
                        <a:t>Productivity enhancing programs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extLst>
                  <a:ext uri="{0D108BD9-81ED-4DB2-BD59-A6C34878D82A}">
                    <a16:rowId xmlns:a16="http://schemas.microsoft.com/office/drawing/2014/main" val="3986668905"/>
                  </a:ext>
                </a:extLst>
              </a:tr>
              <a:tr h="309045">
                <a:tc rowSpan="3">
                  <a:txBody>
                    <a:bodyPr/>
                    <a:lstStyle/>
                    <a:p>
                      <a:pPr marL="71755" marR="71755">
                        <a:lnSpc>
                          <a:spcPct val="107000"/>
                        </a:lnSpc>
                        <a:spcBef>
                          <a:spcPts val="0"/>
                        </a:spcBef>
                        <a:spcAft>
                          <a:spcPts val="0"/>
                        </a:spcAft>
                      </a:pPr>
                      <a:r>
                        <a:rPr lang="en-US" sz="1600" dirty="0">
                          <a:effectLst/>
                        </a:rPr>
                        <a:t>Health and nutrition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lvl="0" indent="0" rtl="0">
                        <a:lnSpc>
                          <a:spcPct val="107000"/>
                        </a:lnSpc>
                        <a:spcBef>
                          <a:spcPts val="0"/>
                        </a:spcBef>
                        <a:spcAft>
                          <a:spcPts val="0"/>
                        </a:spcAft>
                        <a:buFont typeface="+mj-lt"/>
                        <a:buNone/>
                      </a:pPr>
                      <a:r>
                        <a:rPr lang="en-US" sz="1200" b="1" dirty="0">
                          <a:effectLst/>
                        </a:rPr>
                        <a:t>1. Infant mortality</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extLst>
                  <a:ext uri="{0D108BD9-81ED-4DB2-BD59-A6C34878D82A}">
                    <a16:rowId xmlns:a16="http://schemas.microsoft.com/office/drawing/2014/main" val="2444959414"/>
                  </a:ext>
                </a:extLst>
              </a:tr>
              <a:tr h="309045">
                <a:tc vMerge="1">
                  <a:txBody>
                    <a:bodyPr/>
                    <a:lstStyle/>
                    <a:p>
                      <a:endParaRPr lang="en-US"/>
                    </a:p>
                  </a:txBody>
                  <a:tcPr/>
                </a:tc>
                <a:tc>
                  <a:txBody>
                    <a:bodyPr/>
                    <a:lstStyle/>
                    <a:p>
                      <a:pPr marL="0" marR="0" lvl="0" indent="0" rtl="0">
                        <a:lnSpc>
                          <a:spcPct val="107000"/>
                        </a:lnSpc>
                        <a:spcBef>
                          <a:spcPts val="0"/>
                        </a:spcBef>
                        <a:spcAft>
                          <a:spcPts val="0"/>
                        </a:spcAft>
                        <a:buFont typeface="+mj-lt"/>
                        <a:buNone/>
                      </a:pPr>
                      <a:r>
                        <a:rPr lang="en-US" sz="1200" b="1" dirty="0">
                          <a:effectLst/>
                        </a:rPr>
                        <a:t>2. Child nutrition</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extLst>
                  <a:ext uri="{0D108BD9-81ED-4DB2-BD59-A6C34878D82A}">
                    <a16:rowId xmlns:a16="http://schemas.microsoft.com/office/drawing/2014/main" val="1177427259"/>
                  </a:ext>
                </a:extLst>
              </a:tr>
              <a:tr h="309045">
                <a:tc vMerge="1">
                  <a:txBody>
                    <a:bodyPr/>
                    <a:lstStyle/>
                    <a:p>
                      <a:endParaRPr lang="en-US"/>
                    </a:p>
                  </a:txBody>
                  <a:tcPr/>
                </a:tc>
                <a:tc>
                  <a:txBody>
                    <a:bodyPr/>
                    <a:lstStyle/>
                    <a:p>
                      <a:pPr marL="0" marR="0" lvl="0" indent="0" rtl="0">
                        <a:lnSpc>
                          <a:spcPct val="107000"/>
                        </a:lnSpc>
                        <a:spcBef>
                          <a:spcPts val="0"/>
                        </a:spcBef>
                        <a:spcAft>
                          <a:spcPts val="0"/>
                        </a:spcAft>
                        <a:buFont typeface="+mj-lt"/>
                        <a:buNone/>
                      </a:pPr>
                      <a:r>
                        <a:rPr lang="en-US" sz="1200" b="1" dirty="0">
                          <a:effectLst/>
                        </a:rPr>
                        <a:t>3. Early pregnancy</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extLst>
                  <a:ext uri="{0D108BD9-81ED-4DB2-BD59-A6C34878D82A}">
                    <a16:rowId xmlns:a16="http://schemas.microsoft.com/office/drawing/2014/main" val="3226026762"/>
                  </a:ext>
                </a:extLst>
              </a:tr>
              <a:tr h="309045">
                <a:tc rowSpan="3">
                  <a:txBody>
                    <a:bodyPr/>
                    <a:lstStyle/>
                    <a:p>
                      <a:pPr marL="71755" marR="71755">
                        <a:lnSpc>
                          <a:spcPct val="107000"/>
                        </a:lnSpc>
                        <a:spcBef>
                          <a:spcPts val="0"/>
                        </a:spcBef>
                        <a:spcAft>
                          <a:spcPts val="0"/>
                        </a:spcAft>
                      </a:pPr>
                      <a:r>
                        <a:rPr lang="en-US" sz="1600" dirty="0">
                          <a:effectLst/>
                        </a:rPr>
                        <a:t>Education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lvl="0" indent="0" rtl="0">
                        <a:lnSpc>
                          <a:spcPct val="107000"/>
                        </a:lnSpc>
                        <a:spcBef>
                          <a:spcPts val="0"/>
                        </a:spcBef>
                        <a:spcAft>
                          <a:spcPts val="0"/>
                        </a:spcAft>
                        <a:buFont typeface="+mj-lt"/>
                        <a:buNone/>
                      </a:pPr>
                      <a:r>
                        <a:rPr lang="en-US" sz="1200" b="1" dirty="0">
                          <a:effectLst/>
                        </a:rPr>
                        <a:t>4. School attendance</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extLst>
                  <a:ext uri="{0D108BD9-81ED-4DB2-BD59-A6C34878D82A}">
                    <a16:rowId xmlns:a16="http://schemas.microsoft.com/office/drawing/2014/main" val="1909318386"/>
                  </a:ext>
                </a:extLst>
              </a:tr>
              <a:tr h="309045">
                <a:tc vMerge="1">
                  <a:txBody>
                    <a:bodyPr/>
                    <a:lstStyle/>
                    <a:p>
                      <a:endParaRPr lang="en-US"/>
                    </a:p>
                  </a:txBody>
                  <a:tcPr/>
                </a:tc>
                <a:tc>
                  <a:txBody>
                    <a:bodyPr/>
                    <a:lstStyle/>
                    <a:p>
                      <a:pPr marL="0" marR="0" lvl="0" indent="0" rtl="0">
                        <a:lnSpc>
                          <a:spcPct val="107000"/>
                        </a:lnSpc>
                        <a:spcBef>
                          <a:spcPts val="0"/>
                        </a:spcBef>
                        <a:spcAft>
                          <a:spcPts val="0"/>
                        </a:spcAft>
                        <a:buFont typeface="+mj-lt"/>
                        <a:buNone/>
                      </a:pPr>
                      <a:r>
                        <a:rPr lang="en-US" sz="1200" b="1" dirty="0">
                          <a:effectLst/>
                        </a:rPr>
                        <a:t>5. Education gap by age</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extLst>
                  <a:ext uri="{0D108BD9-81ED-4DB2-BD59-A6C34878D82A}">
                    <a16:rowId xmlns:a16="http://schemas.microsoft.com/office/drawing/2014/main" val="3762945110"/>
                  </a:ext>
                </a:extLst>
              </a:tr>
              <a:tr h="309045">
                <a:tc vMerge="1">
                  <a:txBody>
                    <a:bodyPr/>
                    <a:lstStyle/>
                    <a:p>
                      <a:endParaRPr lang="en-US"/>
                    </a:p>
                  </a:txBody>
                  <a:tcPr/>
                </a:tc>
                <a:tc>
                  <a:txBody>
                    <a:bodyPr/>
                    <a:lstStyle/>
                    <a:p>
                      <a:pPr marL="0" marR="0" lvl="0" indent="0" rtl="0">
                        <a:lnSpc>
                          <a:spcPct val="107000"/>
                        </a:lnSpc>
                        <a:spcBef>
                          <a:spcPts val="0"/>
                        </a:spcBef>
                        <a:spcAft>
                          <a:spcPts val="0"/>
                        </a:spcAft>
                        <a:buFont typeface="+mj-lt"/>
                        <a:buNone/>
                      </a:pPr>
                      <a:r>
                        <a:rPr lang="en-US" sz="1200" b="1" dirty="0">
                          <a:effectLst/>
                        </a:rPr>
                        <a:t>6. Level of education 18+</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extLst>
                  <a:ext uri="{0D108BD9-81ED-4DB2-BD59-A6C34878D82A}">
                    <a16:rowId xmlns:a16="http://schemas.microsoft.com/office/drawing/2014/main" val="741173700"/>
                  </a:ext>
                </a:extLst>
              </a:tr>
              <a:tr h="309045">
                <a:tc rowSpan="2">
                  <a:txBody>
                    <a:bodyPr/>
                    <a:lstStyle/>
                    <a:p>
                      <a:pPr marL="71755" marR="71755">
                        <a:lnSpc>
                          <a:spcPct val="107000"/>
                        </a:lnSpc>
                        <a:spcBef>
                          <a:spcPts val="0"/>
                        </a:spcBef>
                        <a:spcAft>
                          <a:spcPts val="0"/>
                        </a:spcAft>
                      </a:pPr>
                      <a:r>
                        <a:rPr lang="en-US" sz="1600" dirty="0">
                          <a:effectLst/>
                        </a:rPr>
                        <a:t>Housing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lvl="0" indent="0" rtl="0">
                        <a:lnSpc>
                          <a:spcPct val="107000"/>
                        </a:lnSpc>
                        <a:spcBef>
                          <a:spcPts val="0"/>
                        </a:spcBef>
                        <a:spcAft>
                          <a:spcPts val="0"/>
                        </a:spcAft>
                        <a:buFont typeface="+mj-lt"/>
                        <a:buNone/>
                      </a:pPr>
                      <a:r>
                        <a:rPr lang="en-US" sz="1200" b="1" dirty="0">
                          <a:effectLst/>
                        </a:rPr>
                        <a:t>7. Crowding</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extLst>
                  <a:ext uri="{0D108BD9-81ED-4DB2-BD59-A6C34878D82A}">
                    <a16:rowId xmlns:a16="http://schemas.microsoft.com/office/drawing/2014/main" val="2332581825"/>
                  </a:ext>
                </a:extLst>
              </a:tr>
              <a:tr h="309045">
                <a:tc vMerge="1">
                  <a:txBody>
                    <a:bodyPr/>
                    <a:lstStyle/>
                    <a:p>
                      <a:endParaRPr lang="en-US"/>
                    </a:p>
                  </a:txBody>
                  <a:tcPr/>
                </a:tc>
                <a:tc>
                  <a:txBody>
                    <a:bodyPr/>
                    <a:lstStyle/>
                    <a:p>
                      <a:pPr marL="0" marR="0" lvl="0" indent="0" rtl="0">
                        <a:lnSpc>
                          <a:spcPct val="107000"/>
                        </a:lnSpc>
                        <a:spcBef>
                          <a:spcPts val="0"/>
                        </a:spcBef>
                        <a:spcAft>
                          <a:spcPts val="0"/>
                        </a:spcAft>
                        <a:buFont typeface="+mj-lt"/>
                        <a:buNone/>
                      </a:pPr>
                      <a:r>
                        <a:rPr lang="en-US" sz="1200" b="1" dirty="0">
                          <a:effectLst/>
                        </a:rPr>
                        <a:t>8. Type of housing</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extLst>
                  <a:ext uri="{0D108BD9-81ED-4DB2-BD59-A6C34878D82A}">
                    <a16:rowId xmlns:a16="http://schemas.microsoft.com/office/drawing/2014/main" val="3546290617"/>
                  </a:ext>
                </a:extLst>
              </a:tr>
              <a:tr h="309045">
                <a:tc rowSpan="3">
                  <a:txBody>
                    <a:bodyPr/>
                    <a:lstStyle/>
                    <a:p>
                      <a:pPr marL="71755" marR="71755">
                        <a:lnSpc>
                          <a:spcPct val="107000"/>
                        </a:lnSpc>
                        <a:spcBef>
                          <a:spcPts val="0"/>
                        </a:spcBef>
                        <a:spcAft>
                          <a:spcPts val="0"/>
                        </a:spcAft>
                      </a:pPr>
                      <a:r>
                        <a:rPr lang="en-US" sz="1600" dirty="0">
                          <a:effectLst/>
                        </a:rPr>
                        <a:t>Access to services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lvl="0" indent="0" rtl="0">
                        <a:lnSpc>
                          <a:spcPct val="107000"/>
                        </a:lnSpc>
                        <a:spcBef>
                          <a:spcPts val="0"/>
                        </a:spcBef>
                        <a:spcAft>
                          <a:spcPts val="0"/>
                        </a:spcAft>
                        <a:buFont typeface="+mj-lt"/>
                        <a:buNone/>
                      </a:pPr>
                      <a:r>
                        <a:rPr lang="en-US" sz="1200" b="1" dirty="0">
                          <a:effectLst/>
                        </a:rPr>
                        <a:t>9. Improved water</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extLst>
                  <a:ext uri="{0D108BD9-81ED-4DB2-BD59-A6C34878D82A}">
                    <a16:rowId xmlns:a16="http://schemas.microsoft.com/office/drawing/2014/main" val="3990969307"/>
                  </a:ext>
                </a:extLst>
              </a:tr>
              <a:tr h="309045">
                <a:tc vMerge="1">
                  <a:txBody>
                    <a:bodyPr/>
                    <a:lstStyle/>
                    <a:p>
                      <a:endParaRPr lang="en-US"/>
                    </a:p>
                  </a:txBody>
                  <a:tcPr/>
                </a:tc>
                <a:tc>
                  <a:txBody>
                    <a:bodyPr/>
                    <a:lstStyle/>
                    <a:p>
                      <a:pPr marL="0" marR="0" lvl="0" indent="0" rtl="0">
                        <a:lnSpc>
                          <a:spcPct val="107000"/>
                        </a:lnSpc>
                        <a:spcBef>
                          <a:spcPts val="0"/>
                        </a:spcBef>
                        <a:spcAft>
                          <a:spcPts val="0"/>
                        </a:spcAft>
                        <a:buFont typeface="+mj-lt"/>
                        <a:buNone/>
                      </a:pPr>
                      <a:r>
                        <a:rPr lang="en-US" sz="1200" b="1" dirty="0">
                          <a:effectLst/>
                        </a:rPr>
                        <a:t>10. Improved sanitation</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extLst>
                  <a:ext uri="{0D108BD9-81ED-4DB2-BD59-A6C34878D82A}">
                    <a16:rowId xmlns:a16="http://schemas.microsoft.com/office/drawing/2014/main" val="959900376"/>
                  </a:ext>
                </a:extLst>
              </a:tr>
              <a:tr h="309045">
                <a:tc vMerge="1">
                  <a:txBody>
                    <a:bodyPr/>
                    <a:lstStyle/>
                    <a:p>
                      <a:endParaRPr lang="en-US"/>
                    </a:p>
                  </a:txBody>
                  <a:tcPr/>
                </a:tc>
                <a:tc>
                  <a:txBody>
                    <a:bodyPr/>
                    <a:lstStyle/>
                    <a:p>
                      <a:pPr marL="0" marR="0" lvl="0" indent="0" rtl="0">
                        <a:lnSpc>
                          <a:spcPct val="107000"/>
                        </a:lnSpc>
                        <a:spcBef>
                          <a:spcPts val="0"/>
                        </a:spcBef>
                        <a:spcAft>
                          <a:spcPts val="0"/>
                        </a:spcAft>
                        <a:buFont typeface="+mj-lt"/>
                        <a:buNone/>
                      </a:pPr>
                      <a:r>
                        <a:rPr lang="en-US" sz="1200" b="1" dirty="0">
                          <a:effectLst/>
                        </a:rPr>
                        <a:t>11. Electricity</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extLst>
                  <a:ext uri="{0D108BD9-81ED-4DB2-BD59-A6C34878D82A}">
                    <a16:rowId xmlns:a16="http://schemas.microsoft.com/office/drawing/2014/main" val="3309239952"/>
                  </a:ext>
                </a:extLst>
              </a:tr>
              <a:tr h="309045">
                <a:tc rowSpan="3">
                  <a:txBody>
                    <a:bodyPr/>
                    <a:lstStyle/>
                    <a:p>
                      <a:pPr marL="71755" marR="71755">
                        <a:lnSpc>
                          <a:spcPct val="107000"/>
                        </a:lnSpc>
                        <a:spcBef>
                          <a:spcPts val="0"/>
                        </a:spcBef>
                        <a:spcAft>
                          <a:spcPts val="0"/>
                        </a:spcAft>
                      </a:pPr>
                      <a:r>
                        <a:rPr lang="en-US" sz="1600" dirty="0">
                          <a:effectLst/>
                        </a:rPr>
                        <a:t>Assets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75000"/>
                      </a:schemeClr>
                    </a:solidFill>
                  </a:tcPr>
                </a:tc>
                <a:tc>
                  <a:txBody>
                    <a:bodyPr/>
                    <a:lstStyle/>
                    <a:p>
                      <a:pPr marL="0" marR="0" lvl="0" indent="0" rtl="0">
                        <a:lnSpc>
                          <a:spcPct val="107000"/>
                        </a:lnSpc>
                        <a:spcBef>
                          <a:spcPts val="0"/>
                        </a:spcBef>
                        <a:spcAft>
                          <a:spcPts val="0"/>
                        </a:spcAft>
                        <a:buFont typeface="+mj-lt"/>
                        <a:buNone/>
                      </a:pPr>
                      <a:r>
                        <a:rPr lang="en-US" sz="1200" b="1" dirty="0">
                          <a:effectLst/>
                        </a:rPr>
                        <a:t>12. Communication assets</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extLst>
                  <a:ext uri="{0D108BD9-81ED-4DB2-BD59-A6C34878D82A}">
                    <a16:rowId xmlns:a16="http://schemas.microsoft.com/office/drawing/2014/main" val="1828385721"/>
                  </a:ext>
                </a:extLst>
              </a:tr>
              <a:tr h="309045">
                <a:tc vMerge="1">
                  <a:txBody>
                    <a:bodyPr/>
                    <a:lstStyle/>
                    <a:p>
                      <a:endParaRPr lang="en-US"/>
                    </a:p>
                  </a:txBody>
                  <a:tcPr/>
                </a:tc>
                <a:tc>
                  <a:txBody>
                    <a:bodyPr/>
                    <a:lstStyle/>
                    <a:p>
                      <a:pPr marL="0" marR="0" lvl="0" indent="0" rtl="0">
                        <a:lnSpc>
                          <a:spcPct val="107000"/>
                        </a:lnSpc>
                        <a:spcBef>
                          <a:spcPts val="0"/>
                        </a:spcBef>
                        <a:spcAft>
                          <a:spcPts val="0"/>
                        </a:spcAft>
                        <a:buFont typeface="+mj-lt"/>
                        <a:buNone/>
                      </a:pPr>
                      <a:r>
                        <a:rPr lang="en-US" sz="1200" b="1" dirty="0">
                          <a:effectLst/>
                        </a:rPr>
                        <a:t>13. Mobility assets</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extLst>
                  <a:ext uri="{0D108BD9-81ED-4DB2-BD59-A6C34878D82A}">
                    <a16:rowId xmlns:a16="http://schemas.microsoft.com/office/drawing/2014/main" val="2837873224"/>
                  </a:ext>
                </a:extLst>
              </a:tr>
              <a:tr h="309045">
                <a:tc vMerge="1">
                  <a:txBody>
                    <a:bodyPr/>
                    <a:lstStyle/>
                    <a:p>
                      <a:endParaRPr lang="en-US"/>
                    </a:p>
                  </a:txBody>
                  <a:tcPr/>
                </a:tc>
                <a:tc>
                  <a:txBody>
                    <a:bodyPr/>
                    <a:lstStyle/>
                    <a:p>
                      <a:pPr marL="0" marR="0" lvl="0" indent="0" rtl="0">
                        <a:lnSpc>
                          <a:spcPct val="107000"/>
                        </a:lnSpc>
                        <a:spcBef>
                          <a:spcPts val="0"/>
                        </a:spcBef>
                        <a:spcAft>
                          <a:spcPts val="0"/>
                        </a:spcAft>
                        <a:buFont typeface="+mj-lt"/>
                        <a:buNone/>
                      </a:pPr>
                      <a:r>
                        <a:rPr lang="en-US" sz="1200" b="1" dirty="0">
                          <a:effectLst/>
                        </a:rPr>
                        <a:t>14. Livelihoods</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bg1"/>
                    </a:solidFill>
                  </a:tcPr>
                </a:tc>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328" marR="60328" marT="0" marB="0" anchor="ctr">
                    <a:solidFill>
                      <a:schemeClr val="accent6">
                        <a:lumMod val="60000"/>
                        <a:lumOff val="40000"/>
                      </a:schemeClr>
                    </a:solidFill>
                  </a:tcPr>
                </a:tc>
                <a:extLst>
                  <a:ext uri="{0D108BD9-81ED-4DB2-BD59-A6C34878D82A}">
                    <a16:rowId xmlns:a16="http://schemas.microsoft.com/office/drawing/2014/main" val="641465010"/>
                  </a:ext>
                </a:extLst>
              </a:tr>
            </a:tbl>
          </a:graphicData>
        </a:graphic>
      </p:graphicFrame>
      <p:sp>
        <p:nvSpPr>
          <p:cNvPr id="8" name="TextBox 7">
            <a:extLst>
              <a:ext uri="{FF2B5EF4-FFF2-40B4-BE49-F238E27FC236}">
                <a16:creationId xmlns:a16="http://schemas.microsoft.com/office/drawing/2014/main" id="{BA0A49EA-A0A8-4407-A23A-889BC2E5B7D0}"/>
              </a:ext>
            </a:extLst>
          </p:cNvPr>
          <p:cNvSpPr txBox="1"/>
          <p:nvPr/>
        </p:nvSpPr>
        <p:spPr>
          <a:xfrm>
            <a:off x="197073" y="541080"/>
            <a:ext cx="11797854" cy="461665"/>
          </a:xfrm>
          <a:prstGeom prst="rect">
            <a:avLst/>
          </a:prstGeom>
          <a:noFill/>
        </p:spPr>
        <p:txBody>
          <a:bodyPr wrap="square" rtlCol="0">
            <a:spAutoFit/>
          </a:bodyPr>
          <a:lstStyle/>
          <a:p>
            <a:pPr algn="ctr"/>
            <a:r>
              <a:rPr lang="sv-SE" sz="2400" b="1" dirty="0"/>
              <a:t>Intersections between different types of social protection and the MPI</a:t>
            </a:r>
            <a:endParaRPr lang="en-US" sz="2400" b="1" dirty="0"/>
          </a:p>
        </p:txBody>
      </p:sp>
      <p:sp>
        <p:nvSpPr>
          <p:cNvPr id="9" name="TextBox 8">
            <a:extLst>
              <a:ext uri="{FF2B5EF4-FFF2-40B4-BE49-F238E27FC236}">
                <a16:creationId xmlns:a16="http://schemas.microsoft.com/office/drawing/2014/main" id="{8C1CA31D-9843-49D4-896A-4199FC7709BC}"/>
              </a:ext>
            </a:extLst>
          </p:cNvPr>
          <p:cNvSpPr txBox="1"/>
          <p:nvPr/>
        </p:nvSpPr>
        <p:spPr>
          <a:xfrm>
            <a:off x="2428653" y="6146801"/>
            <a:ext cx="7395410" cy="369332"/>
          </a:xfrm>
          <a:prstGeom prst="rect">
            <a:avLst/>
          </a:prstGeom>
          <a:noFill/>
        </p:spPr>
        <p:txBody>
          <a:bodyPr wrap="square" rtlCol="0">
            <a:spAutoFit/>
          </a:bodyPr>
          <a:lstStyle/>
          <a:p>
            <a:pPr algn="ctr"/>
            <a:r>
              <a:rPr lang="sv-SE" b="1" dirty="0"/>
              <a:t>Source: ESCWA (2022)</a:t>
            </a:r>
            <a:endParaRPr lang="en-US" b="1" dirty="0"/>
          </a:p>
        </p:txBody>
      </p:sp>
    </p:spTree>
    <p:extLst>
      <p:ext uri="{BB962C8B-B14F-4D97-AF65-F5344CB8AC3E}">
        <p14:creationId xmlns:p14="http://schemas.microsoft.com/office/powerpoint/2010/main" val="175882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A5F78A0-FE8A-40F1-BCA8-1900046401EB}"/>
              </a:ext>
            </a:extLst>
          </p:cNvPr>
          <p:cNvSpPr/>
          <p:nvPr/>
        </p:nvSpPr>
        <p:spPr>
          <a:xfrm>
            <a:off x="3248382" y="1276317"/>
            <a:ext cx="2778054" cy="4021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0AA3E1B-0B6E-419A-95AA-32F8549D92A6}"/>
              </a:ext>
            </a:extLst>
          </p:cNvPr>
          <p:cNvSpPr/>
          <p:nvPr/>
        </p:nvSpPr>
        <p:spPr>
          <a:xfrm>
            <a:off x="5644817" y="4420532"/>
            <a:ext cx="1283694" cy="4357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615654D-82C5-4FF2-96DD-F9F57A163550}"/>
              </a:ext>
            </a:extLst>
          </p:cNvPr>
          <p:cNvSpPr/>
          <p:nvPr/>
        </p:nvSpPr>
        <p:spPr>
          <a:xfrm>
            <a:off x="7793887" y="2419382"/>
            <a:ext cx="1541329" cy="48762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01712" y="2936626"/>
            <a:ext cx="10370548" cy="977913"/>
          </a:xfrm>
          <a:prstGeom prst="rect">
            <a:avLst/>
          </a:prstGeom>
          <a:gradFill flip="none" rotWithShape="1">
            <a:gsLst>
              <a:gs pos="0">
                <a:schemeClr val="accent5">
                  <a:lumMod val="50000"/>
                </a:schemeClr>
              </a:gs>
              <a:gs pos="100000">
                <a:schemeClr val="accent1">
                  <a:lumMod val="20000"/>
                  <a:lumOff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10680713" y="2936625"/>
            <a:ext cx="1084506" cy="977914"/>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mj-lt"/>
              </a:rPr>
              <a:t>Political</a:t>
            </a:r>
            <a:br>
              <a:rPr lang="en-US" sz="1600" b="1" dirty="0">
                <a:latin typeface="+mj-lt"/>
              </a:rPr>
            </a:br>
            <a:r>
              <a:rPr lang="en-US" sz="1600" b="1" dirty="0">
                <a:latin typeface="+mj-lt"/>
              </a:rPr>
              <a:t>will</a:t>
            </a:r>
            <a:endParaRPr lang="en-US" sz="900" b="1" dirty="0">
              <a:latin typeface="+mj-lt"/>
            </a:endParaRPr>
          </a:p>
        </p:txBody>
      </p:sp>
      <p:sp>
        <p:nvSpPr>
          <p:cNvPr id="19" name="Oval 18"/>
          <p:cNvSpPr/>
          <p:nvPr/>
        </p:nvSpPr>
        <p:spPr>
          <a:xfrm>
            <a:off x="330458" y="2928295"/>
            <a:ext cx="1030328" cy="986245"/>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80" name="Oval 79"/>
          <p:cNvSpPr/>
          <p:nvPr/>
        </p:nvSpPr>
        <p:spPr>
          <a:xfrm>
            <a:off x="3075465" y="615665"/>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81" name="Oval 80"/>
          <p:cNvSpPr/>
          <p:nvPr/>
        </p:nvSpPr>
        <p:spPr>
          <a:xfrm>
            <a:off x="3075465" y="1114334"/>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82" name="Oval 81"/>
          <p:cNvSpPr/>
          <p:nvPr/>
        </p:nvSpPr>
        <p:spPr>
          <a:xfrm>
            <a:off x="3075465" y="20992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grpSp>
        <p:nvGrpSpPr>
          <p:cNvPr id="83" name="Group 82"/>
          <p:cNvGrpSpPr/>
          <p:nvPr/>
        </p:nvGrpSpPr>
        <p:grpSpPr>
          <a:xfrm flipH="1">
            <a:off x="433096" y="220626"/>
            <a:ext cx="5495524" cy="612027"/>
            <a:chOff x="2867606" y="2703414"/>
            <a:chExt cx="6423685" cy="715394"/>
          </a:xfrm>
        </p:grpSpPr>
        <p:sp>
          <p:nvSpPr>
            <p:cNvPr id="84" name="TextBox 83"/>
            <p:cNvSpPr txBox="1"/>
            <p:nvPr/>
          </p:nvSpPr>
          <p:spPr>
            <a:xfrm>
              <a:off x="4807269" y="3131002"/>
              <a:ext cx="2376031" cy="287806"/>
            </a:xfrm>
            <a:prstGeom prst="rect">
              <a:avLst/>
            </a:prstGeom>
            <a:noFill/>
          </p:spPr>
          <p:txBody>
            <a:bodyPr wrap="square" lIns="0" tIns="0" rIns="0" bIns="0" rtlCol="0">
              <a:spAutoFit/>
            </a:bodyPr>
            <a:lstStyle/>
            <a:p>
              <a:r>
                <a:rPr lang="en-US" sz="1600" dirty="0">
                  <a:solidFill>
                    <a:schemeClr val="tx2"/>
                  </a:solidFill>
                </a:rPr>
                <a:t>Outreach</a:t>
              </a:r>
            </a:p>
          </p:txBody>
        </p:sp>
        <p:sp>
          <p:nvSpPr>
            <p:cNvPr id="85" name="TextBox 84"/>
            <p:cNvSpPr txBox="1"/>
            <p:nvPr/>
          </p:nvSpPr>
          <p:spPr>
            <a:xfrm>
              <a:off x="2867606" y="2703414"/>
              <a:ext cx="6423685" cy="359758"/>
            </a:xfrm>
            <a:prstGeom prst="rect">
              <a:avLst/>
            </a:prstGeom>
            <a:noFill/>
          </p:spPr>
          <p:txBody>
            <a:bodyPr wrap="square" lIns="0" tIns="0" rIns="0" bIns="0" rtlCol="0">
              <a:spAutoFit/>
            </a:bodyPr>
            <a:lstStyle>
              <a:defPPr>
                <a:defRPr lang="en-US"/>
              </a:defPPr>
              <a:lvl1pPr algn="ctr">
                <a:defRPr sz="1600">
                  <a:solidFill>
                    <a:schemeClr val="bg1"/>
                  </a:solidFill>
                  <a:latin typeface="+mj-lt"/>
                </a:defRPr>
              </a:lvl1pPr>
            </a:lstStyle>
            <a:p>
              <a:r>
                <a:rPr lang="en-US" sz="2000" b="1" dirty="0">
                  <a:solidFill>
                    <a:schemeClr val="tx2"/>
                  </a:solidFill>
                </a:rPr>
                <a:t>Delivery Mechanism / Implementation</a:t>
              </a:r>
            </a:p>
          </p:txBody>
        </p:sp>
      </p:grpSp>
      <p:cxnSp>
        <p:nvCxnSpPr>
          <p:cNvPr id="88" name="Straight Connector 87"/>
          <p:cNvCxnSpPr/>
          <p:nvPr/>
        </p:nvCxnSpPr>
        <p:spPr>
          <a:xfrm flipH="1">
            <a:off x="3181391" y="774841"/>
            <a:ext cx="2114" cy="2597448"/>
          </a:xfrm>
          <a:prstGeom prst="line">
            <a:avLst/>
          </a:prstGeom>
          <a:ln>
            <a:solidFill>
              <a:srgbClr val="6A362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94" idx="0"/>
          </p:cNvCxnSpPr>
          <p:nvPr/>
        </p:nvCxnSpPr>
        <p:spPr>
          <a:xfrm flipH="1">
            <a:off x="5514853" y="2978203"/>
            <a:ext cx="2114" cy="2597448"/>
          </a:xfrm>
          <a:prstGeom prst="line">
            <a:avLst/>
          </a:prstGeom>
          <a:ln>
            <a:solidFill>
              <a:srgbClr val="6A3620"/>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5418282" y="4529859"/>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92" name="Oval 91"/>
          <p:cNvSpPr/>
          <p:nvPr/>
        </p:nvSpPr>
        <p:spPr>
          <a:xfrm>
            <a:off x="4989611" y="2919703"/>
            <a:ext cx="1018201" cy="977912"/>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93" name="Oval 92"/>
          <p:cNvSpPr/>
          <p:nvPr/>
        </p:nvSpPr>
        <p:spPr>
          <a:xfrm>
            <a:off x="5418282" y="5216156"/>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94" name="Oval 93"/>
          <p:cNvSpPr/>
          <p:nvPr/>
        </p:nvSpPr>
        <p:spPr>
          <a:xfrm>
            <a:off x="5418282" y="5575651"/>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96" name="TextBox 95"/>
          <p:cNvSpPr txBox="1"/>
          <p:nvPr/>
        </p:nvSpPr>
        <p:spPr>
          <a:xfrm flipH="1">
            <a:off x="5722312" y="4466124"/>
            <a:ext cx="1262794" cy="410369"/>
          </a:xfrm>
          <a:prstGeom prst="rect">
            <a:avLst/>
          </a:prstGeom>
          <a:noFill/>
        </p:spPr>
        <p:txBody>
          <a:bodyPr wrap="square" lIns="0" tIns="0" rIns="0" bIns="0" rtlCol="0">
            <a:spAutoFit/>
          </a:bodyPr>
          <a:lstStyle/>
          <a:p>
            <a:pPr>
              <a:lnSpc>
                <a:spcPts val="1620"/>
              </a:lnSpc>
            </a:pPr>
            <a:r>
              <a:rPr lang="en-US" sz="1600" dirty="0"/>
              <a:t>Which tasks / </a:t>
            </a:r>
            <a:br>
              <a:rPr lang="en-US" sz="1600" dirty="0"/>
            </a:br>
            <a:r>
              <a:rPr lang="en-US" sz="1600" dirty="0"/>
              <a:t>priorities?</a:t>
            </a:r>
          </a:p>
        </p:txBody>
      </p:sp>
      <p:sp>
        <p:nvSpPr>
          <p:cNvPr id="97" name="TextBox 96"/>
          <p:cNvSpPr txBox="1"/>
          <p:nvPr/>
        </p:nvSpPr>
        <p:spPr>
          <a:xfrm flipH="1">
            <a:off x="4136099" y="4095526"/>
            <a:ext cx="2593440" cy="307777"/>
          </a:xfrm>
          <a:prstGeom prst="rect">
            <a:avLst/>
          </a:prstGeom>
          <a:noFill/>
        </p:spPr>
        <p:txBody>
          <a:bodyPr wrap="square" lIns="0" tIns="0" rIns="0" bIns="0" rtlCol="0">
            <a:spAutoFit/>
          </a:bodyPr>
          <a:lstStyle>
            <a:defPPr>
              <a:defRPr lang="en-US"/>
            </a:defPPr>
            <a:lvl1pPr algn="ctr">
              <a:defRPr sz="1600">
                <a:solidFill>
                  <a:schemeClr val="bg1"/>
                </a:solidFill>
                <a:latin typeface="+mj-lt"/>
              </a:defRPr>
            </a:lvl1pPr>
          </a:lstStyle>
          <a:p>
            <a:r>
              <a:rPr lang="en-US" sz="2000" b="1" dirty="0">
                <a:solidFill>
                  <a:schemeClr val="tx2"/>
                </a:solidFill>
              </a:rPr>
              <a:t>Action Plan / Road Map</a:t>
            </a:r>
          </a:p>
        </p:txBody>
      </p:sp>
      <p:sp>
        <p:nvSpPr>
          <p:cNvPr id="100" name="Oval 99"/>
          <p:cNvSpPr/>
          <p:nvPr/>
        </p:nvSpPr>
        <p:spPr>
          <a:xfrm>
            <a:off x="7594404" y="666465"/>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01" name="Oval 100"/>
          <p:cNvSpPr/>
          <p:nvPr/>
        </p:nvSpPr>
        <p:spPr>
          <a:xfrm>
            <a:off x="7594404" y="1063534"/>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02" name="Oval 101"/>
          <p:cNvSpPr/>
          <p:nvPr/>
        </p:nvSpPr>
        <p:spPr>
          <a:xfrm>
            <a:off x="7594404" y="16293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grpSp>
        <p:nvGrpSpPr>
          <p:cNvPr id="103" name="Group 102"/>
          <p:cNvGrpSpPr/>
          <p:nvPr/>
        </p:nvGrpSpPr>
        <p:grpSpPr>
          <a:xfrm flipH="1">
            <a:off x="6727674" y="263522"/>
            <a:ext cx="3190781" cy="581832"/>
            <a:chOff x="1823434" y="2530879"/>
            <a:chExt cx="3729685" cy="680099"/>
          </a:xfrm>
        </p:grpSpPr>
        <p:sp>
          <p:nvSpPr>
            <p:cNvPr id="104" name="TextBox 103"/>
            <p:cNvSpPr txBox="1"/>
            <p:nvPr/>
          </p:nvSpPr>
          <p:spPr>
            <a:xfrm>
              <a:off x="1823434" y="2923172"/>
              <a:ext cx="2376031" cy="287806"/>
            </a:xfrm>
            <a:prstGeom prst="rect">
              <a:avLst/>
            </a:prstGeom>
            <a:noFill/>
          </p:spPr>
          <p:txBody>
            <a:bodyPr wrap="square" lIns="0" tIns="0" rIns="0" bIns="0" rtlCol="0">
              <a:spAutoFit/>
            </a:bodyPr>
            <a:lstStyle/>
            <a:p>
              <a:r>
                <a:rPr lang="en-US" sz="1600" dirty="0">
                  <a:solidFill>
                    <a:schemeClr val="tx2"/>
                  </a:solidFill>
                </a:rPr>
                <a:t>Target groups?</a:t>
              </a:r>
            </a:p>
          </p:txBody>
        </p:sp>
        <p:sp>
          <p:nvSpPr>
            <p:cNvPr id="105" name="TextBox 104"/>
            <p:cNvSpPr txBox="1"/>
            <p:nvPr/>
          </p:nvSpPr>
          <p:spPr>
            <a:xfrm>
              <a:off x="3260634" y="2530879"/>
              <a:ext cx="2292485" cy="359758"/>
            </a:xfrm>
            <a:prstGeom prst="rect">
              <a:avLst/>
            </a:prstGeom>
            <a:noFill/>
          </p:spPr>
          <p:txBody>
            <a:bodyPr wrap="none" lIns="0" tIns="0" rIns="0" bIns="0" rtlCol="0">
              <a:spAutoFit/>
            </a:bodyPr>
            <a:lstStyle>
              <a:defPPr>
                <a:defRPr lang="en-US"/>
              </a:defPPr>
              <a:lvl1pPr algn="ctr">
                <a:defRPr sz="1600">
                  <a:solidFill>
                    <a:schemeClr val="bg1"/>
                  </a:solidFill>
                  <a:latin typeface="+mj-lt"/>
                </a:defRPr>
              </a:lvl1pPr>
            </a:lstStyle>
            <a:p>
              <a:r>
                <a:rPr lang="en-US" sz="2000" b="1" dirty="0">
                  <a:solidFill>
                    <a:schemeClr val="tx2"/>
                  </a:solidFill>
                </a:rPr>
                <a:t>SP Strategy Design</a:t>
              </a:r>
            </a:p>
          </p:txBody>
        </p:sp>
      </p:grpSp>
      <p:sp>
        <p:nvSpPr>
          <p:cNvPr id="106" name="TextBox 105"/>
          <p:cNvSpPr txBox="1"/>
          <p:nvPr/>
        </p:nvSpPr>
        <p:spPr>
          <a:xfrm flipH="1">
            <a:off x="7873033" y="1184661"/>
            <a:ext cx="2524038" cy="492443"/>
          </a:xfrm>
          <a:prstGeom prst="rect">
            <a:avLst/>
          </a:prstGeom>
          <a:noFill/>
        </p:spPr>
        <p:txBody>
          <a:bodyPr wrap="square" lIns="0" tIns="0" rIns="0" bIns="0" rtlCol="0">
            <a:spAutoFit/>
          </a:bodyPr>
          <a:lstStyle/>
          <a:p>
            <a:r>
              <a:rPr lang="en-US" sz="1600" dirty="0">
                <a:solidFill>
                  <a:schemeClr val="tx2"/>
                </a:solidFill>
              </a:rPr>
              <a:t>Type of benefit </a:t>
            </a:r>
            <a:br>
              <a:rPr lang="en-US" sz="1600" dirty="0">
                <a:solidFill>
                  <a:schemeClr val="tx2"/>
                </a:solidFill>
              </a:rPr>
            </a:br>
            <a:r>
              <a:rPr lang="en-US" sz="1600" dirty="0">
                <a:solidFill>
                  <a:schemeClr val="tx2"/>
                </a:solidFill>
              </a:rPr>
              <a:t>(cash/in-kind)?</a:t>
            </a:r>
          </a:p>
        </p:txBody>
      </p:sp>
      <p:sp>
        <p:nvSpPr>
          <p:cNvPr id="107" name="TextBox 106"/>
          <p:cNvSpPr txBox="1"/>
          <p:nvPr/>
        </p:nvSpPr>
        <p:spPr>
          <a:xfrm flipH="1">
            <a:off x="6653835" y="898246"/>
            <a:ext cx="2032720" cy="492443"/>
          </a:xfrm>
          <a:prstGeom prst="rect">
            <a:avLst/>
          </a:prstGeom>
          <a:noFill/>
        </p:spPr>
        <p:txBody>
          <a:bodyPr wrap="square" lIns="0" tIns="0" rIns="0" bIns="0" rtlCol="0">
            <a:spAutoFit/>
          </a:bodyPr>
          <a:lstStyle/>
          <a:p>
            <a:r>
              <a:rPr lang="en-US" sz="1600" dirty="0">
                <a:solidFill>
                  <a:schemeClr val="tx2"/>
                </a:solidFill>
              </a:rPr>
              <a:t>Targeted / </a:t>
            </a:r>
            <a:br>
              <a:rPr lang="en-US" sz="1600" dirty="0">
                <a:solidFill>
                  <a:schemeClr val="tx2"/>
                </a:solidFill>
              </a:rPr>
            </a:br>
            <a:r>
              <a:rPr lang="en-US" sz="1600" dirty="0">
                <a:solidFill>
                  <a:schemeClr val="tx2"/>
                </a:solidFill>
              </a:rPr>
              <a:t>universal ?</a:t>
            </a:r>
          </a:p>
        </p:txBody>
      </p:sp>
      <p:cxnSp>
        <p:nvCxnSpPr>
          <p:cNvPr id="108" name="Straight Connector 107"/>
          <p:cNvCxnSpPr/>
          <p:nvPr/>
        </p:nvCxnSpPr>
        <p:spPr>
          <a:xfrm flipH="1">
            <a:off x="7687629" y="838341"/>
            <a:ext cx="2114" cy="2597448"/>
          </a:xfrm>
          <a:prstGeom prst="line">
            <a:avLst/>
          </a:prstGeom>
          <a:ln>
            <a:solidFill>
              <a:srgbClr val="6A3620"/>
            </a:solidFill>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7162388" y="2943461"/>
            <a:ext cx="1035094" cy="977913"/>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11" name="Oval 110"/>
          <p:cNvSpPr/>
          <p:nvPr/>
        </p:nvSpPr>
        <p:spPr>
          <a:xfrm>
            <a:off x="8763872" y="4056302"/>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12" name="Oval 111"/>
          <p:cNvSpPr/>
          <p:nvPr/>
        </p:nvSpPr>
        <p:spPr>
          <a:xfrm>
            <a:off x="9255597" y="2928295"/>
            <a:ext cx="1084506" cy="1003168"/>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17" name="TextBox 116"/>
          <p:cNvSpPr txBox="1"/>
          <p:nvPr/>
        </p:nvSpPr>
        <p:spPr>
          <a:xfrm flipH="1">
            <a:off x="8823707" y="4057424"/>
            <a:ext cx="2312813" cy="615553"/>
          </a:xfrm>
          <a:prstGeom prst="rect">
            <a:avLst/>
          </a:prstGeom>
          <a:noFill/>
        </p:spPr>
        <p:txBody>
          <a:bodyPr wrap="none" lIns="0" tIns="0" rIns="0" bIns="0" rtlCol="0">
            <a:spAutoFit/>
          </a:bodyPr>
          <a:lstStyle>
            <a:defPPr>
              <a:defRPr lang="en-US"/>
            </a:defPPr>
            <a:lvl1pPr algn="ctr">
              <a:defRPr sz="1600">
                <a:solidFill>
                  <a:schemeClr val="bg1"/>
                </a:solidFill>
                <a:latin typeface="+mj-lt"/>
              </a:defRPr>
            </a:lvl1pPr>
          </a:lstStyle>
          <a:p>
            <a:r>
              <a:rPr lang="en-US" sz="2000" b="1" dirty="0">
                <a:solidFill>
                  <a:schemeClr val="tx2"/>
                </a:solidFill>
              </a:rPr>
              <a:t>Diagnostics of SP </a:t>
            </a:r>
            <a:br>
              <a:rPr lang="en-US" sz="2000" b="1" dirty="0">
                <a:solidFill>
                  <a:schemeClr val="tx2"/>
                </a:solidFill>
              </a:rPr>
            </a:br>
            <a:r>
              <a:rPr lang="en-US" sz="2000" b="1" dirty="0">
                <a:solidFill>
                  <a:schemeClr val="tx2"/>
                </a:solidFill>
              </a:rPr>
              <a:t>Landscape and Needs </a:t>
            </a:r>
          </a:p>
        </p:txBody>
      </p:sp>
      <p:sp>
        <p:nvSpPr>
          <p:cNvPr id="142" name="TextBox 141"/>
          <p:cNvSpPr txBox="1"/>
          <p:nvPr/>
        </p:nvSpPr>
        <p:spPr>
          <a:xfrm>
            <a:off x="330458" y="4662395"/>
            <a:ext cx="2725105" cy="1477328"/>
          </a:xfrm>
          <a:prstGeom prst="rect">
            <a:avLst/>
          </a:prstGeom>
          <a:noFill/>
        </p:spPr>
        <p:txBody>
          <a:bodyPr wrap="none" lIns="0" tIns="0" rIns="0" bIns="0" rtlCol="0">
            <a:spAutoFit/>
          </a:bodyPr>
          <a:lstStyle/>
          <a:p>
            <a:pPr algn="ctr"/>
            <a:r>
              <a:rPr lang="en-US" sz="3200" b="1" dirty="0">
                <a:solidFill>
                  <a:schemeClr val="tx2"/>
                </a:solidFill>
                <a:latin typeface="+mj-lt"/>
              </a:rPr>
              <a:t>SP Strategy</a:t>
            </a:r>
            <a:br>
              <a:rPr lang="en-US" sz="3200" b="1" dirty="0">
                <a:solidFill>
                  <a:schemeClr val="tx2"/>
                </a:solidFill>
                <a:latin typeface="+mj-lt"/>
              </a:rPr>
            </a:br>
            <a:r>
              <a:rPr lang="en-US" sz="3200" b="1" dirty="0">
                <a:solidFill>
                  <a:schemeClr val="tx2"/>
                </a:solidFill>
                <a:latin typeface="+mj-lt"/>
              </a:rPr>
              <a:t>Lifecycle</a:t>
            </a:r>
            <a:br>
              <a:rPr lang="en-US" sz="3200" b="1" dirty="0">
                <a:solidFill>
                  <a:schemeClr val="tx2"/>
                </a:solidFill>
                <a:latin typeface="+mj-lt"/>
              </a:rPr>
            </a:br>
            <a:r>
              <a:rPr lang="en-US" sz="3200" b="1" dirty="0">
                <a:solidFill>
                  <a:schemeClr val="tx2"/>
                </a:solidFill>
                <a:latin typeface="+mj-lt"/>
              </a:rPr>
              <a:t>(ideal scenario)</a:t>
            </a:r>
          </a:p>
        </p:txBody>
      </p:sp>
      <p:pic>
        <p:nvPicPr>
          <p:cNvPr id="3" name="Graphic 2" descr="Research with solid fill">
            <a:extLst>
              <a:ext uri="{FF2B5EF4-FFF2-40B4-BE49-F238E27FC236}">
                <a16:creationId xmlns:a16="http://schemas.microsoft.com/office/drawing/2014/main" id="{D1D202C5-39D3-1242-BC1F-149B2DB166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5216" y="2989053"/>
            <a:ext cx="914400" cy="914400"/>
          </a:xfrm>
          <a:prstGeom prst="rect">
            <a:avLst/>
          </a:prstGeom>
        </p:spPr>
      </p:pic>
      <p:pic>
        <p:nvPicPr>
          <p:cNvPr id="65" name="Picture 64">
            <a:extLst>
              <a:ext uri="{FF2B5EF4-FFF2-40B4-BE49-F238E27FC236}">
                <a16:creationId xmlns:a16="http://schemas.microsoft.com/office/drawing/2014/main" id="{C96D6334-32FD-284D-A7FF-054C167A67A3}"/>
              </a:ext>
            </a:extLst>
          </p:cNvPr>
          <p:cNvPicPr>
            <a:picLocks noChangeAspect="1"/>
          </p:cNvPicPr>
          <p:nvPr/>
        </p:nvPicPr>
        <p:blipFill rotWithShape="1">
          <a:blip r:embed="rId5"/>
          <a:srcRect l="13125" t="26388" r="64844" b="16945"/>
          <a:stretch/>
        </p:blipFill>
        <p:spPr>
          <a:xfrm>
            <a:off x="8859978" y="4664235"/>
            <a:ext cx="1266303" cy="1832098"/>
          </a:xfrm>
          <a:prstGeom prst="rect">
            <a:avLst/>
          </a:prstGeom>
        </p:spPr>
      </p:pic>
      <p:pic>
        <p:nvPicPr>
          <p:cNvPr id="66" name="Picture 65">
            <a:extLst>
              <a:ext uri="{FF2B5EF4-FFF2-40B4-BE49-F238E27FC236}">
                <a16:creationId xmlns:a16="http://schemas.microsoft.com/office/drawing/2014/main" id="{B2326CAA-446D-FC4A-898F-7BA623E4C40C}"/>
              </a:ext>
            </a:extLst>
          </p:cNvPr>
          <p:cNvPicPr>
            <a:picLocks noChangeAspect="1"/>
          </p:cNvPicPr>
          <p:nvPr/>
        </p:nvPicPr>
        <p:blipFill rotWithShape="1">
          <a:blip r:embed="rId6"/>
          <a:srcRect l="34083" t="18788" r="35250" b="6517"/>
          <a:stretch/>
        </p:blipFill>
        <p:spPr>
          <a:xfrm>
            <a:off x="10291847" y="4638849"/>
            <a:ext cx="1348335" cy="1847323"/>
          </a:xfrm>
          <a:prstGeom prst="rect">
            <a:avLst/>
          </a:prstGeom>
        </p:spPr>
      </p:pic>
      <p:pic>
        <p:nvPicPr>
          <p:cNvPr id="6" name="Graphic 5" descr="Contract with solid fill">
            <a:extLst>
              <a:ext uri="{FF2B5EF4-FFF2-40B4-BE49-F238E27FC236}">
                <a16:creationId xmlns:a16="http://schemas.microsoft.com/office/drawing/2014/main" id="{61F5D7BA-4803-9248-8142-2499EE4845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6054" y="3006954"/>
            <a:ext cx="866546" cy="866546"/>
          </a:xfrm>
          <a:prstGeom prst="rect">
            <a:avLst/>
          </a:prstGeom>
        </p:spPr>
      </p:pic>
      <p:sp>
        <p:nvSpPr>
          <p:cNvPr id="69" name="Oval 68">
            <a:extLst>
              <a:ext uri="{FF2B5EF4-FFF2-40B4-BE49-F238E27FC236}">
                <a16:creationId xmlns:a16="http://schemas.microsoft.com/office/drawing/2014/main" id="{3F9F038B-18E8-F147-9EE7-D7E086D7FDCB}"/>
              </a:ext>
            </a:extLst>
          </p:cNvPr>
          <p:cNvSpPr/>
          <p:nvPr/>
        </p:nvSpPr>
        <p:spPr>
          <a:xfrm>
            <a:off x="7594404" y="1355634"/>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70" name="Oval 69">
            <a:extLst>
              <a:ext uri="{FF2B5EF4-FFF2-40B4-BE49-F238E27FC236}">
                <a16:creationId xmlns:a16="http://schemas.microsoft.com/office/drawing/2014/main" id="{C4A5F8BC-98E2-FE4F-804E-3842B08386DD}"/>
              </a:ext>
            </a:extLst>
          </p:cNvPr>
          <p:cNvSpPr/>
          <p:nvPr/>
        </p:nvSpPr>
        <p:spPr>
          <a:xfrm>
            <a:off x="7594404" y="18960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71" name="Oval 70">
            <a:extLst>
              <a:ext uri="{FF2B5EF4-FFF2-40B4-BE49-F238E27FC236}">
                <a16:creationId xmlns:a16="http://schemas.microsoft.com/office/drawing/2014/main" id="{4B7A5619-51D1-A844-ABE3-911B87A64293}"/>
              </a:ext>
            </a:extLst>
          </p:cNvPr>
          <p:cNvSpPr/>
          <p:nvPr/>
        </p:nvSpPr>
        <p:spPr>
          <a:xfrm>
            <a:off x="7594404" y="21627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72" name="TextBox 71">
            <a:extLst>
              <a:ext uri="{FF2B5EF4-FFF2-40B4-BE49-F238E27FC236}">
                <a16:creationId xmlns:a16="http://schemas.microsoft.com/office/drawing/2014/main" id="{8700A710-8983-194C-81C4-22E0E107E9F2}"/>
              </a:ext>
            </a:extLst>
          </p:cNvPr>
          <p:cNvSpPr txBox="1"/>
          <p:nvPr/>
        </p:nvSpPr>
        <p:spPr>
          <a:xfrm flipH="1">
            <a:off x="6298233" y="1502161"/>
            <a:ext cx="2524038" cy="413190"/>
          </a:xfrm>
          <a:prstGeom prst="rect">
            <a:avLst/>
          </a:prstGeom>
          <a:noFill/>
        </p:spPr>
        <p:txBody>
          <a:bodyPr wrap="square" lIns="0" tIns="0" rIns="0" bIns="0" rtlCol="0">
            <a:spAutoFit/>
          </a:bodyPr>
          <a:lstStyle/>
          <a:p>
            <a:pPr>
              <a:lnSpc>
                <a:spcPts val="1620"/>
              </a:lnSpc>
            </a:pPr>
            <a:r>
              <a:rPr lang="en-US" sz="1600" dirty="0">
                <a:solidFill>
                  <a:schemeClr val="tx2"/>
                </a:solidFill>
              </a:rPr>
              <a:t>Conditional / </a:t>
            </a:r>
            <a:br>
              <a:rPr lang="en-US" sz="1600" dirty="0">
                <a:solidFill>
                  <a:schemeClr val="tx2"/>
                </a:solidFill>
              </a:rPr>
            </a:br>
            <a:r>
              <a:rPr lang="en-US" sz="1600" dirty="0">
                <a:solidFill>
                  <a:schemeClr val="tx2"/>
                </a:solidFill>
              </a:rPr>
              <a:t>unconditional ?</a:t>
            </a:r>
          </a:p>
        </p:txBody>
      </p:sp>
      <p:sp>
        <p:nvSpPr>
          <p:cNvPr id="73" name="TextBox 72">
            <a:extLst>
              <a:ext uri="{FF2B5EF4-FFF2-40B4-BE49-F238E27FC236}">
                <a16:creationId xmlns:a16="http://schemas.microsoft.com/office/drawing/2014/main" id="{E4D12AC3-BF75-894E-9F39-40F3DC76751E}"/>
              </a:ext>
            </a:extLst>
          </p:cNvPr>
          <p:cNvSpPr txBox="1"/>
          <p:nvPr/>
        </p:nvSpPr>
        <p:spPr>
          <a:xfrm flipH="1">
            <a:off x="7847633" y="1914075"/>
            <a:ext cx="3608452" cy="205184"/>
          </a:xfrm>
          <a:prstGeom prst="rect">
            <a:avLst/>
          </a:prstGeom>
          <a:noFill/>
        </p:spPr>
        <p:txBody>
          <a:bodyPr wrap="square" lIns="0" tIns="0" rIns="0" bIns="0" rtlCol="0">
            <a:spAutoFit/>
          </a:bodyPr>
          <a:lstStyle/>
          <a:p>
            <a:pPr>
              <a:lnSpc>
                <a:spcPts val="1620"/>
              </a:lnSpc>
            </a:pPr>
            <a:r>
              <a:rPr lang="en-US" sz="1600" dirty="0">
                <a:solidFill>
                  <a:schemeClr val="tx2"/>
                </a:solidFill>
              </a:rPr>
              <a:t>Benefit amount &amp; frequency ?</a:t>
            </a:r>
          </a:p>
        </p:txBody>
      </p:sp>
      <p:sp>
        <p:nvSpPr>
          <p:cNvPr id="74" name="TextBox 73">
            <a:extLst>
              <a:ext uri="{FF2B5EF4-FFF2-40B4-BE49-F238E27FC236}">
                <a16:creationId xmlns:a16="http://schemas.microsoft.com/office/drawing/2014/main" id="{47D37FFE-CC06-C641-8B6C-45AD7F763E6A}"/>
              </a:ext>
            </a:extLst>
          </p:cNvPr>
          <p:cNvSpPr txBox="1"/>
          <p:nvPr/>
        </p:nvSpPr>
        <p:spPr>
          <a:xfrm flipH="1">
            <a:off x="5266820" y="2171166"/>
            <a:ext cx="3436571" cy="205184"/>
          </a:xfrm>
          <a:prstGeom prst="rect">
            <a:avLst/>
          </a:prstGeom>
          <a:noFill/>
        </p:spPr>
        <p:txBody>
          <a:bodyPr wrap="square" lIns="0" tIns="0" rIns="0" bIns="0" rtlCol="0">
            <a:spAutoFit/>
          </a:bodyPr>
          <a:lstStyle/>
          <a:p>
            <a:pPr>
              <a:lnSpc>
                <a:spcPts val="1620"/>
              </a:lnSpc>
            </a:pPr>
            <a:r>
              <a:rPr lang="en-US" sz="1600" dirty="0">
                <a:solidFill>
                  <a:schemeClr val="tx2"/>
                </a:solidFill>
              </a:rPr>
              <a:t>HH / families / individuals?</a:t>
            </a:r>
          </a:p>
        </p:txBody>
      </p:sp>
      <p:sp>
        <p:nvSpPr>
          <p:cNvPr id="75" name="Oval 74">
            <a:extLst>
              <a:ext uri="{FF2B5EF4-FFF2-40B4-BE49-F238E27FC236}">
                <a16:creationId xmlns:a16="http://schemas.microsoft.com/office/drawing/2014/main" id="{B2929DE6-23C9-4B43-82A9-6344BF09EA59}"/>
              </a:ext>
            </a:extLst>
          </p:cNvPr>
          <p:cNvSpPr/>
          <p:nvPr/>
        </p:nvSpPr>
        <p:spPr>
          <a:xfrm>
            <a:off x="7594404" y="24294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76" name="TextBox 75">
            <a:extLst>
              <a:ext uri="{FF2B5EF4-FFF2-40B4-BE49-F238E27FC236}">
                <a16:creationId xmlns:a16="http://schemas.microsoft.com/office/drawing/2014/main" id="{C6A5B304-B6EF-9E48-9AD3-B8C9AFC7B31A}"/>
              </a:ext>
            </a:extLst>
          </p:cNvPr>
          <p:cNvSpPr txBox="1"/>
          <p:nvPr/>
        </p:nvSpPr>
        <p:spPr>
          <a:xfrm flipH="1">
            <a:off x="7873031" y="2391161"/>
            <a:ext cx="1457952" cy="492443"/>
          </a:xfrm>
          <a:prstGeom prst="rect">
            <a:avLst/>
          </a:prstGeom>
          <a:noFill/>
        </p:spPr>
        <p:txBody>
          <a:bodyPr wrap="square" lIns="0" tIns="0" rIns="0" bIns="0" rtlCol="0">
            <a:spAutoFit/>
          </a:bodyPr>
          <a:lstStyle/>
          <a:p>
            <a:r>
              <a:rPr lang="en-US" sz="1600" dirty="0">
                <a:solidFill>
                  <a:schemeClr val="tx2"/>
                </a:solidFill>
              </a:rPr>
              <a:t>Additional / </a:t>
            </a:r>
            <a:br>
              <a:rPr lang="en-US" sz="1600" dirty="0">
                <a:solidFill>
                  <a:schemeClr val="tx2"/>
                </a:solidFill>
              </a:rPr>
            </a:br>
            <a:r>
              <a:rPr lang="en-US" sz="1600" dirty="0">
                <a:solidFill>
                  <a:schemeClr val="tx2"/>
                </a:solidFill>
              </a:rPr>
              <a:t>referral services?</a:t>
            </a:r>
          </a:p>
        </p:txBody>
      </p:sp>
      <p:pic>
        <p:nvPicPr>
          <p:cNvPr id="8" name="Graphic 7" descr="CheckList with solid fill">
            <a:extLst>
              <a:ext uri="{FF2B5EF4-FFF2-40B4-BE49-F238E27FC236}">
                <a16:creationId xmlns:a16="http://schemas.microsoft.com/office/drawing/2014/main" id="{E88495D4-CEE0-F948-9807-76F1F4CA9F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17697" y="2954547"/>
            <a:ext cx="914400" cy="914400"/>
          </a:xfrm>
          <a:prstGeom prst="rect">
            <a:avLst/>
          </a:prstGeom>
        </p:spPr>
      </p:pic>
      <p:sp>
        <p:nvSpPr>
          <p:cNvPr id="79" name="TextBox 78">
            <a:extLst>
              <a:ext uri="{FF2B5EF4-FFF2-40B4-BE49-F238E27FC236}">
                <a16:creationId xmlns:a16="http://schemas.microsoft.com/office/drawing/2014/main" id="{2FCFD37C-3626-AC48-B0DC-03CBC434C00E}"/>
              </a:ext>
            </a:extLst>
          </p:cNvPr>
          <p:cNvSpPr txBox="1"/>
          <p:nvPr/>
        </p:nvSpPr>
        <p:spPr>
          <a:xfrm flipH="1">
            <a:off x="5719435" y="5174212"/>
            <a:ext cx="2032720" cy="246221"/>
          </a:xfrm>
          <a:prstGeom prst="rect">
            <a:avLst/>
          </a:prstGeom>
          <a:noFill/>
        </p:spPr>
        <p:txBody>
          <a:bodyPr wrap="square" lIns="0" tIns="0" rIns="0" bIns="0" rtlCol="0">
            <a:spAutoFit/>
          </a:bodyPr>
          <a:lstStyle/>
          <a:p>
            <a:r>
              <a:rPr lang="en-US" sz="1600" dirty="0">
                <a:solidFill>
                  <a:schemeClr val="tx2"/>
                </a:solidFill>
              </a:rPr>
              <a:t>By when?</a:t>
            </a:r>
          </a:p>
        </p:txBody>
      </p:sp>
      <p:sp>
        <p:nvSpPr>
          <p:cNvPr id="120" name="TextBox 119">
            <a:extLst>
              <a:ext uri="{FF2B5EF4-FFF2-40B4-BE49-F238E27FC236}">
                <a16:creationId xmlns:a16="http://schemas.microsoft.com/office/drawing/2014/main" id="{ECA0F841-32B1-1143-A484-0630FB10624D}"/>
              </a:ext>
            </a:extLst>
          </p:cNvPr>
          <p:cNvSpPr txBox="1"/>
          <p:nvPr/>
        </p:nvSpPr>
        <p:spPr>
          <a:xfrm flipH="1">
            <a:off x="4713257" y="5524540"/>
            <a:ext cx="2379111" cy="492443"/>
          </a:xfrm>
          <a:prstGeom prst="rect">
            <a:avLst/>
          </a:prstGeom>
          <a:noFill/>
        </p:spPr>
        <p:txBody>
          <a:bodyPr wrap="square" lIns="0" tIns="0" rIns="0" bIns="0" rtlCol="0">
            <a:spAutoFit/>
          </a:bodyPr>
          <a:lstStyle/>
          <a:p>
            <a:r>
              <a:rPr lang="en-US" sz="1600" dirty="0">
                <a:solidFill>
                  <a:schemeClr val="tx2"/>
                </a:solidFill>
              </a:rPr>
              <a:t>Costs / </a:t>
            </a:r>
            <a:br>
              <a:rPr lang="en-US" sz="1600" dirty="0">
                <a:solidFill>
                  <a:schemeClr val="tx2"/>
                </a:solidFill>
              </a:rPr>
            </a:br>
            <a:r>
              <a:rPr lang="en-US" sz="1600" dirty="0">
                <a:solidFill>
                  <a:schemeClr val="tx2"/>
                </a:solidFill>
              </a:rPr>
              <a:t>budget allocation?</a:t>
            </a:r>
          </a:p>
        </p:txBody>
      </p:sp>
      <p:sp>
        <p:nvSpPr>
          <p:cNvPr id="121" name="Oval 120">
            <a:extLst>
              <a:ext uri="{FF2B5EF4-FFF2-40B4-BE49-F238E27FC236}">
                <a16:creationId xmlns:a16="http://schemas.microsoft.com/office/drawing/2014/main" id="{4DF5E6BB-D5DD-5748-9D83-ABF0B32100CD}"/>
              </a:ext>
            </a:extLst>
          </p:cNvPr>
          <p:cNvSpPr/>
          <p:nvPr/>
        </p:nvSpPr>
        <p:spPr>
          <a:xfrm>
            <a:off x="5415405" y="4859342"/>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22" name="TextBox 121">
            <a:extLst>
              <a:ext uri="{FF2B5EF4-FFF2-40B4-BE49-F238E27FC236}">
                <a16:creationId xmlns:a16="http://schemas.microsoft.com/office/drawing/2014/main" id="{C04B8A16-2E9C-804C-BE94-D1FA46F6A158}"/>
              </a:ext>
            </a:extLst>
          </p:cNvPr>
          <p:cNvSpPr txBox="1"/>
          <p:nvPr/>
        </p:nvSpPr>
        <p:spPr>
          <a:xfrm flipH="1">
            <a:off x="4398635" y="4833706"/>
            <a:ext cx="2032720" cy="246221"/>
          </a:xfrm>
          <a:prstGeom prst="rect">
            <a:avLst/>
          </a:prstGeom>
          <a:noFill/>
        </p:spPr>
        <p:txBody>
          <a:bodyPr wrap="square" lIns="0" tIns="0" rIns="0" bIns="0" rtlCol="0">
            <a:spAutoFit/>
          </a:bodyPr>
          <a:lstStyle/>
          <a:p>
            <a:r>
              <a:rPr lang="en-US" sz="1600" dirty="0">
                <a:solidFill>
                  <a:schemeClr val="tx2"/>
                </a:solidFill>
              </a:rPr>
              <a:t>By whom?</a:t>
            </a:r>
          </a:p>
        </p:txBody>
      </p:sp>
      <p:sp>
        <p:nvSpPr>
          <p:cNvPr id="123" name="Oval 122">
            <a:extLst>
              <a:ext uri="{FF2B5EF4-FFF2-40B4-BE49-F238E27FC236}">
                <a16:creationId xmlns:a16="http://schemas.microsoft.com/office/drawing/2014/main" id="{9302CDB5-AB9E-0D4B-9C58-28AC2F7D5889}"/>
              </a:ext>
            </a:extLst>
          </p:cNvPr>
          <p:cNvSpPr/>
          <p:nvPr/>
        </p:nvSpPr>
        <p:spPr>
          <a:xfrm>
            <a:off x="3075465" y="860334"/>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24" name="TextBox 123">
            <a:extLst>
              <a:ext uri="{FF2B5EF4-FFF2-40B4-BE49-F238E27FC236}">
                <a16:creationId xmlns:a16="http://schemas.microsoft.com/office/drawing/2014/main" id="{BFE61C45-58AB-B449-998D-D83C1CA76D43}"/>
              </a:ext>
            </a:extLst>
          </p:cNvPr>
          <p:cNvSpPr txBox="1"/>
          <p:nvPr/>
        </p:nvSpPr>
        <p:spPr>
          <a:xfrm flipH="1">
            <a:off x="802103" y="1114146"/>
            <a:ext cx="2269183" cy="208006"/>
          </a:xfrm>
          <a:prstGeom prst="rect">
            <a:avLst/>
          </a:prstGeom>
          <a:noFill/>
        </p:spPr>
        <p:txBody>
          <a:bodyPr wrap="square" lIns="0" tIns="0" rIns="0" bIns="0" rtlCol="0">
            <a:spAutoFit/>
          </a:bodyPr>
          <a:lstStyle/>
          <a:p>
            <a:pPr>
              <a:lnSpc>
                <a:spcPts val="1620"/>
              </a:lnSpc>
            </a:pPr>
            <a:r>
              <a:rPr lang="en-US" sz="1600" dirty="0">
                <a:solidFill>
                  <a:schemeClr val="tx2"/>
                </a:solidFill>
              </a:rPr>
              <a:t>Assess needs &amp; conditions</a:t>
            </a:r>
          </a:p>
        </p:txBody>
      </p:sp>
      <p:sp>
        <p:nvSpPr>
          <p:cNvPr id="125" name="TextBox 124">
            <a:extLst>
              <a:ext uri="{FF2B5EF4-FFF2-40B4-BE49-F238E27FC236}">
                <a16:creationId xmlns:a16="http://schemas.microsoft.com/office/drawing/2014/main" id="{729F412A-6E85-854E-80C9-603808BF1314}"/>
              </a:ext>
            </a:extLst>
          </p:cNvPr>
          <p:cNvSpPr txBox="1"/>
          <p:nvPr/>
        </p:nvSpPr>
        <p:spPr>
          <a:xfrm flipH="1">
            <a:off x="3314999" y="1365347"/>
            <a:ext cx="2723140" cy="208006"/>
          </a:xfrm>
          <a:prstGeom prst="rect">
            <a:avLst/>
          </a:prstGeom>
          <a:noFill/>
        </p:spPr>
        <p:txBody>
          <a:bodyPr wrap="square" lIns="0" tIns="0" rIns="0" bIns="0" rtlCol="0">
            <a:spAutoFit/>
          </a:bodyPr>
          <a:lstStyle/>
          <a:p>
            <a:pPr>
              <a:lnSpc>
                <a:spcPts val="1620"/>
              </a:lnSpc>
            </a:pPr>
            <a:r>
              <a:rPr lang="en-US" sz="1600" dirty="0">
                <a:solidFill>
                  <a:schemeClr val="tx2"/>
                </a:solidFill>
              </a:rPr>
              <a:t>Eligibility &amp; enrollment decision </a:t>
            </a:r>
          </a:p>
        </p:txBody>
      </p:sp>
      <p:sp>
        <p:nvSpPr>
          <p:cNvPr id="126" name="Oval 125">
            <a:extLst>
              <a:ext uri="{FF2B5EF4-FFF2-40B4-BE49-F238E27FC236}">
                <a16:creationId xmlns:a16="http://schemas.microsoft.com/office/drawing/2014/main" id="{F0817E19-EF1C-6F4A-822C-BCE706B6E3B5}"/>
              </a:ext>
            </a:extLst>
          </p:cNvPr>
          <p:cNvSpPr/>
          <p:nvPr/>
        </p:nvSpPr>
        <p:spPr>
          <a:xfrm>
            <a:off x="3075465" y="13499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27" name="Oval 126">
            <a:extLst>
              <a:ext uri="{FF2B5EF4-FFF2-40B4-BE49-F238E27FC236}">
                <a16:creationId xmlns:a16="http://schemas.microsoft.com/office/drawing/2014/main" id="{3578FE7F-2E17-594B-B39B-36D72518EBE2}"/>
              </a:ext>
            </a:extLst>
          </p:cNvPr>
          <p:cNvSpPr/>
          <p:nvPr/>
        </p:nvSpPr>
        <p:spPr>
          <a:xfrm>
            <a:off x="3075465" y="16166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28" name="TextBox 127">
            <a:extLst>
              <a:ext uri="{FF2B5EF4-FFF2-40B4-BE49-F238E27FC236}">
                <a16:creationId xmlns:a16="http://schemas.microsoft.com/office/drawing/2014/main" id="{34560FA1-3D5B-D245-B293-C037BEAB2F3F}"/>
              </a:ext>
            </a:extLst>
          </p:cNvPr>
          <p:cNvSpPr txBox="1"/>
          <p:nvPr/>
        </p:nvSpPr>
        <p:spPr>
          <a:xfrm flipH="1">
            <a:off x="915696" y="1605852"/>
            <a:ext cx="2609218" cy="208006"/>
          </a:xfrm>
          <a:prstGeom prst="rect">
            <a:avLst/>
          </a:prstGeom>
          <a:noFill/>
        </p:spPr>
        <p:txBody>
          <a:bodyPr wrap="square" lIns="0" tIns="0" rIns="0" bIns="0" rtlCol="0">
            <a:spAutoFit/>
          </a:bodyPr>
          <a:lstStyle/>
          <a:p>
            <a:pPr>
              <a:lnSpc>
                <a:spcPts val="1620"/>
              </a:lnSpc>
            </a:pPr>
            <a:r>
              <a:rPr lang="en-US" sz="1600" dirty="0">
                <a:solidFill>
                  <a:schemeClr val="tx2"/>
                </a:solidFill>
              </a:rPr>
              <a:t>Determination of benefits</a:t>
            </a:r>
          </a:p>
        </p:txBody>
      </p:sp>
      <p:sp>
        <p:nvSpPr>
          <p:cNvPr id="129" name="TextBox 128">
            <a:extLst>
              <a:ext uri="{FF2B5EF4-FFF2-40B4-BE49-F238E27FC236}">
                <a16:creationId xmlns:a16="http://schemas.microsoft.com/office/drawing/2014/main" id="{BD958851-6B4C-BE42-933B-13F236F1E4BA}"/>
              </a:ext>
            </a:extLst>
          </p:cNvPr>
          <p:cNvSpPr txBox="1"/>
          <p:nvPr/>
        </p:nvSpPr>
        <p:spPr>
          <a:xfrm flipH="1">
            <a:off x="3315996" y="1863446"/>
            <a:ext cx="2609218" cy="208006"/>
          </a:xfrm>
          <a:prstGeom prst="rect">
            <a:avLst/>
          </a:prstGeom>
          <a:noFill/>
        </p:spPr>
        <p:txBody>
          <a:bodyPr wrap="square" lIns="0" tIns="0" rIns="0" bIns="0" rtlCol="0">
            <a:spAutoFit/>
          </a:bodyPr>
          <a:lstStyle/>
          <a:p>
            <a:pPr>
              <a:lnSpc>
                <a:spcPts val="1620"/>
              </a:lnSpc>
            </a:pPr>
            <a:r>
              <a:rPr lang="en-US" sz="1600" dirty="0">
                <a:solidFill>
                  <a:schemeClr val="tx2"/>
                </a:solidFill>
              </a:rPr>
              <a:t>Notification &amp; onboarding</a:t>
            </a:r>
          </a:p>
        </p:txBody>
      </p:sp>
      <p:sp>
        <p:nvSpPr>
          <p:cNvPr id="130" name="TextBox 129">
            <a:extLst>
              <a:ext uri="{FF2B5EF4-FFF2-40B4-BE49-F238E27FC236}">
                <a16:creationId xmlns:a16="http://schemas.microsoft.com/office/drawing/2014/main" id="{331E3FB3-D214-7041-9DE8-E573F48F88C0}"/>
              </a:ext>
            </a:extLst>
          </p:cNvPr>
          <p:cNvSpPr txBox="1"/>
          <p:nvPr/>
        </p:nvSpPr>
        <p:spPr>
          <a:xfrm flipH="1">
            <a:off x="1334796" y="2079346"/>
            <a:ext cx="2609218" cy="208006"/>
          </a:xfrm>
          <a:prstGeom prst="rect">
            <a:avLst/>
          </a:prstGeom>
          <a:noFill/>
        </p:spPr>
        <p:txBody>
          <a:bodyPr wrap="square" lIns="0" tIns="0" rIns="0" bIns="0" rtlCol="0">
            <a:spAutoFit/>
          </a:bodyPr>
          <a:lstStyle/>
          <a:p>
            <a:pPr>
              <a:lnSpc>
                <a:spcPts val="1620"/>
              </a:lnSpc>
            </a:pPr>
            <a:r>
              <a:rPr lang="en-US" sz="1600" dirty="0">
                <a:solidFill>
                  <a:schemeClr val="tx2"/>
                </a:solidFill>
              </a:rPr>
              <a:t>Payment mechanism</a:t>
            </a:r>
          </a:p>
        </p:txBody>
      </p:sp>
      <p:sp>
        <p:nvSpPr>
          <p:cNvPr id="131" name="TextBox 130">
            <a:extLst>
              <a:ext uri="{FF2B5EF4-FFF2-40B4-BE49-F238E27FC236}">
                <a16:creationId xmlns:a16="http://schemas.microsoft.com/office/drawing/2014/main" id="{37EC9094-AC25-B447-B423-51F252706DA0}"/>
              </a:ext>
            </a:extLst>
          </p:cNvPr>
          <p:cNvSpPr txBox="1"/>
          <p:nvPr/>
        </p:nvSpPr>
        <p:spPr>
          <a:xfrm flipH="1">
            <a:off x="3354096" y="2333346"/>
            <a:ext cx="2609218" cy="208006"/>
          </a:xfrm>
          <a:prstGeom prst="rect">
            <a:avLst/>
          </a:prstGeom>
          <a:noFill/>
        </p:spPr>
        <p:txBody>
          <a:bodyPr wrap="square" lIns="0" tIns="0" rIns="0" bIns="0" rtlCol="0">
            <a:spAutoFit/>
          </a:bodyPr>
          <a:lstStyle/>
          <a:p>
            <a:pPr>
              <a:lnSpc>
                <a:spcPts val="1620"/>
              </a:lnSpc>
            </a:pPr>
            <a:r>
              <a:rPr lang="en-US" sz="1600" dirty="0">
                <a:solidFill>
                  <a:schemeClr val="tx2"/>
                </a:solidFill>
              </a:rPr>
              <a:t>Services &amp; GRM</a:t>
            </a:r>
          </a:p>
        </p:txBody>
      </p:sp>
      <p:sp>
        <p:nvSpPr>
          <p:cNvPr id="132" name="Oval 131">
            <a:extLst>
              <a:ext uri="{FF2B5EF4-FFF2-40B4-BE49-F238E27FC236}">
                <a16:creationId xmlns:a16="http://schemas.microsoft.com/office/drawing/2014/main" id="{FE3885B1-00C7-C348-97BA-BE5F58E3633A}"/>
              </a:ext>
            </a:extLst>
          </p:cNvPr>
          <p:cNvSpPr/>
          <p:nvPr/>
        </p:nvSpPr>
        <p:spPr>
          <a:xfrm>
            <a:off x="3075465" y="18579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33" name="Oval 132">
            <a:extLst>
              <a:ext uri="{FF2B5EF4-FFF2-40B4-BE49-F238E27FC236}">
                <a16:creationId xmlns:a16="http://schemas.microsoft.com/office/drawing/2014/main" id="{7740BF59-FDC2-5B4D-884E-BC6CDEB443BE}"/>
              </a:ext>
            </a:extLst>
          </p:cNvPr>
          <p:cNvSpPr/>
          <p:nvPr/>
        </p:nvSpPr>
        <p:spPr>
          <a:xfrm>
            <a:off x="3088165" y="23405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34" name="Oval 133">
            <a:extLst>
              <a:ext uri="{FF2B5EF4-FFF2-40B4-BE49-F238E27FC236}">
                <a16:creationId xmlns:a16="http://schemas.microsoft.com/office/drawing/2014/main" id="{2D7C6741-A842-8E48-A81F-1666698FC30B}"/>
              </a:ext>
            </a:extLst>
          </p:cNvPr>
          <p:cNvSpPr/>
          <p:nvPr/>
        </p:nvSpPr>
        <p:spPr>
          <a:xfrm>
            <a:off x="3088165" y="2619948"/>
            <a:ext cx="193141" cy="19314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sp>
        <p:nvSpPr>
          <p:cNvPr id="136" name="Oval 135">
            <a:extLst>
              <a:ext uri="{FF2B5EF4-FFF2-40B4-BE49-F238E27FC236}">
                <a16:creationId xmlns:a16="http://schemas.microsoft.com/office/drawing/2014/main" id="{19B6488D-53C9-E547-A251-8D12786CC142}"/>
              </a:ext>
            </a:extLst>
          </p:cNvPr>
          <p:cNvSpPr/>
          <p:nvPr/>
        </p:nvSpPr>
        <p:spPr>
          <a:xfrm>
            <a:off x="2690911" y="2907003"/>
            <a:ext cx="1018201" cy="977912"/>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mj-lt"/>
            </a:endParaRPr>
          </a:p>
        </p:txBody>
      </p:sp>
      <p:pic>
        <p:nvPicPr>
          <p:cNvPr id="20" name="Graphic 19" descr="Smiling face with solid fill with solid fill">
            <a:extLst>
              <a:ext uri="{FF2B5EF4-FFF2-40B4-BE49-F238E27FC236}">
                <a16:creationId xmlns:a16="http://schemas.microsoft.com/office/drawing/2014/main" id="{DEABF196-77A4-D144-8A78-E3ECBD55BE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6692" y="2971800"/>
            <a:ext cx="914400" cy="914400"/>
          </a:xfrm>
          <a:prstGeom prst="rect">
            <a:avLst/>
          </a:prstGeom>
        </p:spPr>
      </p:pic>
      <p:pic>
        <p:nvPicPr>
          <p:cNvPr id="26" name="Graphic 25" descr="Loan with solid fill">
            <a:extLst>
              <a:ext uri="{FF2B5EF4-FFF2-40B4-BE49-F238E27FC236}">
                <a16:creationId xmlns:a16="http://schemas.microsoft.com/office/drawing/2014/main" id="{7252E367-BFC3-4B45-B06F-52CCED90F77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57261" y="2936625"/>
            <a:ext cx="914400" cy="914400"/>
          </a:xfrm>
          <a:prstGeom prst="rect">
            <a:avLst/>
          </a:prstGeom>
        </p:spPr>
      </p:pic>
      <p:sp>
        <p:nvSpPr>
          <p:cNvPr id="27" name="Chevron 26">
            <a:extLst>
              <a:ext uri="{FF2B5EF4-FFF2-40B4-BE49-F238E27FC236}">
                <a16:creationId xmlns:a16="http://schemas.microsoft.com/office/drawing/2014/main" id="{70445BBB-1D48-194C-8E8D-9542EA45711D}"/>
              </a:ext>
            </a:extLst>
          </p:cNvPr>
          <p:cNvSpPr/>
          <p:nvPr/>
        </p:nvSpPr>
        <p:spPr>
          <a:xfrm rot="10800000">
            <a:off x="8407400" y="3225800"/>
            <a:ext cx="549613" cy="482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7" name="Chevron 136">
            <a:extLst>
              <a:ext uri="{FF2B5EF4-FFF2-40B4-BE49-F238E27FC236}">
                <a16:creationId xmlns:a16="http://schemas.microsoft.com/office/drawing/2014/main" id="{720EE505-CEA2-2241-8EB6-0935913B7547}"/>
              </a:ext>
            </a:extLst>
          </p:cNvPr>
          <p:cNvSpPr/>
          <p:nvPr/>
        </p:nvSpPr>
        <p:spPr>
          <a:xfrm rot="10800000">
            <a:off x="6299200" y="3225800"/>
            <a:ext cx="549613" cy="482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8" name="Chevron 137">
            <a:extLst>
              <a:ext uri="{FF2B5EF4-FFF2-40B4-BE49-F238E27FC236}">
                <a16:creationId xmlns:a16="http://schemas.microsoft.com/office/drawing/2014/main" id="{C124D472-DE91-4F4D-B25A-B528D4EEB5F8}"/>
              </a:ext>
            </a:extLst>
          </p:cNvPr>
          <p:cNvSpPr/>
          <p:nvPr/>
        </p:nvSpPr>
        <p:spPr>
          <a:xfrm rot="10800000">
            <a:off x="4076700" y="3200400"/>
            <a:ext cx="549613" cy="482600"/>
          </a:xfrm>
          <a:prstGeom prst="chevr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9" name="Chevron 138">
            <a:extLst>
              <a:ext uri="{FF2B5EF4-FFF2-40B4-BE49-F238E27FC236}">
                <a16:creationId xmlns:a16="http://schemas.microsoft.com/office/drawing/2014/main" id="{3C61F4C2-D224-8140-BC9F-F34568F6764C}"/>
              </a:ext>
            </a:extLst>
          </p:cNvPr>
          <p:cNvSpPr/>
          <p:nvPr/>
        </p:nvSpPr>
        <p:spPr>
          <a:xfrm rot="10800000">
            <a:off x="1828800" y="3200400"/>
            <a:ext cx="549613" cy="482600"/>
          </a:xfrm>
          <a:prstGeom prst="chevr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Rounded Corners 1">
            <a:extLst>
              <a:ext uri="{FF2B5EF4-FFF2-40B4-BE49-F238E27FC236}">
                <a16:creationId xmlns:a16="http://schemas.microsoft.com/office/drawing/2014/main" id="{C5DB56EF-9503-41B7-99DC-02E7493F5ED2}"/>
              </a:ext>
            </a:extLst>
          </p:cNvPr>
          <p:cNvSpPr/>
          <p:nvPr/>
        </p:nvSpPr>
        <p:spPr>
          <a:xfrm>
            <a:off x="9493129" y="232274"/>
            <a:ext cx="2441756" cy="13667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MPI</a:t>
            </a:r>
          </a:p>
          <a:p>
            <a:pPr algn="ctr"/>
            <a:r>
              <a:rPr lang="en-US" sz="2800" b="1" dirty="0">
                <a:solidFill>
                  <a:schemeClr val="tx2"/>
                </a:solidFill>
              </a:rPr>
              <a:t>relevance</a:t>
            </a:r>
          </a:p>
        </p:txBody>
      </p:sp>
      <p:sp>
        <p:nvSpPr>
          <p:cNvPr id="77" name="Rectangle: Rounded Corners 76">
            <a:extLst>
              <a:ext uri="{FF2B5EF4-FFF2-40B4-BE49-F238E27FC236}">
                <a16:creationId xmlns:a16="http://schemas.microsoft.com/office/drawing/2014/main" id="{238D0CDD-0E26-B4CF-995D-2DEF8BC88E5C}"/>
              </a:ext>
            </a:extLst>
          </p:cNvPr>
          <p:cNvSpPr/>
          <p:nvPr/>
        </p:nvSpPr>
        <p:spPr>
          <a:xfrm>
            <a:off x="1038689" y="2504030"/>
            <a:ext cx="1833895" cy="4021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Exit </a:t>
            </a:r>
          </a:p>
        </p:txBody>
      </p:sp>
      <p:sp>
        <p:nvSpPr>
          <p:cNvPr id="78" name="TextBox 77">
            <a:extLst>
              <a:ext uri="{FF2B5EF4-FFF2-40B4-BE49-F238E27FC236}">
                <a16:creationId xmlns:a16="http://schemas.microsoft.com/office/drawing/2014/main" id="{6B9C0DEA-D843-B0EB-575B-6328A55A981B}"/>
              </a:ext>
            </a:extLst>
          </p:cNvPr>
          <p:cNvSpPr txBox="1"/>
          <p:nvPr/>
        </p:nvSpPr>
        <p:spPr>
          <a:xfrm flipH="1">
            <a:off x="1362053" y="2605363"/>
            <a:ext cx="2032720" cy="208006"/>
          </a:xfrm>
          <a:prstGeom prst="rect">
            <a:avLst/>
          </a:prstGeom>
          <a:noFill/>
        </p:spPr>
        <p:txBody>
          <a:bodyPr wrap="square" lIns="0" tIns="0" rIns="0" bIns="0" rtlCol="0">
            <a:spAutoFit/>
          </a:bodyPr>
          <a:lstStyle/>
          <a:p>
            <a:pPr>
              <a:lnSpc>
                <a:spcPts val="1620"/>
              </a:lnSpc>
            </a:pPr>
            <a:r>
              <a:rPr lang="en-US" sz="1600" dirty="0">
                <a:solidFill>
                  <a:schemeClr val="tx2"/>
                </a:solidFill>
              </a:rPr>
              <a:t>Exit / graduation </a:t>
            </a:r>
          </a:p>
        </p:txBody>
      </p:sp>
      <p:sp>
        <p:nvSpPr>
          <p:cNvPr id="86" name="Rectangle: Rounded Corners 85">
            <a:extLst>
              <a:ext uri="{FF2B5EF4-FFF2-40B4-BE49-F238E27FC236}">
                <a16:creationId xmlns:a16="http://schemas.microsoft.com/office/drawing/2014/main" id="{74A9A8B5-0C3E-2C7C-3B8B-3BFF1024323B}"/>
              </a:ext>
            </a:extLst>
          </p:cNvPr>
          <p:cNvSpPr/>
          <p:nvPr/>
        </p:nvSpPr>
        <p:spPr>
          <a:xfrm>
            <a:off x="3208570" y="622037"/>
            <a:ext cx="2778054" cy="4021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Intake &amp; registration </a:t>
            </a:r>
          </a:p>
        </p:txBody>
      </p:sp>
    </p:spTree>
    <p:extLst>
      <p:ext uri="{BB962C8B-B14F-4D97-AF65-F5344CB8AC3E}">
        <p14:creationId xmlns:p14="http://schemas.microsoft.com/office/powerpoint/2010/main" val="1004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1000"/>
                                        <p:tgtEl>
                                          <p:spTgt spid="77"/>
                                        </p:tgtEl>
                                      </p:cBhvr>
                                    </p:animEffect>
                                    <p:anim calcmode="lin" valueType="num">
                                      <p:cBhvr>
                                        <p:cTn id="30" dur="1000" fill="hold"/>
                                        <p:tgtEl>
                                          <p:spTgt spid="77"/>
                                        </p:tgtEl>
                                        <p:attrNameLst>
                                          <p:attrName>ppt_x</p:attrName>
                                        </p:attrNameLst>
                                      </p:cBhvr>
                                      <p:tavLst>
                                        <p:tav tm="0">
                                          <p:val>
                                            <p:strVal val="#ppt_x"/>
                                          </p:val>
                                        </p:tav>
                                        <p:tav tm="100000">
                                          <p:val>
                                            <p:strVal val="#ppt_x"/>
                                          </p:val>
                                        </p:tav>
                                      </p:tavLst>
                                    </p:anim>
                                    <p:anim calcmode="lin" valueType="num">
                                      <p:cBhvr>
                                        <p:cTn id="31"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1000"/>
                                        <p:tgtEl>
                                          <p:spTgt spid="86"/>
                                        </p:tgtEl>
                                      </p:cBhvr>
                                    </p:animEffect>
                                    <p:anim calcmode="lin" valueType="num">
                                      <p:cBhvr>
                                        <p:cTn id="37" dur="1000" fill="hold"/>
                                        <p:tgtEl>
                                          <p:spTgt spid="86"/>
                                        </p:tgtEl>
                                        <p:attrNameLst>
                                          <p:attrName>ppt_x</p:attrName>
                                        </p:attrNameLst>
                                      </p:cBhvr>
                                      <p:tavLst>
                                        <p:tav tm="0">
                                          <p:val>
                                            <p:strVal val="#ppt_x"/>
                                          </p:val>
                                        </p:tav>
                                        <p:tav tm="100000">
                                          <p:val>
                                            <p:strVal val="#ppt_x"/>
                                          </p:val>
                                        </p:tav>
                                      </p:tavLst>
                                    </p:anim>
                                    <p:anim calcmode="lin" valueType="num">
                                      <p:cBhvr>
                                        <p:cTn id="3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animBg="1"/>
      <p:bldP spid="2" grpId="0" animBg="1"/>
      <p:bldP spid="77" grpId="0" animBg="1"/>
      <p:bldP spid="8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En" id="{C0494A47-6240-984D-9060-4FB25B993CA0}" vid="{EAC04F47-4198-5B4C-8F78-8372780C2E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11915</TotalTime>
  <Words>1784</Words>
  <Application>Microsoft Office PowerPoint</Application>
  <PresentationFormat>Widescreen</PresentationFormat>
  <Paragraphs>304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Garamond</vt:lpstr>
      <vt:lpstr>Selawik Light</vt:lpstr>
      <vt:lpstr>Speak Pro</vt:lpstr>
      <vt:lpstr>Wingdings</vt:lpstr>
      <vt:lpstr>SavonVTI</vt:lpstr>
      <vt:lpstr>Social protection and poverty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Bjork</dc:creator>
  <cp:lastModifiedBy>Maria Carmen Alpin Lardies</cp:lastModifiedBy>
  <cp:revision>77</cp:revision>
  <dcterms:created xsi:type="dcterms:W3CDTF">2021-12-07T10:22:07Z</dcterms:created>
  <dcterms:modified xsi:type="dcterms:W3CDTF">2022-08-22T14:19:54Z</dcterms:modified>
</cp:coreProperties>
</file>