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6" r:id="rId5"/>
  </p:sldMasterIdLst>
  <p:notesMasterIdLst>
    <p:notesMasterId r:id="rId26"/>
  </p:notesMasterIdLst>
  <p:handoutMasterIdLst>
    <p:handoutMasterId r:id="rId27"/>
  </p:handoutMasterIdLst>
  <p:sldIdLst>
    <p:sldId id="256" r:id="rId6"/>
    <p:sldId id="293" r:id="rId7"/>
    <p:sldId id="295" r:id="rId8"/>
    <p:sldId id="365" r:id="rId9"/>
    <p:sldId id="366" r:id="rId10"/>
    <p:sldId id="328" r:id="rId11"/>
    <p:sldId id="349" r:id="rId12"/>
    <p:sldId id="296" r:id="rId13"/>
    <p:sldId id="364" r:id="rId14"/>
    <p:sldId id="332" r:id="rId15"/>
    <p:sldId id="351" r:id="rId16"/>
    <p:sldId id="362" r:id="rId17"/>
    <p:sldId id="363" r:id="rId18"/>
    <p:sldId id="352" r:id="rId19"/>
    <p:sldId id="331" r:id="rId20"/>
    <p:sldId id="334" r:id="rId21"/>
    <p:sldId id="357" r:id="rId22"/>
    <p:sldId id="345" r:id="rId23"/>
    <p:sldId id="361" r:id="rId24"/>
    <p:sldId id="367" r:id="rId25"/>
  </p:sldIdLst>
  <p:sldSz cx="9144000" cy="6858000" type="screen4x3"/>
  <p:notesSz cx="7010400" cy="9296400"/>
  <p:defaultTextStyle>
    <a:defPPr>
      <a:defRPr lang="en-GB"/>
    </a:defPPr>
    <a:lvl1pPr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1pPr>
    <a:lvl2pPr marL="742950" indent="-28575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2pPr>
    <a:lvl3pPr marL="1143000" indent="-22860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3pPr>
    <a:lvl4pPr marL="1600200" indent="-22860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4pPr>
    <a:lvl5pPr marL="2057400" indent="-22860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00FF"/>
    <a:srgbClr val="008000"/>
    <a:srgbClr val="3366FF"/>
    <a:srgbClr val="CC00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10CE58-DC08-D809-2D4B-004753C5D77C}" v="50" dt="2020-10-19T19:52:29.729"/>
    <p1510:client id="{0F1BDC29-B2ED-15B8-49DB-5330EF1B2FAE}" v="15" dt="2020-10-23T17:30:27.596"/>
    <p1510:client id="{18CD427E-DEC1-EF96-DE12-9E917F1357DC}" v="653" dt="2020-10-22T23:44:42.913"/>
    <p1510:client id="{269975E8-5C59-3592-95FC-5CCF5C8FF2C3}" v="2" dt="2020-10-23T17:06:53.144"/>
    <p1510:client id="{A3EC49F0-5D5F-4B87-B50B-1259BD18F066}" v="25" dt="2020-10-19T18:08:06.704"/>
    <p1510:client id="{BF802CF5-24FF-409D-8247-CBB78E9A8B40}" v="1743" dt="2020-10-20T03:12:22.705"/>
    <p1510:client id="{D6E13171-E29C-BE5A-8FF7-ADD0E7359754}" v="9" dt="2020-10-25T16:53:47.8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6990" autoAdjust="0"/>
  </p:normalViewPr>
  <p:slideViewPr>
    <p:cSldViewPr>
      <p:cViewPr>
        <p:scale>
          <a:sx n="72" d="100"/>
          <a:sy n="72" d="100"/>
        </p:scale>
        <p:origin x="-1687" y="-31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8" d="100"/>
          <a:sy n="98" d="100"/>
        </p:scale>
        <p:origin x="3468"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 xmlns:a16="http://schemas.microsoft.com/office/drawing/2014/main" id="{F75AF8EC-18F9-4074-8D3F-D99D3BFA2430}"/>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465138" eaLnBrk="1" hangingPunct="1">
              <a:buClr>
                <a:srgbClr val="000000"/>
              </a:buClr>
              <a:buSzPct val="100000"/>
              <a:buFont typeface="Times New Roman" pitchFamily="18" charset="0"/>
              <a:buNone/>
              <a:defRPr sz="1200" smtClean="0">
                <a:solidFill>
                  <a:srgbClr val="000000"/>
                </a:solidFill>
                <a:latin typeface="Arial" charset="0"/>
              </a:defRPr>
            </a:lvl1pPr>
          </a:lstStyle>
          <a:p>
            <a:pPr>
              <a:defRPr/>
            </a:pPr>
            <a:endParaRPr lang="en-US" altLang="en-US"/>
          </a:p>
        </p:txBody>
      </p:sp>
      <p:sp>
        <p:nvSpPr>
          <p:cNvPr id="59395" name="Rectangle 3">
            <a:extLst>
              <a:ext uri="{FF2B5EF4-FFF2-40B4-BE49-F238E27FC236}">
                <a16:creationId xmlns="" xmlns:a16="http://schemas.microsoft.com/office/drawing/2014/main" id="{D1EDDBAC-5C16-4579-8E4B-746D3C4BC797}"/>
              </a:ext>
            </a:extLst>
          </p:cNvPr>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465138" eaLnBrk="1" hangingPunct="1">
              <a:buClr>
                <a:srgbClr val="000000"/>
              </a:buClr>
              <a:buSzPct val="100000"/>
              <a:buFont typeface="Times New Roman" pitchFamily="18" charset="0"/>
              <a:buNone/>
              <a:defRPr sz="1200" smtClean="0">
                <a:solidFill>
                  <a:srgbClr val="000000"/>
                </a:solidFill>
                <a:latin typeface="Arial" charset="0"/>
              </a:defRPr>
            </a:lvl1pPr>
          </a:lstStyle>
          <a:p>
            <a:pPr>
              <a:defRPr/>
            </a:pPr>
            <a:endParaRPr lang="en-US" altLang="en-US"/>
          </a:p>
        </p:txBody>
      </p:sp>
      <p:sp>
        <p:nvSpPr>
          <p:cNvPr id="59396" name="Rectangle 4">
            <a:extLst>
              <a:ext uri="{FF2B5EF4-FFF2-40B4-BE49-F238E27FC236}">
                <a16:creationId xmlns="" xmlns:a16="http://schemas.microsoft.com/office/drawing/2014/main" id="{86B6EDF4-FDF3-4D1D-A632-B1920EBB77AE}"/>
              </a:ext>
            </a:extLst>
          </p:cNvPr>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465138" eaLnBrk="1" hangingPunct="1">
              <a:buClr>
                <a:srgbClr val="000000"/>
              </a:buClr>
              <a:buSzPct val="100000"/>
              <a:buFont typeface="Times New Roman" pitchFamily="18" charset="0"/>
              <a:buNone/>
              <a:defRPr sz="1200" smtClean="0">
                <a:solidFill>
                  <a:srgbClr val="000000"/>
                </a:solidFill>
                <a:latin typeface="Arial" charset="0"/>
              </a:defRPr>
            </a:lvl1pPr>
          </a:lstStyle>
          <a:p>
            <a:pPr>
              <a:defRPr/>
            </a:pPr>
            <a:endParaRPr lang="en-US" altLang="en-US"/>
          </a:p>
        </p:txBody>
      </p:sp>
      <p:sp>
        <p:nvSpPr>
          <p:cNvPr id="59397" name="Rectangle 5">
            <a:extLst>
              <a:ext uri="{FF2B5EF4-FFF2-40B4-BE49-F238E27FC236}">
                <a16:creationId xmlns="" xmlns:a16="http://schemas.microsoft.com/office/drawing/2014/main" id="{1A65CDDE-528E-4904-B04A-D68E7C55274F}"/>
              </a:ext>
            </a:extLst>
          </p:cNvPr>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465138" eaLnBrk="1" hangingPunct="1">
              <a:buClr>
                <a:srgbClr val="000000"/>
              </a:buClr>
              <a:buSzPct val="100000"/>
              <a:buFont typeface="Times New Roman" panose="02020603050405020304" pitchFamily="18" charset="0"/>
              <a:buNone/>
              <a:defRPr sz="1200">
                <a:solidFill>
                  <a:srgbClr val="000000"/>
                </a:solidFill>
              </a:defRPr>
            </a:lvl1pPr>
          </a:lstStyle>
          <a:p>
            <a:fld id="{9FA86D94-803B-4A99-AF5D-0721B7370C53}" type="slidenum">
              <a:rPr lang="en-US" altLang="en-US"/>
              <a:pPr/>
              <a:t>‹#›</a:t>
            </a:fld>
            <a:endParaRPr lang="en-US" altLang="en-US"/>
          </a:p>
        </p:txBody>
      </p:sp>
    </p:spTree>
    <p:extLst>
      <p:ext uri="{BB962C8B-B14F-4D97-AF65-F5344CB8AC3E}">
        <p14:creationId xmlns=""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AutoShape 1">
            <a:extLst>
              <a:ext uri="{FF2B5EF4-FFF2-40B4-BE49-F238E27FC236}">
                <a16:creationId xmlns="" xmlns:a16="http://schemas.microsoft.com/office/drawing/2014/main" id="{442255DD-E3C7-4906-A53C-182CB4903320}"/>
              </a:ext>
            </a:extLst>
          </p:cNvPr>
          <p:cNvSpPr>
            <a:spLocks noChangeArrowheads="1"/>
          </p:cNvSpPr>
          <p:nvPr/>
        </p:nvSpPr>
        <p:spPr bwMode="auto">
          <a:xfrm>
            <a:off x="0" y="0"/>
            <a:ext cx="7010400" cy="9296400"/>
          </a:xfrm>
          <a:prstGeom prst="roundRect">
            <a:avLst>
              <a:gd name="adj" fmla="val 23"/>
            </a:avLst>
          </a:prstGeom>
          <a:solidFill>
            <a:srgbClr val="FFFFFF"/>
          </a:solidFill>
          <a:ln>
            <a:noFill/>
          </a:ln>
          <a:effectLst/>
          <a:extLst>
            <a:ext uri="{91240B29-F687-4F45-9708-019B960494DF}">
              <a14:hiddenLine xmlns="" xmlns:a14="http://schemas.microsoft.com/office/drawing/2010/main" w="9360">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6867" name="AutoShape 2">
            <a:extLst>
              <a:ext uri="{FF2B5EF4-FFF2-40B4-BE49-F238E27FC236}">
                <a16:creationId xmlns="" xmlns:a16="http://schemas.microsoft.com/office/drawing/2014/main" id="{8F02F743-B63B-4601-BAC7-C398EE36634A}"/>
              </a:ext>
            </a:extLst>
          </p:cNvPr>
          <p:cNvSpPr>
            <a:spLocks noChangeArrowheads="1"/>
          </p:cNvSpPr>
          <p:nvPr/>
        </p:nvSpPr>
        <p:spPr bwMode="auto">
          <a:xfrm>
            <a:off x="0" y="0"/>
            <a:ext cx="7010400" cy="9296400"/>
          </a:xfrm>
          <a:prstGeom prst="roundRect">
            <a:avLst>
              <a:gd name="adj" fmla="val 23"/>
            </a:avLst>
          </a:prstGeom>
          <a:solidFill>
            <a:srgbClr val="FFFFFF"/>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Rectangle 3">
            <a:extLst>
              <a:ext uri="{FF2B5EF4-FFF2-40B4-BE49-F238E27FC236}">
                <a16:creationId xmlns="" xmlns:a16="http://schemas.microsoft.com/office/drawing/2014/main" id="{95353E52-13DE-410E-B894-C599036432E2}"/>
              </a:ext>
            </a:extLst>
          </p:cNvPr>
          <p:cNvSpPr>
            <a:spLocks noGrp="1" noChangeArrowheads="1"/>
          </p:cNvSpPr>
          <p:nvPr>
            <p:ph type="hdr"/>
          </p:nvPr>
        </p:nvSpPr>
        <p:spPr bwMode="auto">
          <a:xfrm>
            <a:off x="0" y="0"/>
            <a:ext cx="3035300" cy="4619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t" anchorCtr="0" compatLnSpc="1">
            <a:prstTxWarp prst="textNoShape">
              <a:avLst/>
            </a:prstTxWarp>
          </a:bodyPr>
          <a:lstStyle>
            <a:lvl1pPr defTabSz="465138" eaLnBrk="1" hangingPunct="1">
              <a:buClr>
                <a:srgbClr val="000000"/>
              </a:buClr>
              <a:buSzPct val="100000"/>
              <a:buFont typeface="Times New Roman"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smtClean="0">
                <a:solidFill>
                  <a:srgbClr val="000000"/>
                </a:solidFill>
                <a:latin typeface="Arial" charset="0"/>
              </a:defRPr>
            </a:lvl1pPr>
          </a:lstStyle>
          <a:p>
            <a:pPr>
              <a:defRPr/>
            </a:pPr>
            <a:endParaRPr lang="en-US" altLang="en-US"/>
          </a:p>
        </p:txBody>
      </p:sp>
      <p:sp>
        <p:nvSpPr>
          <p:cNvPr id="2052" name="Rectangle 4">
            <a:extLst>
              <a:ext uri="{FF2B5EF4-FFF2-40B4-BE49-F238E27FC236}">
                <a16:creationId xmlns="" xmlns:a16="http://schemas.microsoft.com/office/drawing/2014/main" id="{E6737254-4D50-4A16-9996-58F938B89D19}"/>
              </a:ext>
            </a:extLst>
          </p:cNvPr>
          <p:cNvSpPr>
            <a:spLocks noGrp="1" noChangeArrowheads="1"/>
          </p:cNvSpPr>
          <p:nvPr>
            <p:ph type="dt"/>
          </p:nvPr>
        </p:nvSpPr>
        <p:spPr bwMode="auto">
          <a:xfrm>
            <a:off x="3970338" y="0"/>
            <a:ext cx="3035300" cy="4619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t" anchorCtr="0" compatLnSpc="1">
            <a:prstTxWarp prst="textNoShape">
              <a:avLst/>
            </a:prstTxWarp>
          </a:bodyPr>
          <a:lstStyle>
            <a:lvl1pPr algn="r" defTabSz="465138" eaLnBrk="1" hangingPunct="1">
              <a:buClr>
                <a:srgbClr val="000000"/>
              </a:buClr>
              <a:buSzPct val="100000"/>
              <a:buFont typeface="Times New Roman"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smtClean="0">
                <a:solidFill>
                  <a:srgbClr val="000000"/>
                </a:solidFill>
                <a:latin typeface="Arial" charset="0"/>
              </a:defRPr>
            </a:lvl1pPr>
          </a:lstStyle>
          <a:p>
            <a:pPr>
              <a:defRPr/>
            </a:pPr>
            <a:endParaRPr lang="en-US" altLang="en-US"/>
          </a:p>
        </p:txBody>
      </p:sp>
      <p:sp>
        <p:nvSpPr>
          <p:cNvPr id="36870" name="Rectangle 5">
            <a:extLst>
              <a:ext uri="{FF2B5EF4-FFF2-40B4-BE49-F238E27FC236}">
                <a16:creationId xmlns="" xmlns:a16="http://schemas.microsoft.com/office/drawing/2014/main" id="{64D079FC-D9A4-4E19-BB28-A9BCBF12F7AA}"/>
              </a:ext>
            </a:extLst>
          </p:cNvPr>
          <p:cNvSpPr>
            <a:spLocks noGrp="1" noRot="1" noChangeAspect="1" noChangeArrowheads="1"/>
          </p:cNvSpPr>
          <p:nvPr>
            <p:ph type="sldImg"/>
          </p:nvPr>
        </p:nvSpPr>
        <p:spPr bwMode="auto">
          <a:xfrm>
            <a:off x="1182688" y="696913"/>
            <a:ext cx="4643437" cy="3482975"/>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sp>
      <p:sp>
        <p:nvSpPr>
          <p:cNvPr id="2054" name="Rectangle 6">
            <a:extLst>
              <a:ext uri="{FF2B5EF4-FFF2-40B4-BE49-F238E27FC236}">
                <a16:creationId xmlns="" xmlns:a16="http://schemas.microsoft.com/office/drawing/2014/main" id="{5BCE3066-3471-4C7B-A868-D059A287C39F}"/>
              </a:ext>
            </a:extLst>
          </p:cNvPr>
          <p:cNvSpPr>
            <a:spLocks noGrp="1" noChangeArrowheads="1"/>
          </p:cNvSpPr>
          <p:nvPr>
            <p:ph type="body"/>
          </p:nvPr>
        </p:nvSpPr>
        <p:spPr bwMode="auto">
          <a:xfrm>
            <a:off x="701675" y="4416425"/>
            <a:ext cx="5603875" cy="41798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t" anchorCtr="0" compatLnSpc="1">
            <a:prstTxWarp prst="textNoShape">
              <a:avLst/>
            </a:prstTxWarp>
          </a:bodyPr>
          <a:lstStyle/>
          <a:p>
            <a:pPr lvl="0"/>
            <a:endParaRPr lang="en-US" altLang="en-US" noProof="0"/>
          </a:p>
        </p:txBody>
      </p:sp>
      <p:sp>
        <p:nvSpPr>
          <p:cNvPr id="2055" name="Rectangle 7">
            <a:extLst>
              <a:ext uri="{FF2B5EF4-FFF2-40B4-BE49-F238E27FC236}">
                <a16:creationId xmlns="" xmlns:a16="http://schemas.microsoft.com/office/drawing/2014/main" id="{3018B1BE-9B96-4414-BE3F-AF7989EE2FA0}"/>
              </a:ext>
            </a:extLst>
          </p:cNvPr>
          <p:cNvSpPr>
            <a:spLocks noGrp="1" noChangeArrowheads="1"/>
          </p:cNvSpPr>
          <p:nvPr>
            <p:ph type="ftr"/>
          </p:nvPr>
        </p:nvSpPr>
        <p:spPr bwMode="auto">
          <a:xfrm>
            <a:off x="0" y="8829675"/>
            <a:ext cx="3035300" cy="4619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b" anchorCtr="0" compatLnSpc="1">
            <a:prstTxWarp prst="textNoShape">
              <a:avLst/>
            </a:prstTxWarp>
          </a:bodyPr>
          <a:lstStyle>
            <a:lvl1pPr defTabSz="465138" eaLnBrk="1" hangingPunct="1">
              <a:buClr>
                <a:srgbClr val="000000"/>
              </a:buClr>
              <a:buSzPct val="100000"/>
              <a:buFont typeface="Times New Roman"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smtClean="0">
                <a:solidFill>
                  <a:srgbClr val="000000"/>
                </a:solidFill>
                <a:latin typeface="Arial" charset="0"/>
              </a:defRPr>
            </a:lvl1pPr>
          </a:lstStyle>
          <a:p>
            <a:pPr>
              <a:defRPr/>
            </a:pPr>
            <a:endParaRPr lang="en-US" altLang="en-US"/>
          </a:p>
        </p:txBody>
      </p:sp>
      <p:sp>
        <p:nvSpPr>
          <p:cNvPr id="2056" name="Rectangle 8">
            <a:extLst>
              <a:ext uri="{FF2B5EF4-FFF2-40B4-BE49-F238E27FC236}">
                <a16:creationId xmlns="" xmlns:a16="http://schemas.microsoft.com/office/drawing/2014/main" id="{21B7DC6D-AB15-4952-9B2F-2D482FCABA70}"/>
              </a:ext>
            </a:extLst>
          </p:cNvPr>
          <p:cNvSpPr>
            <a:spLocks noGrp="1" noChangeArrowheads="1"/>
          </p:cNvSpPr>
          <p:nvPr>
            <p:ph type="sldNum"/>
          </p:nvPr>
        </p:nvSpPr>
        <p:spPr bwMode="auto">
          <a:xfrm>
            <a:off x="3970338" y="8829675"/>
            <a:ext cx="3035300" cy="4619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b" anchorCtr="0" compatLnSpc="1">
            <a:prstTxWarp prst="textNoShape">
              <a:avLst/>
            </a:prstTxWarp>
          </a:bodyPr>
          <a:lstStyle>
            <a:lvl1pPr algn="r" defTabSz="465138" eaLnBrk="1" hangingPunct="1">
              <a:buClr>
                <a:srgbClr val="000000"/>
              </a:buClr>
              <a:buSzPct val="100000"/>
              <a:buFont typeface="Times New Roman" panose="02020603050405020304"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defRPr>
            </a:lvl1pPr>
          </a:lstStyle>
          <a:p>
            <a:fld id="{9ECB0082-A782-4D54-9D32-D2059367DD8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a:extLst>
              <a:ext uri="{FF2B5EF4-FFF2-40B4-BE49-F238E27FC236}">
                <a16:creationId xmlns="" xmlns:a16="http://schemas.microsoft.com/office/drawing/2014/main" id="{29BD981A-990A-4F07-B757-1C55E807D56C}"/>
              </a:ext>
            </a:extLst>
          </p:cNvPr>
          <p:cNvSpPr>
            <a:spLocks noGrp="1" noChangeArrowheads="1"/>
          </p:cNvSpPr>
          <p:nvPr>
            <p:ph type="sldNum" sz="quarter"/>
          </p:nvPr>
        </p:nvSpPr>
        <p:spPr>
          <a:noFill/>
        </p:spPr>
        <p:txBody>
          <a:bodyPr/>
          <a:lstStyle>
            <a:lvl1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1pPr>
            <a:lvl2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2pPr>
            <a:lvl3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3pPr>
            <a:lvl4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4pPr>
            <a:lvl5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5pPr>
            <a:lvl6pPr marL="25146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6pPr>
            <a:lvl7pPr marL="29718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7pPr>
            <a:lvl8pPr marL="34290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8pPr>
            <a:lvl9pPr marL="38862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9pPr>
          </a:lstStyle>
          <a:p>
            <a:pPr>
              <a:spcBef>
                <a:spcPct val="0"/>
              </a:spcBef>
            </a:pPr>
            <a:fld id="{93974A05-E104-4AB2-BC1F-2B455EC0A9E8}" type="slidenum">
              <a:rPr lang="en-US" altLang="en-US">
                <a:latin typeface="Arial" panose="020B0604020202020204" pitchFamily="34" charset="0"/>
                <a:cs typeface="Lucida Sans Unicode" panose="020B0602030504020204" pitchFamily="34" charset="0"/>
              </a:rPr>
              <a:pPr>
                <a:spcBef>
                  <a:spcPct val="0"/>
                </a:spcBef>
              </a:pPr>
              <a:t>1</a:t>
            </a:fld>
            <a:endParaRPr lang="en-US" altLang="en-US">
              <a:latin typeface="Arial" panose="020B0604020202020204" pitchFamily="34" charset="0"/>
              <a:cs typeface="Lucida Sans Unicode" panose="020B0602030504020204" pitchFamily="34" charset="0"/>
            </a:endParaRPr>
          </a:p>
        </p:txBody>
      </p:sp>
      <p:sp>
        <p:nvSpPr>
          <p:cNvPr id="37891" name="Text Box 1">
            <a:extLst>
              <a:ext uri="{FF2B5EF4-FFF2-40B4-BE49-F238E27FC236}">
                <a16:creationId xmlns="" xmlns:a16="http://schemas.microsoft.com/office/drawing/2014/main" id="{6F12DD4A-8AF3-4A58-ACE9-D568864FE807}"/>
              </a:ext>
            </a:extLst>
          </p:cNvPr>
          <p:cNvSpPr txBox="1">
            <a:spLocks noChangeArrowheads="1"/>
          </p:cNvSpPr>
          <p:nvPr/>
        </p:nvSpPr>
        <p:spPr bwMode="auto">
          <a:xfrm>
            <a:off x="1168400" y="696913"/>
            <a:ext cx="4673600" cy="3486150"/>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7892" name="Rectangle 2">
            <a:extLst>
              <a:ext uri="{FF2B5EF4-FFF2-40B4-BE49-F238E27FC236}">
                <a16:creationId xmlns="" xmlns:a16="http://schemas.microsoft.com/office/drawing/2014/main" id="{D75227F8-D5E0-4344-8C50-8CCBFA12D271}"/>
              </a:ext>
            </a:extLst>
          </p:cNvPr>
          <p:cNvSpPr>
            <a:spLocks noGrp="1" noChangeArrowheads="1"/>
          </p:cNvSpPr>
          <p:nvPr>
            <p:ph type="body"/>
          </p:nvPr>
        </p:nvSpPr>
        <p:spPr>
          <a:xfrm>
            <a:off x="701675" y="4416425"/>
            <a:ext cx="5605463" cy="4278313"/>
          </a:xfrm>
          <a:noFill/>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lIns="93177" tIns="46589" rIns="93177" bIns="46589"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 xmlns:p14="http://schemas.microsoft.com/office/powerpoint/2010/main" val="39332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 xmlns:p14="http://schemas.microsoft.com/office/powerpoint/2010/main" val="254489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 xmlns:p14="http://schemas.microsoft.com/office/powerpoint/2010/main" val="3384725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66700"/>
            <a:ext cx="2000250" cy="522605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566738" y="266700"/>
            <a:ext cx="5853112" cy="52260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 xmlns:p14="http://schemas.microsoft.com/office/powerpoint/2010/main" val="3480687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 xmlns:p14="http://schemas.microsoft.com/office/powerpoint/2010/main" val="1712302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 xmlns:p14="http://schemas.microsoft.com/office/powerpoint/2010/main" val="2870889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 xmlns:p14="http://schemas.microsoft.com/office/powerpoint/2010/main" val="317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74675" y="914400"/>
            <a:ext cx="7997825" cy="603250"/>
          </a:xfrm>
        </p:spPr>
        <p:txBody>
          <a:bodyPr/>
          <a:lstStyle/>
          <a:p>
            <a:r>
              <a:rPr lang="en-US" dirty="0"/>
              <a:t>Click to edit Master title style</a:t>
            </a:r>
            <a:endParaRPr lang="en-GB" dirty="0"/>
          </a:p>
        </p:txBody>
      </p:sp>
    </p:spTree>
    <p:extLst>
      <p:ext uri="{BB962C8B-B14F-4D97-AF65-F5344CB8AC3E}">
        <p14:creationId xmlns="" xmlns:p14="http://schemas.microsoft.com/office/powerpoint/2010/main" val="2859173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036907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4B6DD122-4394-4AE7-8D08-0C935269B04B}"/>
              </a:ext>
            </a:extLst>
          </p:cNvPr>
          <p:cNvSpPr>
            <a:spLocks noGrp="1"/>
          </p:cNvSpPr>
          <p:nvPr>
            <p:ph type="dt" sz="half" idx="10"/>
          </p:nvPr>
        </p:nvSpPr>
        <p:spPr/>
        <p:txBody>
          <a:bodyPr/>
          <a:lstStyle>
            <a:lvl1pPr>
              <a:defRPr/>
            </a:lvl1pPr>
          </a:lstStyle>
          <a:p>
            <a:pPr>
              <a:defRPr/>
            </a:pPr>
            <a:fld id="{8D530877-026A-42B2-8745-FFBCBFDBB049}" type="datetimeFigureOut">
              <a:rPr lang="en-GB" altLang="en-US"/>
              <a:pPr>
                <a:defRPr/>
              </a:pPr>
              <a:t>16/11/2020</a:t>
            </a:fld>
            <a:endParaRPr lang="en-GB" altLang="en-US"/>
          </a:p>
        </p:txBody>
      </p:sp>
      <p:sp>
        <p:nvSpPr>
          <p:cNvPr id="5" name="Footer Placeholder 4">
            <a:extLst>
              <a:ext uri="{FF2B5EF4-FFF2-40B4-BE49-F238E27FC236}">
                <a16:creationId xmlns="" xmlns:a16="http://schemas.microsoft.com/office/drawing/2014/main" id="{33926BD4-3D9A-439C-929E-BFE07975488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 xmlns:a16="http://schemas.microsoft.com/office/drawing/2014/main" id="{C690FA49-9F52-4DD1-A22A-7BB1C313B39E}"/>
              </a:ext>
            </a:extLst>
          </p:cNvPr>
          <p:cNvSpPr>
            <a:spLocks noGrp="1"/>
          </p:cNvSpPr>
          <p:nvPr>
            <p:ph type="sldNum" sz="quarter" idx="12"/>
          </p:nvPr>
        </p:nvSpPr>
        <p:spPr/>
        <p:txBody>
          <a:bodyPr/>
          <a:lstStyle>
            <a:lvl1pPr>
              <a:defRPr/>
            </a:lvl1pPr>
          </a:lstStyle>
          <a:p>
            <a:fld id="{5E99FA3E-ABAE-4CA6-9A4B-F442F5C39D0F}" type="slidenum">
              <a:rPr lang="en-GB" altLang="en-US"/>
              <a:pPr/>
              <a:t>‹#›</a:t>
            </a:fld>
            <a:endParaRPr lang="en-GB" altLang="en-US"/>
          </a:p>
        </p:txBody>
      </p:sp>
    </p:spTree>
    <p:extLst>
      <p:ext uri="{BB962C8B-B14F-4D97-AF65-F5344CB8AC3E}">
        <p14:creationId xmlns="" xmlns:p14="http://schemas.microsoft.com/office/powerpoint/2010/main" val="4639455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FB522222-A0EE-4E4F-BF18-1A5D414DDD9D}"/>
              </a:ext>
            </a:extLst>
          </p:cNvPr>
          <p:cNvSpPr>
            <a:spLocks noGrp="1"/>
          </p:cNvSpPr>
          <p:nvPr>
            <p:ph type="dt" sz="half" idx="10"/>
          </p:nvPr>
        </p:nvSpPr>
        <p:spPr/>
        <p:txBody>
          <a:bodyPr/>
          <a:lstStyle>
            <a:lvl1pPr>
              <a:defRPr/>
            </a:lvl1pPr>
          </a:lstStyle>
          <a:p>
            <a:pPr>
              <a:defRPr/>
            </a:pPr>
            <a:fld id="{616DABC7-D37D-4DB2-AEC1-57994306B617}" type="datetimeFigureOut">
              <a:rPr lang="en-GB" altLang="en-US"/>
              <a:pPr>
                <a:defRPr/>
              </a:pPr>
              <a:t>16/11/2020</a:t>
            </a:fld>
            <a:endParaRPr lang="en-GB" altLang="en-US"/>
          </a:p>
        </p:txBody>
      </p:sp>
      <p:sp>
        <p:nvSpPr>
          <p:cNvPr id="5" name="Footer Placeholder 4">
            <a:extLst>
              <a:ext uri="{FF2B5EF4-FFF2-40B4-BE49-F238E27FC236}">
                <a16:creationId xmlns="" xmlns:a16="http://schemas.microsoft.com/office/drawing/2014/main" id="{D5F71272-1620-43B1-8F9D-988E3BFEE18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 xmlns:a16="http://schemas.microsoft.com/office/drawing/2014/main" id="{061B6CA2-600D-4E20-98FE-A4C85ADAC79C}"/>
              </a:ext>
            </a:extLst>
          </p:cNvPr>
          <p:cNvSpPr>
            <a:spLocks noGrp="1"/>
          </p:cNvSpPr>
          <p:nvPr>
            <p:ph type="sldNum" sz="quarter" idx="12"/>
          </p:nvPr>
        </p:nvSpPr>
        <p:spPr/>
        <p:txBody>
          <a:bodyPr/>
          <a:lstStyle>
            <a:lvl1pPr>
              <a:defRPr/>
            </a:lvl1pPr>
          </a:lstStyle>
          <a:p>
            <a:fld id="{999328FB-D78F-4FFC-A395-40E5775213FF}" type="slidenum">
              <a:rPr lang="en-GB" altLang="en-US"/>
              <a:pPr/>
              <a:t>‹#›</a:t>
            </a:fld>
            <a:endParaRPr lang="en-GB" altLang="en-US"/>
          </a:p>
        </p:txBody>
      </p:sp>
    </p:spTree>
    <p:extLst>
      <p:ext uri="{BB962C8B-B14F-4D97-AF65-F5344CB8AC3E}">
        <p14:creationId xmlns="" xmlns:p14="http://schemas.microsoft.com/office/powerpoint/2010/main" val="108054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997904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93222933-4E18-4629-90AD-3376BB7EFC58}"/>
              </a:ext>
            </a:extLst>
          </p:cNvPr>
          <p:cNvSpPr>
            <a:spLocks noGrp="1"/>
          </p:cNvSpPr>
          <p:nvPr>
            <p:ph type="dt" sz="half" idx="10"/>
          </p:nvPr>
        </p:nvSpPr>
        <p:spPr/>
        <p:txBody>
          <a:bodyPr/>
          <a:lstStyle>
            <a:lvl1pPr>
              <a:defRPr/>
            </a:lvl1pPr>
          </a:lstStyle>
          <a:p>
            <a:pPr>
              <a:defRPr/>
            </a:pPr>
            <a:fld id="{CD695C71-F4C3-47C9-BE6B-E6CD1A74F27C}" type="datetimeFigureOut">
              <a:rPr lang="en-GB" altLang="en-US"/>
              <a:pPr>
                <a:defRPr/>
              </a:pPr>
              <a:t>16/11/2020</a:t>
            </a:fld>
            <a:endParaRPr lang="en-GB" altLang="en-US"/>
          </a:p>
        </p:txBody>
      </p:sp>
      <p:sp>
        <p:nvSpPr>
          <p:cNvPr id="5" name="Footer Placeholder 4">
            <a:extLst>
              <a:ext uri="{FF2B5EF4-FFF2-40B4-BE49-F238E27FC236}">
                <a16:creationId xmlns="" xmlns:a16="http://schemas.microsoft.com/office/drawing/2014/main" id="{D1D4CD97-BF53-4A9C-A1B7-EC81BBCCC1E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 xmlns:a16="http://schemas.microsoft.com/office/drawing/2014/main" id="{AE40611F-3C68-42B8-9876-BEDCEB598862}"/>
              </a:ext>
            </a:extLst>
          </p:cNvPr>
          <p:cNvSpPr>
            <a:spLocks noGrp="1"/>
          </p:cNvSpPr>
          <p:nvPr>
            <p:ph type="sldNum" sz="quarter" idx="12"/>
          </p:nvPr>
        </p:nvSpPr>
        <p:spPr/>
        <p:txBody>
          <a:bodyPr/>
          <a:lstStyle>
            <a:lvl1pPr>
              <a:defRPr/>
            </a:lvl1pPr>
          </a:lstStyle>
          <a:p>
            <a:fld id="{CD327072-7E50-4993-A8AA-6F9ED5757927}" type="slidenum">
              <a:rPr lang="en-GB" altLang="en-US"/>
              <a:pPr/>
              <a:t>‹#›</a:t>
            </a:fld>
            <a:endParaRPr lang="en-GB" altLang="en-US"/>
          </a:p>
        </p:txBody>
      </p:sp>
    </p:spTree>
    <p:extLst>
      <p:ext uri="{BB962C8B-B14F-4D97-AF65-F5344CB8AC3E}">
        <p14:creationId xmlns="" xmlns:p14="http://schemas.microsoft.com/office/powerpoint/2010/main" val="4078426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 xmlns:a16="http://schemas.microsoft.com/office/drawing/2014/main" id="{96602752-7B28-40F6-AD9C-8528F641246A}"/>
              </a:ext>
            </a:extLst>
          </p:cNvPr>
          <p:cNvSpPr>
            <a:spLocks noGrp="1"/>
          </p:cNvSpPr>
          <p:nvPr>
            <p:ph type="dt" sz="half" idx="10"/>
          </p:nvPr>
        </p:nvSpPr>
        <p:spPr/>
        <p:txBody>
          <a:bodyPr/>
          <a:lstStyle>
            <a:lvl1pPr>
              <a:defRPr/>
            </a:lvl1pPr>
          </a:lstStyle>
          <a:p>
            <a:pPr>
              <a:defRPr/>
            </a:pPr>
            <a:fld id="{2E3754CD-4C31-4BC9-9FD9-C0CE994A9FD8}" type="datetimeFigureOut">
              <a:rPr lang="en-GB" altLang="en-US"/>
              <a:pPr>
                <a:defRPr/>
              </a:pPr>
              <a:t>16/11/2020</a:t>
            </a:fld>
            <a:endParaRPr lang="en-GB" altLang="en-US"/>
          </a:p>
        </p:txBody>
      </p:sp>
      <p:sp>
        <p:nvSpPr>
          <p:cNvPr id="6" name="Footer Placeholder 4">
            <a:extLst>
              <a:ext uri="{FF2B5EF4-FFF2-40B4-BE49-F238E27FC236}">
                <a16:creationId xmlns="" xmlns:a16="http://schemas.microsoft.com/office/drawing/2014/main" id="{59DBB101-4210-4D1C-A94F-FE76329724B6}"/>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 xmlns:a16="http://schemas.microsoft.com/office/drawing/2014/main" id="{74A81650-5C66-484F-BBA5-9A0A5E39B90A}"/>
              </a:ext>
            </a:extLst>
          </p:cNvPr>
          <p:cNvSpPr>
            <a:spLocks noGrp="1"/>
          </p:cNvSpPr>
          <p:nvPr>
            <p:ph type="sldNum" sz="quarter" idx="12"/>
          </p:nvPr>
        </p:nvSpPr>
        <p:spPr/>
        <p:txBody>
          <a:bodyPr/>
          <a:lstStyle>
            <a:lvl1pPr>
              <a:defRPr/>
            </a:lvl1pPr>
          </a:lstStyle>
          <a:p>
            <a:fld id="{991CBEAA-695E-40CF-B72A-677ACCAC4C4D}" type="slidenum">
              <a:rPr lang="en-GB" altLang="en-US"/>
              <a:pPr/>
              <a:t>‹#›</a:t>
            </a:fld>
            <a:endParaRPr lang="en-GB" altLang="en-US"/>
          </a:p>
        </p:txBody>
      </p:sp>
    </p:spTree>
    <p:extLst>
      <p:ext uri="{BB962C8B-B14F-4D97-AF65-F5344CB8AC3E}">
        <p14:creationId xmlns="" xmlns:p14="http://schemas.microsoft.com/office/powerpoint/2010/main" val="4112996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 xmlns:a16="http://schemas.microsoft.com/office/drawing/2014/main" id="{B0A1CF0E-20C4-470A-861C-8F3414B03BA6}"/>
              </a:ext>
            </a:extLst>
          </p:cNvPr>
          <p:cNvSpPr>
            <a:spLocks noGrp="1"/>
          </p:cNvSpPr>
          <p:nvPr>
            <p:ph type="dt" sz="half" idx="10"/>
          </p:nvPr>
        </p:nvSpPr>
        <p:spPr/>
        <p:txBody>
          <a:bodyPr/>
          <a:lstStyle>
            <a:lvl1pPr>
              <a:defRPr/>
            </a:lvl1pPr>
          </a:lstStyle>
          <a:p>
            <a:pPr>
              <a:defRPr/>
            </a:pPr>
            <a:fld id="{BE8844E6-A288-4093-A1E2-B09951951B14}" type="datetimeFigureOut">
              <a:rPr lang="en-GB" altLang="en-US"/>
              <a:pPr>
                <a:defRPr/>
              </a:pPr>
              <a:t>16/11/2020</a:t>
            </a:fld>
            <a:endParaRPr lang="en-GB" altLang="en-US"/>
          </a:p>
        </p:txBody>
      </p:sp>
      <p:sp>
        <p:nvSpPr>
          <p:cNvPr id="8" name="Footer Placeholder 4">
            <a:extLst>
              <a:ext uri="{FF2B5EF4-FFF2-40B4-BE49-F238E27FC236}">
                <a16:creationId xmlns="" xmlns:a16="http://schemas.microsoft.com/office/drawing/2014/main" id="{920CB349-54C2-46EA-8A9D-45E37D32EED3}"/>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 xmlns:a16="http://schemas.microsoft.com/office/drawing/2014/main" id="{42CE2DBB-E91C-4B7B-ADEC-4914DD25054C}"/>
              </a:ext>
            </a:extLst>
          </p:cNvPr>
          <p:cNvSpPr>
            <a:spLocks noGrp="1"/>
          </p:cNvSpPr>
          <p:nvPr>
            <p:ph type="sldNum" sz="quarter" idx="12"/>
          </p:nvPr>
        </p:nvSpPr>
        <p:spPr/>
        <p:txBody>
          <a:bodyPr/>
          <a:lstStyle>
            <a:lvl1pPr>
              <a:defRPr/>
            </a:lvl1pPr>
          </a:lstStyle>
          <a:p>
            <a:fld id="{1499A625-D655-448D-A4D9-38704371A5F4}" type="slidenum">
              <a:rPr lang="en-GB" altLang="en-US"/>
              <a:pPr/>
              <a:t>‹#›</a:t>
            </a:fld>
            <a:endParaRPr lang="en-GB" altLang="en-US"/>
          </a:p>
        </p:txBody>
      </p:sp>
    </p:spTree>
    <p:extLst>
      <p:ext uri="{BB962C8B-B14F-4D97-AF65-F5344CB8AC3E}">
        <p14:creationId xmlns="" xmlns:p14="http://schemas.microsoft.com/office/powerpoint/2010/main" val="3589356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 xmlns:a16="http://schemas.microsoft.com/office/drawing/2014/main" id="{33CAB851-5556-4B4F-9C7B-EBFF1EA27934}"/>
              </a:ext>
            </a:extLst>
          </p:cNvPr>
          <p:cNvSpPr>
            <a:spLocks noGrp="1"/>
          </p:cNvSpPr>
          <p:nvPr>
            <p:ph type="dt" sz="half" idx="10"/>
          </p:nvPr>
        </p:nvSpPr>
        <p:spPr/>
        <p:txBody>
          <a:bodyPr/>
          <a:lstStyle>
            <a:lvl1pPr>
              <a:defRPr/>
            </a:lvl1pPr>
          </a:lstStyle>
          <a:p>
            <a:pPr>
              <a:defRPr/>
            </a:pPr>
            <a:fld id="{38B8B914-8616-423E-BBE0-50F593C16B21}" type="datetimeFigureOut">
              <a:rPr lang="en-GB" altLang="en-US"/>
              <a:pPr>
                <a:defRPr/>
              </a:pPr>
              <a:t>16/11/2020</a:t>
            </a:fld>
            <a:endParaRPr lang="en-GB" altLang="en-US"/>
          </a:p>
        </p:txBody>
      </p:sp>
      <p:sp>
        <p:nvSpPr>
          <p:cNvPr id="4" name="Footer Placeholder 4">
            <a:extLst>
              <a:ext uri="{FF2B5EF4-FFF2-40B4-BE49-F238E27FC236}">
                <a16:creationId xmlns="" xmlns:a16="http://schemas.microsoft.com/office/drawing/2014/main" id="{EA216439-D333-40EB-9E10-A2503CEB52AF}"/>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 xmlns:a16="http://schemas.microsoft.com/office/drawing/2014/main" id="{12BB1091-31A3-4C25-8E90-3F295EA3EE1E}"/>
              </a:ext>
            </a:extLst>
          </p:cNvPr>
          <p:cNvSpPr>
            <a:spLocks noGrp="1"/>
          </p:cNvSpPr>
          <p:nvPr>
            <p:ph type="sldNum" sz="quarter" idx="12"/>
          </p:nvPr>
        </p:nvSpPr>
        <p:spPr/>
        <p:txBody>
          <a:bodyPr/>
          <a:lstStyle>
            <a:lvl1pPr>
              <a:defRPr/>
            </a:lvl1pPr>
          </a:lstStyle>
          <a:p>
            <a:fld id="{1DC2BEDC-E615-4597-A95B-E71288E984E0}" type="slidenum">
              <a:rPr lang="en-GB" altLang="en-US"/>
              <a:pPr/>
              <a:t>‹#›</a:t>
            </a:fld>
            <a:endParaRPr lang="en-GB" altLang="en-US"/>
          </a:p>
        </p:txBody>
      </p:sp>
    </p:spTree>
    <p:extLst>
      <p:ext uri="{BB962C8B-B14F-4D97-AF65-F5344CB8AC3E}">
        <p14:creationId xmlns="" xmlns:p14="http://schemas.microsoft.com/office/powerpoint/2010/main" val="15936644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183FDE64-FBB5-4F4A-8387-C7B38963465D}"/>
              </a:ext>
            </a:extLst>
          </p:cNvPr>
          <p:cNvSpPr>
            <a:spLocks noGrp="1"/>
          </p:cNvSpPr>
          <p:nvPr>
            <p:ph type="dt" sz="half" idx="10"/>
          </p:nvPr>
        </p:nvSpPr>
        <p:spPr/>
        <p:txBody>
          <a:bodyPr/>
          <a:lstStyle>
            <a:lvl1pPr>
              <a:defRPr/>
            </a:lvl1pPr>
          </a:lstStyle>
          <a:p>
            <a:pPr>
              <a:defRPr/>
            </a:pPr>
            <a:fld id="{57163C4F-624D-4843-84F5-26FB4638B9FD}" type="datetimeFigureOut">
              <a:rPr lang="en-GB" altLang="en-US"/>
              <a:pPr>
                <a:defRPr/>
              </a:pPr>
              <a:t>16/11/2020</a:t>
            </a:fld>
            <a:endParaRPr lang="en-GB" altLang="en-US"/>
          </a:p>
        </p:txBody>
      </p:sp>
      <p:sp>
        <p:nvSpPr>
          <p:cNvPr id="3" name="Footer Placeholder 4">
            <a:extLst>
              <a:ext uri="{FF2B5EF4-FFF2-40B4-BE49-F238E27FC236}">
                <a16:creationId xmlns="" xmlns:a16="http://schemas.microsoft.com/office/drawing/2014/main" id="{89AFD0BC-AC36-4281-A95F-E70FA9F622B9}"/>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 xmlns:a16="http://schemas.microsoft.com/office/drawing/2014/main" id="{12D482FA-3F80-4FD5-AF20-FD1F35C213CB}"/>
              </a:ext>
            </a:extLst>
          </p:cNvPr>
          <p:cNvSpPr>
            <a:spLocks noGrp="1"/>
          </p:cNvSpPr>
          <p:nvPr>
            <p:ph type="sldNum" sz="quarter" idx="12"/>
          </p:nvPr>
        </p:nvSpPr>
        <p:spPr/>
        <p:txBody>
          <a:bodyPr/>
          <a:lstStyle>
            <a:lvl1pPr>
              <a:defRPr/>
            </a:lvl1pPr>
          </a:lstStyle>
          <a:p>
            <a:fld id="{F372B997-70D1-41F7-AF24-A00D3530962B}" type="slidenum">
              <a:rPr lang="en-GB" altLang="en-US"/>
              <a:pPr/>
              <a:t>‹#›</a:t>
            </a:fld>
            <a:endParaRPr lang="en-GB" altLang="en-US"/>
          </a:p>
        </p:txBody>
      </p:sp>
    </p:spTree>
    <p:extLst>
      <p:ext uri="{BB962C8B-B14F-4D97-AF65-F5344CB8AC3E}">
        <p14:creationId xmlns="" xmlns:p14="http://schemas.microsoft.com/office/powerpoint/2010/main" val="42273694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9BDA5FC6-000E-4CED-95F3-4785AD75AC9D}"/>
              </a:ext>
            </a:extLst>
          </p:cNvPr>
          <p:cNvSpPr>
            <a:spLocks noGrp="1"/>
          </p:cNvSpPr>
          <p:nvPr>
            <p:ph type="dt" sz="half" idx="10"/>
          </p:nvPr>
        </p:nvSpPr>
        <p:spPr/>
        <p:txBody>
          <a:bodyPr/>
          <a:lstStyle>
            <a:lvl1pPr>
              <a:defRPr/>
            </a:lvl1pPr>
          </a:lstStyle>
          <a:p>
            <a:pPr>
              <a:defRPr/>
            </a:pPr>
            <a:fld id="{722B410E-8DF2-45A5-97FC-95763D1ACA38}" type="datetimeFigureOut">
              <a:rPr lang="en-GB" altLang="en-US"/>
              <a:pPr>
                <a:defRPr/>
              </a:pPr>
              <a:t>16/11/2020</a:t>
            </a:fld>
            <a:endParaRPr lang="en-GB" altLang="en-US"/>
          </a:p>
        </p:txBody>
      </p:sp>
      <p:sp>
        <p:nvSpPr>
          <p:cNvPr id="6" name="Footer Placeholder 4">
            <a:extLst>
              <a:ext uri="{FF2B5EF4-FFF2-40B4-BE49-F238E27FC236}">
                <a16:creationId xmlns="" xmlns:a16="http://schemas.microsoft.com/office/drawing/2014/main" id="{4FD3C8F9-7188-4421-9BAF-3E1DF885F35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 xmlns:a16="http://schemas.microsoft.com/office/drawing/2014/main" id="{DE1A44AC-F9F3-4EE3-83AD-03BE47C1ACF2}"/>
              </a:ext>
            </a:extLst>
          </p:cNvPr>
          <p:cNvSpPr>
            <a:spLocks noGrp="1"/>
          </p:cNvSpPr>
          <p:nvPr>
            <p:ph type="sldNum" sz="quarter" idx="12"/>
          </p:nvPr>
        </p:nvSpPr>
        <p:spPr/>
        <p:txBody>
          <a:bodyPr/>
          <a:lstStyle>
            <a:lvl1pPr>
              <a:defRPr/>
            </a:lvl1pPr>
          </a:lstStyle>
          <a:p>
            <a:fld id="{E0A5CF4B-ECDA-475D-A1A0-AF924BD4174B}" type="slidenum">
              <a:rPr lang="en-GB" altLang="en-US"/>
              <a:pPr/>
              <a:t>‹#›</a:t>
            </a:fld>
            <a:endParaRPr lang="en-GB" altLang="en-US"/>
          </a:p>
        </p:txBody>
      </p:sp>
    </p:spTree>
    <p:extLst>
      <p:ext uri="{BB962C8B-B14F-4D97-AF65-F5344CB8AC3E}">
        <p14:creationId xmlns="" xmlns:p14="http://schemas.microsoft.com/office/powerpoint/2010/main" val="10450644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A799C641-1774-4903-86A0-AAA75D99DF29}"/>
              </a:ext>
            </a:extLst>
          </p:cNvPr>
          <p:cNvSpPr>
            <a:spLocks noGrp="1"/>
          </p:cNvSpPr>
          <p:nvPr>
            <p:ph type="dt" sz="half" idx="10"/>
          </p:nvPr>
        </p:nvSpPr>
        <p:spPr/>
        <p:txBody>
          <a:bodyPr/>
          <a:lstStyle>
            <a:lvl1pPr>
              <a:defRPr/>
            </a:lvl1pPr>
          </a:lstStyle>
          <a:p>
            <a:pPr>
              <a:defRPr/>
            </a:pPr>
            <a:fld id="{25131428-0574-48C8-9C91-0AECB761ABD6}" type="datetimeFigureOut">
              <a:rPr lang="en-GB" altLang="en-US"/>
              <a:pPr>
                <a:defRPr/>
              </a:pPr>
              <a:t>16/11/2020</a:t>
            </a:fld>
            <a:endParaRPr lang="en-GB" altLang="en-US"/>
          </a:p>
        </p:txBody>
      </p:sp>
      <p:sp>
        <p:nvSpPr>
          <p:cNvPr id="6" name="Footer Placeholder 4">
            <a:extLst>
              <a:ext uri="{FF2B5EF4-FFF2-40B4-BE49-F238E27FC236}">
                <a16:creationId xmlns="" xmlns:a16="http://schemas.microsoft.com/office/drawing/2014/main" id="{3A963788-211D-4CE2-A63F-BBC6B70BDF51}"/>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 xmlns:a16="http://schemas.microsoft.com/office/drawing/2014/main" id="{7232C8D6-20A5-47E6-A2DB-2523DBF85216}"/>
              </a:ext>
            </a:extLst>
          </p:cNvPr>
          <p:cNvSpPr>
            <a:spLocks noGrp="1"/>
          </p:cNvSpPr>
          <p:nvPr>
            <p:ph type="sldNum" sz="quarter" idx="12"/>
          </p:nvPr>
        </p:nvSpPr>
        <p:spPr/>
        <p:txBody>
          <a:bodyPr/>
          <a:lstStyle>
            <a:lvl1pPr>
              <a:defRPr/>
            </a:lvl1pPr>
          </a:lstStyle>
          <a:p>
            <a:fld id="{F025F940-21A0-42BE-B54C-C1FC63344FA5}" type="slidenum">
              <a:rPr lang="en-GB" altLang="en-US"/>
              <a:pPr/>
              <a:t>‹#›</a:t>
            </a:fld>
            <a:endParaRPr lang="en-GB" altLang="en-US"/>
          </a:p>
        </p:txBody>
      </p:sp>
    </p:spTree>
    <p:extLst>
      <p:ext uri="{BB962C8B-B14F-4D97-AF65-F5344CB8AC3E}">
        <p14:creationId xmlns="" xmlns:p14="http://schemas.microsoft.com/office/powerpoint/2010/main" val="34435473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901B96FE-24DE-407C-8FAF-11456681FFB7}"/>
              </a:ext>
            </a:extLst>
          </p:cNvPr>
          <p:cNvSpPr>
            <a:spLocks noGrp="1"/>
          </p:cNvSpPr>
          <p:nvPr>
            <p:ph type="dt" sz="half" idx="10"/>
          </p:nvPr>
        </p:nvSpPr>
        <p:spPr/>
        <p:txBody>
          <a:bodyPr/>
          <a:lstStyle>
            <a:lvl1pPr>
              <a:defRPr/>
            </a:lvl1pPr>
          </a:lstStyle>
          <a:p>
            <a:pPr>
              <a:defRPr/>
            </a:pPr>
            <a:fld id="{3F0ED0E3-1566-4149-BB8C-4A2ED628BA97}" type="datetimeFigureOut">
              <a:rPr lang="en-GB" altLang="en-US"/>
              <a:pPr>
                <a:defRPr/>
              </a:pPr>
              <a:t>16/11/2020</a:t>
            </a:fld>
            <a:endParaRPr lang="en-GB" altLang="en-US"/>
          </a:p>
        </p:txBody>
      </p:sp>
      <p:sp>
        <p:nvSpPr>
          <p:cNvPr id="5" name="Footer Placeholder 4">
            <a:extLst>
              <a:ext uri="{FF2B5EF4-FFF2-40B4-BE49-F238E27FC236}">
                <a16:creationId xmlns="" xmlns:a16="http://schemas.microsoft.com/office/drawing/2014/main" id="{E5650F09-CC80-4F73-9912-2B6E387EE2B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 xmlns:a16="http://schemas.microsoft.com/office/drawing/2014/main" id="{55A82EE5-82AD-4F1E-B091-2FFBA3AA8B16}"/>
              </a:ext>
            </a:extLst>
          </p:cNvPr>
          <p:cNvSpPr>
            <a:spLocks noGrp="1"/>
          </p:cNvSpPr>
          <p:nvPr>
            <p:ph type="sldNum" sz="quarter" idx="12"/>
          </p:nvPr>
        </p:nvSpPr>
        <p:spPr/>
        <p:txBody>
          <a:bodyPr/>
          <a:lstStyle>
            <a:lvl1pPr>
              <a:defRPr/>
            </a:lvl1pPr>
          </a:lstStyle>
          <a:p>
            <a:fld id="{8DFD805E-C648-43B0-8859-1B3B71040A39}" type="slidenum">
              <a:rPr lang="en-GB" altLang="en-US"/>
              <a:pPr/>
              <a:t>‹#›</a:t>
            </a:fld>
            <a:endParaRPr lang="en-GB" altLang="en-US"/>
          </a:p>
        </p:txBody>
      </p:sp>
    </p:spTree>
    <p:extLst>
      <p:ext uri="{BB962C8B-B14F-4D97-AF65-F5344CB8AC3E}">
        <p14:creationId xmlns="" xmlns:p14="http://schemas.microsoft.com/office/powerpoint/2010/main" val="35415498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0717AE03-EA31-4D2E-BD3B-A894A1471BF3}"/>
              </a:ext>
            </a:extLst>
          </p:cNvPr>
          <p:cNvSpPr>
            <a:spLocks noGrp="1"/>
          </p:cNvSpPr>
          <p:nvPr>
            <p:ph type="dt" sz="half" idx="10"/>
          </p:nvPr>
        </p:nvSpPr>
        <p:spPr/>
        <p:txBody>
          <a:bodyPr/>
          <a:lstStyle>
            <a:lvl1pPr>
              <a:defRPr/>
            </a:lvl1pPr>
          </a:lstStyle>
          <a:p>
            <a:pPr>
              <a:defRPr/>
            </a:pPr>
            <a:fld id="{7462EF22-3617-4E9D-AF4D-87512F2ECE07}" type="datetimeFigureOut">
              <a:rPr lang="en-GB" altLang="en-US"/>
              <a:pPr>
                <a:defRPr/>
              </a:pPr>
              <a:t>16/11/2020</a:t>
            </a:fld>
            <a:endParaRPr lang="en-GB" altLang="en-US"/>
          </a:p>
        </p:txBody>
      </p:sp>
      <p:sp>
        <p:nvSpPr>
          <p:cNvPr id="5" name="Footer Placeholder 4">
            <a:extLst>
              <a:ext uri="{FF2B5EF4-FFF2-40B4-BE49-F238E27FC236}">
                <a16:creationId xmlns="" xmlns:a16="http://schemas.microsoft.com/office/drawing/2014/main" id="{81FCAEDD-9112-4486-99C4-FB2E7A80F82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 xmlns:a16="http://schemas.microsoft.com/office/drawing/2014/main" id="{516E31CF-367E-4A73-833F-C1B71F658F5E}"/>
              </a:ext>
            </a:extLst>
          </p:cNvPr>
          <p:cNvSpPr>
            <a:spLocks noGrp="1"/>
          </p:cNvSpPr>
          <p:nvPr>
            <p:ph type="sldNum" sz="quarter" idx="12"/>
          </p:nvPr>
        </p:nvSpPr>
        <p:spPr/>
        <p:txBody>
          <a:bodyPr/>
          <a:lstStyle>
            <a:lvl1pPr>
              <a:defRPr/>
            </a:lvl1pPr>
          </a:lstStyle>
          <a:p>
            <a:fld id="{C9A20DB6-7BC3-4D93-96CF-C9B77DF8C068}" type="slidenum">
              <a:rPr lang="en-GB" altLang="en-US"/>
              <a:pPr/>
              <a:t>‹#›</a:t>
            </a:fld>
            <a:endParaRPr lang="en-GB" altLang="en-US"/>
          </a:p>
        </p:txBody>
      </p:sp>
    </p:spTree>
    <p:extLst>
      <p:ext uri="{BB962C8B-B14F-4D97-AF65-F5344CB8AC3E}">
        <p14:creationId xmlns="" xmlns:p14="http://schemas.microsoft.com/office/powerpoint/2010/main" val="228151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 xmlns:p14="http://schemas.microsoft.com/office/powerpoint/2010/main" val="85144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6738" y="1752600"/>
            <a:ext cx="3922712" cy="374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1752600"/>
            <a:ext cx="3922713" cy="374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 xmlns:p14="http://schemas.microsoft.com/office/powerpoint/2010/main" val="361878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 xmlns:p14="http://schemas.microsoft.com/office/powerpoint/2010/main" val="269871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 xmlns:p14="http://schemas.microsoft.com/office/powerpoint/2010/main" val="3319240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969918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 xmlns:p14="http://schemas.microsoft.com/office/powerpoint/2010/main" val="208452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Tree>
    <p:extLst>
      <p:ext uri="{BB962C8B-B14F-4D97-AF65-F5344CB8AC3E}">
        <p14:creationId xmlns="" xmlns:p14="http://schemas.microsoft.com/office/powerpoint/2010/main" val="300397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 xmlns:a16="http://schemas.microsoft.com/office/drawing/2014/main" id="{98F49CED-C3F6-4E86-ACDE-4A6AD0B9690B}"/>
              </a:ext>
            </a:extLst>
          </p:cNvPr>
          <p:cNvSpPr>
            <a:spLocks noGrp="1" noChangeArrowheads="1"/>
          </p:cNvSpPr>
          <p:nvPr>
            <p:ph type="title"/>
          </p:nvPr>
        </p:nvSpPr>
        <p:spPr bwMode="auto">
          <a:xfrm>
            <a:off x="533400" y="914400"/>
            <a:ext cx="7997825" cy="603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dirty="0"/>
              <a:t>Click to edit the title text format</a:t>
            </a:r>
          </a:p>
        </p:txBody>
      </p:sp>
      <p:sp>
        <p:nvSpPr>
          <p:cNvPr id="1027" name="Rectangle 2">
            <a:extLst>
              <a:ext uri="{FF2B5EF4-FFF2-40B4-BE49-F238E27FC236}">
                <a16:creationId xmlns="" xmlns:a16="http://schemas.microsoft.com/office/drawing/2014/main" id="{202B0377-6C08-4169-9FDC-1FA78F2C9D7D}"/>
              </a:ext>
            </a:extLst>
          </p:cNvPr>
          <p:cNvSpPr>
            <a:spLocks noGrp="1" noChangeArrowheads="1"/>
          </p:cNvSpPr>
          <p:nvPr>
            <p:ph type="body" idx="1"/>
          </p:nvPr>
        </p:nvSpPr>
        <p:spPr bwMode="auto">
          <a:xfrm>
            <a:off x="566738" y="1752600"/>
            <a:ext cx="7997825" cy="37401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1028" name="Line 3">
            <a:extLst>
              <a:ext uri="{FF2B5EF4-FFF2-40B4-BE49-F238E27FC236}">
                <a16:creationId xmlns="" xmlns:a16="http://schemas.microsoft.com/office/drawing/2014/main" id="{2807E3F8-24BC-4814-AA11-4EE628E1365B}"/>
              </a:ext>
            </a:extLst>
          </p:cNvPr>
          <p:cNvSpPr>
            <a:spLocks noChangeShapeType="1"/>
          </p:cNvSpPr>
          <p:nvPr/>
        </p:nvSpPr>
        <p:spPr bwMode="auto">
          <a:xfrm>
            <a:off x="762000" y="6248400"/>
            <a:ext cx="7924800" cy="1588"/>
          </a:xfrm>
          <a:prstGeom prst="line">
            <a:avLst/>
          </a:prstGeom>
          <a:noFill/>
          <a:ln w="3240">
            <a:solidFill>
              <a:srgbClr val="CC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endParaRPr lang="en-US"/>
          </a:p>
        </p:txBody>
      </p:sp>
      <p:pic>
        <p:nvPicPr>
          <p:cNvPr id="1029" name="Picture 4">
            <a:extLst>
              <a:ext uri="{FF2B5EF4-FFF2-40B4-BE49-F238E27FC236}">
                <a16:creationId xmlns="" xmlns:a16="http://schemas.microsoft.com/office/drawing/2014/main" id="{2C33FB86-9C29-4D71-8226-D2EF60985E59}"/>
              </a:ext>
            </a:extLst>
          </p:cNvPr>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0" y="0"/>
            <a:ext cx="9144000" cy="102870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1030" name="Line 5">
            <a:extLst>
              <a:ext uri="{FF2B5EF4-FFF2-40B4-BE49-F238E27FC236}">
                <a16:creationId xmlns="" xmlns:a16="http://schemas.microsoft.com/office/drawing/2014/main" id="{711654C2-EE8F-4834-BD64-6F44DB2BF03B}"/>
              </a:ext>
            </a:extLst>
          </p:cNvPr>
          <p:cNvSpPr>
            <a:spLocks noChangeShapeType="1"/>
          </p:cNvSpPr>
          <p:nvPr/>
        </p:nvSpPr>
        <p:spPr bwMode="auto">
          <a:xfrm>
            <a:off x="609600" y="1524000"/>
            <a:ext cx="7924800" cy="1588"/>
          </a:xfrm>
          <a:prstGeom prst="line">
            <a:avLst/>
          </a:prstGeom>
          <a:noFill/>
          <a:ln w="3240">
            <a:solidFill>
              <a:srgbClr val="CC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1" name="Rectangle 1">
            <a:extLst>
              <a:ext uri="{FF2B5EF4-FFF2-40B4-BE49-F238E27FC236}">
                <a16:creationId xmlns="" xmlns:a16="http://schemas.microsoft.com/office/drawing/2014/main" id="{B625B014-2930-4A66-9503-CCC1DDAD78B1}"/>
              </a:ext>
            </a:extLst>
          </p:cNvPr>
          <p:cNvSpPr>
            <a:spLocks noChangeArrowheads="1"/>
          </p:cNvSpPr>
          <p:nvPr/>
        </p:nvSpPr>
        <p:spPr bwMode="auto">
          <a:xfrm>
            <a:off x="685800" y="6324600"/>
            <a:ext cx="792480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ctr" eaLnBrk="1" hangingPunct="1">
              <a:buSzPct val="100000"/>
            </a:pPr>
            <a:r>
              <a:rPr lang="en-US" altLang="en-US" sz="1200" b="0" dirty="0" smtClean="0">
                <a:solidFill>
                  <a:srgbClr val="0070C0"/>
                </a:solidFill>
                <a:cs typeface="Arial" panose="020B0604020202020204" pitchFamily="34" charset="0"/>
              </a:rPr>
              <a:t>ESCWA </a:t>
            </a:r>
            <a:r>
              <a:rPr lang="en-US" altLang="en-US" sz="1200" b="0" dirty="0">
                <a:solidFill>
                  <a:srgbClr val="0070C0"/>
                </a:solidFill>
                <a:cs typeface="Arial" panose="020B0604020202020204" pitchFamily="34" charset="0"/>
              </a:rPr>
              <a:t>Regional Training Workshop on Measuring SDG Indicators through Population and Housing </a:t>
            </a:r>
            <a:endParaRPr lang="en-US" altLang="en-US" sz="1200" b="0" dirty="0" smtClean="0">
              <a:solidFill>
                <a:srgbClr val="0070C0"/>
              </a:solidFill>
              <a:cs typeface="Arial" panose="020B0604020202020204" pitchFamily="34" charset="0"/>
            </a:endParaRPr>
          </a:p>
          <a:p>
            <a:pPr algn="ctr" eaLnBrk="1" hangingPunct="1">
              <a:buSzPct val="100000"/>
            </a:pPr>
            <a:r>
              <a:rPr lang="en-US" altLang="en-US" sz="1200" b="0" dirty="0" smtClean="0">
                <a:solidFill>
                  <a:srgbClr val="0070C0"/>
                </a:solidFill>
                <a:cs typeface="Arial" panose="020B0604020202020204" pitchFamily="34" charset="0"/>
              </a:rPr>
              <a:t>Census and </a:t>
            </a:r>
            <a:r>
              <a:rPr lang="en-US" altLang="en-US" sz="1200" b="0" dirty="0">
                <a:solidFill>
                  <a:srgbClr val="0070C0"/>
                </a:solidFill>
                <a:cs typeface="Arial" panose="020B0604020202020204" pitchFamily="34" charset="0"/>
              </a:rPr>
              <a:t>Civil Registration Data, </a:t>
            </a:r>
            <a:r>
              <a:rPr lang="en-US" altLang="en-US" sz="1200" b="0" dirty="0" smtClean="0">
                <a:solidFill>
                  <a:srgbClr val="0070C0"/>
                </a:solidFill>
                <a:cs typeface="Arial" panose="020B0604020202020204" pitchFamily="34" charset="0"/>
              </a:rPr>
              <a:t>17-19 </a:t>
            </a:r>
            <a:r>
              <a:rPr lang="en-US" altLang="en-US" sz="1200" b="0" dirty="0" smtClean="0">
                <a:solidFill>
                  <a:srgbClr val="0070C0"/>
                </a:solidFill>
                <a:cs typeface="Arial" panose="020B0604020202020204" pitchFamily="34" charset="0"/>
              </a:rPr>
              <a:t>November 2020</a:t>
            </a:r>
            <a:endParaRPr lang="en-US" altLang="en-US" sz="1200" b="0" dirty="0">
              <a:solidFill>
                <a:srgbClr val="0070C0"/>
              </a:solidFill>
              <a:cs typeface="Arial" panose="020B0604020202020204" pitchFamily="34" charset="0"/>
            </a:endParaRPr>
          </a:p>
        </p:txBody>
      </p:sp>
      <p:pic>
        <p:nvPicPr>
          <p:cNvPr id="1032" name="Picture 8">
            <a:extLst>
              <a:ext uri="{FF2B5EF4-FFF2-40B4-BE49-F238E27FC236}">
                <a16:creationId xmlns="" xmlns:a16="http://schemas.microsoft.com/office/drawing/2014/main" id="{9D26849B-680F-403F-B917-7BDD7E867A5D}"/>
              </a:ext>
            </a:extLst>
          </p:cNvPr>
          <p:cNvPicPr>
            <a:picLocks noChangeAspect="1"/>
          </p:cNvPicPr>
          <p:nvPr/>
        </p:nvPicPr>
        <p:blipFill>
          <a:blip r:embed="rId21" cstate="print">
            <a:extLst>
              <a:ext uri="{28A0092B-C50C-407E-A947-70E740481C1C}">
                <a14:useLocalDpi xmlns="" xmlns:a14="http://schemas.microsoft.com/office/drawing/2010/main" val="0"/>
              </a:ext>
            </a:extLst>
          </a:blip>
          <a:srcRect/>
          <a:stretch>
            <a:fillRect/>
          </a:stretch>
        </p:blipFill>
        <p:spPr bwMode="auto">
          <a:xfrm>
            <a:off x="8512175" y="15875"/>
            <a:ext cx="593725" cy="593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txStyles>
    <p:title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5pPr>
      <a:lvl6pPr marL="25146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6pPr>
      <a:lvl7pPr marL="29718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7pPr>
      <a:lvl8pPr marL="34290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8pPr>
      <a:lvl9pPr marL="38862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9pPr>
    </p:titleStyle>
    <p:bodyStyle>
      <a:lvl1pPr marL="342900" indent="-342900" algn="l" defTabSz="457200" rtl="0" eaLnBrk="0" fontAlgn="base" hangingPunct="0">
        <a:spcBef>
          <a:spcPts val="750"/>
        </a:spcBef>
        <a:spcAft>
          <a:spcPct val="0"/>
        </a:spcAft>
        <a:buClr>
          <a:srgbClr val="000000"/>
        </a:buClr>
        <a:buSzPct val="100000"/>
        <a:buFont typeface="Times New Roman" panose="02020603050405020304" pitchFamily="18" charset="0"/>
        <a:defRPr sz="2400" b="1">
          <a:solidFill>
            <a:srgbClr val="000000"/>
          </a:solidFill>
          <a:latin typeface="+mn-lt"/>
          <a:ea typeface="+mn-ea"/>
          <a:cs typeface="+mn-cs"/>
        </a:defRPr>
      </a:lvl1pPr>
      <a:lvl2pPr marL="742950" indent="-285750" algn="l" defTabSz="457200" rtl="0" eaLnBrk="0" fontAlgn="base" hangingPunct="0">
        <a:spcBef>
          <a:spcPts val="650"/>
        </a:spcBef>
        <a:spcAft>
          <a:spcPct val="0"/>
        </a:spcAft>
        <a:buClr>
          <a:srgbClr val="000000"/>
        </a:buClr>
        <a:buSzPct val="100000"/>
        <a:buFont typeface="Times New Roman" panose="02020603050405020304" pitchFamily="18" charset="0"/>
        <a:defRPr sz="2400">
          <a:solidFill>
            <a:srgbClr val="000000"/>
          </a:solidFill>
          <a:latin typeface="+mn-lt"/>
          <a:ea typeface="+mn-ea"/>
        </a:defRPr>
      </a:lvl2pPr>
      <a:lvl3pPr marL="1143000" indent="-228600" algn="l" defTabSz="457200" rtl="0" eaLnBrk="0" fontAlgn="base" hangingPunct="0">
        <a:spcBef>
          <a:spcPts val="575"/>
        </a:spcBef>
        <a:spcAft>
          <a:spcPct val="0"/>
        </a:spcAft>
        <a:buClr>
          <a:srgbClr val="000000"/>
        </a:buClr>
        <a:buSzPct val="100000"/>
        <a:buFont typeface="Times New Roman" panose="02020603050405020304" pitchFamily="18" charset="0"/>
        <a:defRPr sz="2300">
          <a:solidFill>
            <a:srgbClr val="000000"/>
          </a:solidFill>
          <a:latin typeface="+mj-lt"/>
          <a:ea typeface="+mn-ea"/>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j-lt"/>
          <a:ea typeface="+mn-ea"/>
        </a:defRPr>
      </a:lvl4pPr>
      <a:lvl5pPr marL="2057400" indent="-228600" algn="l" defTabSz="457200" rtl="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mj-lt"/>
          <a:ea typeface="+mn-ea"/>
        </a:defRPr>
      </a:lvl5pPr>
      <a:lvl6pPr marL="25146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6pPr>
      <a:lvl7pPr marL="29718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7pPr>
      <a:lvl8pPr marL="34290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8pPr>
      <a:lvl9pPr marL="38862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 xmlns:a16="http://schemas.microsoft.com/office/drawing/2014/main" id="{0D4BD2A4-A76A-461D-B2D8-EB19250A39B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 xmlns:a16="http://schemas.microsoft.com/office/drawing/2014/main" id="{3DFB4B5F-8BB5-41F3-BEBD-F2B782B4FBF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 xmlns:a16="http://schemas.microsoft.com/office/drawing/2014/main" id="{F0667942-068A-4697-91E0-79B028AEF15D}"/>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buClr>
                <a:srgbClr val="000000"/>
              </a:buClr>
              <a:buSzPct val="100000"/>
              <a:buFont typeface="Times New Roman" pitchFamily="18" charset="0"/>
              <a:buNone/>
              <a:defRPr sz="1200" smtClean="0">
                <a:solidFill>
                  <a:srgbClr val="898989"/>
                </a:solidFill>
                <a:latin typeface="Arial" charset="0"/>
              </a:defRPr>
            </a:lvl1pPr>
          </a:lstStyle>
          <a:p>
            <a:pPr>
              <a:defRPr/>
            </a:pPr>
            <a:fld id="{E2EE2A20-4A50-435C-8744-48560022E8AA}" type="datetimeFigureOut">
              <a:rPr lang="en-GB" altLang="en-US"/>
              <a:pPr>
                <a:defRPr/>
              </a:pPr>
              <a:t>16/11/2020</a:t>
            </a:fld>
            <a:endParaRPr lang="en-GB" altLang="en-US"/>
          </a:p>
        </p:txBody>
      </p:sp>
      <p:sp>
        <p:nvSpPr>
          <p:cNvPr id="5" name="Footer Placeholder 4">
            <a:extLst>
              <a:ext uri="{FF2B5EF4-FFF2-40B4-BE49-F238E27FC236}">
                <a16:creationId xmlns="" xmlns:a16="http://schemas.microsoft.com/office/drawing/2014/main" id="{E06070C0-1B34-4323-88B8-20860926AC87}"/>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buClr>
                <a:srgbClr val="000000"/>
              </a:buClr>
              <a:buSzPct val="100000"/>
              <a:buFont typeface="Times New Roman" pitchFamily="18" charset="0"/>
              <a:buNone/>
              <a:defRPr sz="1200" smtClean="0">
                <a:solidFill>
                  <a:srgbClr val="898989"/>
                </a:solidFill>
                <a:latin typeface="Arial" charset="0"/>
              </a:defRPr>
            </a:lvl1pPr>
          </a:lstStyle>
          <a:p>
            <a:pPr>
              <a:defRPr/>
            </a:pPr>
            <a:endParaRPr lang="en-US" altLang="en-US"/>
          </a:p>
        </p:txBody>
      </p:sp>
      <p:sp>
        <p:nvSpPr>
          <p:cNvPr id="6" name="Slide Number Placeholder 5">
            <a:extLst>
              <a:ext uri="{FF2B5EF4-FFF2-40B4-BE49-F238E27FC236}">
                <a16:creationId xmlns="" xmlns:a16="http://schemas.microsoft.com/office/drawing/2014/main" id="{860EBA60-265F-483F-94FF-E70967AE66D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buClr>
                <a:srgbClr val="000000"/>
              </a:buClr>
              <a:buSzPct val="100000"/>
              <a:buFont typeface="Times New Roman" panose="02020603050405020304" pitchFamily="18" charset="0"/>
              <a:buNone/>
              <a:defRPr sz="1200">
                <a:solidFill>
                  <a:srgbClr val="898989"/>
                </a:solidFill>
              </a:defRPr>
            </a:lvl1pPr>
          </a:lstStyle>
          <a:p>
            <a:fld id="{2A1114A0-F1F5-42D0-A3B7-9DAA1C9C7D4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C19649B-CBA9-4DBE-9619-9EA01B4ACAA2}"/>
              </a:ext>
            </a:extLst>
          </p:cNvPr>
          <p:cNvSpPr>
            <a:spLocks noChangeArrowheads="1"/>
          </p:cNvSpPr>
          <p:nvPr/>
        </p:nvSpPr>
        <p:spPr bwMode="auto">
          <a:xfrm>
            <a:off x="685800" y="1600200"/>
            <a:ext cx="7848600" cy="4267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90000" tIns="46800" rIns="90000" bIns="46800" anchor="t"/>
          <a:lstStyle>
            <a:lvl1pPr>
              <a:spcBef>
                <a:spcPts val="7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000000"/>
                </a:solidFill>
                <a:latin typeface="Arial" panose="020B0604020202020204" pitchFamily="34" charset="0"/>
                <a:ea typeface="宋体" panose="02010600030101010101" pitchFamily="2" charset="-122"/>
              </a:defRPr>
            </a:lvl1pPr>
            <a:lvl2pPr>
              <a:spcBef>
                <a:spcPts val="6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宋体" panose="02010600030101010101" pitchFamily="2" charset="-122"/>
              </a:defRPr>
            </a:lvl2pPr>
            <a:lvl3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300">
                <a:solidFill>
                  <a:srgbClr val="000000"/>
                </a:solidFill>
                <a:latin typeface="Verdana" panose="020B0604030504040204" pitchFamily="34" charset="0"/>
                <a:ea typeface="宋体" panose="02010600030101010101" pitchFamily="2" charset="-122"/>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4pPr>
            <a:lvl5pPr>
              <a:spcBef>
                <a:spcPts val="62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5pPr>
            <a:lvl6pPr marL="25146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6pPr>
            <a:lvl7pPr marL="29718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7pPr>
            <a:lvl8pPr marL="34290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8pPr>
            <a:lvl9pPr marL="38862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9pPr>
          </a:lstStyle>
          <a:p>
            <a:pPr algn="ctr" eaLnBrk="1" hangingPunct="1">
              <a:spcBef>
                <a:spcPct val="0"/>
              </a:spcBef>
            </a:pPr>
            <a:endParaRPr lang="en-US" altLang="en-US" sz="2800" dirty="0" smtClean="0">
              <a:solidFill>
                <a:schemeClr val="accent6">
                  <a:lumMod val="75000"/>
                </a:schemeClr>
              </a:solidFill>
              <a:latin typeface="Arial"/>
              <a:ea typeface="宋体"/>
              <a:cs typeface="Arial"/>
            </a:endParaRPr>
          </a:p>
          <a:p>
            <a:pPr algn="ctr" eaLnBrk="1" hangingPunct="1">
              <a:spcBef>
                <a:spcPct val="0"/>
              </a:spcBef>
            </a:pPr>
            <a:r>
              <a:rPr lang="en-US" altLang="en-US" sz="2800" dirty="0" smtClean="0">
                <a:solidFill>
                  <a:schemeClr val="accent6">
                    <a:lumMod val="75000"/>
                  </a:schemeClr>
                </a:solidFill>
                <a:latin typeface="Arial"/>
                <a:ea typeface="宋体"/>
                <a:cs typeface="Arial"/>
              </a:rPr>
              <a:t>Introduction </a:t>
            </a:r>
            <a:r>
              <a:rPr lang="en-US" altLang="en-US" sz="2800" dirty="0">
                <a:solidFill>
                  <a:schemeClr val="accent6">
                    <a:lumMod val="75000"/>
                  </a:schemeClr>
                </a:solidFill>
                <a:latin typeface="Arial"/>
                <a:ea typeface="宋体"/>
                <a:cs typeface="Arial"/>
              </a:rPr>
              <a:t>to the Technical </a:t>
            </a:r>
            <a:r>
              <a:rPr lang="en-US" altLang="en-US" sz="2800" dirty="0" smtClean="0">
                <a:solidFill>
                  <a:schemeClr val="accent6">
                    <a:lumMod val="75000"/>
                  </a:schemeClr>
                </a:solidFill>
                <a:latin typeface="Arial"/>
                <a:ea typeface="宋体"/>
                <a:cs typeface="Arial"/>
              </a:rPr>
              <a:t>Report on </a:t>
            </a:r>
            <a:r>
              <a:rPr lang="en-US" altLang="en-US" sz="2800" dirty="0">
                <a:solidFill>
                  <a:schemeClr val="accent6">
                    <a:lumMod val="75000"/>
                  </a:schemeClr>
                </a:solidFill>
                <a:latin typeface="Arial"/>
                <a:ea typeface="宋体"/>
                <a:cs typeface="Arial"/>
              </a:rPr>
              <a:t>Measuring SDG Indicators through Population and Housing Census </a:t>
            </a:r>
            <a:endParaRPr lang="en-US" altLang="en-US" sz="2800" dirty="0" smtClean="0">
              <a:solidFill>
                <a:schemeClr val="accent6">
                  <a:lumMod val="75000"/>
                </a:schemeClr>
              </a:solidFill>
              <a:latin typeface="Arial"/>
              <a:ea typeface="宋体"/>
              <a:cs typeface="Arial"/>
            </a:endParaRPr>
          </a:p>
          <a:p>
            <a:pPr algn="ctr" eaLnBrk="1" hangingPunct="1">
              <a:spcBef>
                <a:spcPct val="0"/>
              </a:spcBef>
            </a:pPr>
            <a:r>
              <a:rPr lang="en-US" altLang="en-US" sz="2800" dirty="0" smtClean="0">
                <a:solidFill>
                  <a:schemeClr val="accent6">
                    <a:lumMod val="75000"/>
                  </a:schemeClr>
                </a:solidFill>
                <a:latin typeface="Arial"/>
                <a:ea typeface="宋体"/>
                <a:cs typeface="Arial"/>
              </a:rPr>
              <a:t>and </a:t>
            </a:r>
            <a:r>
              <a:rPr lang="en-US" altLang="en-US" sz="2800" dirty="0">
                <a:solidFill>
                  <a:schemeClr val="accent6">
                    <a:lumMod val="75000"/>
                  </a:schemeClr>
                </a:solidFill>
                <a:latin typeface="Arial"/>
                <a:ea typeface="宋体"/>
                <a:cs typeface="Arial"/>
              </a:rPr>
              <a:t>Civil Registration Data</a:t>
            </a:r>
          </a:p>
          <a:p>
            <a:pPr algn="ctr" eaLnBrk="1" hangingPunct="1">
              <a:spcBef>
                <a:spcPct val="0"/>
              </a:spcBef>
            </a:pPr>
            <a:endParaRPr lang="en-US" altLang="en-US" sz="2800" dirty="0">
              <a:solidFill>
                <a:schemeClr val="accent6">
                  <a:lumMod val="75000"/>
                </a:schemeClr>
              </a:solidFill>
            </a:endParaRPr>
          </a:p>
          <a:p>
            <a:pPr algn="ctr" eaLnBrk="1" hangingPunct="1">
              <a:spcBef>
                <a:spcPct val="0"/>
              </a:spcBef>
            </a:pPr>
            <a:endParaRPr lang="en-US" altLang="en-US" sz="2000" dirty="0">
              <a:solidFill>
                <a:schemeClr val="accent6">
                  <a:lumMod val="75000"/>
                </a:schemeClr>
              </a:solidFill>
            </a:endParaRPr>
          </a:p>
          <a:p>
            <a:pPr algn="ctr" eaLnBrk="1" hangingPunct="1">
              <a:spcBef>
                <a:spcPct val="0"/>
              </a:spcBef>
            </a:pPr>
            <a:endParaRPr lang="en-US" altLang="en-US" sz="2000" dirty="0">
              <a:solidFill>
                <a:schemeClr val="accent6">
                  <a:lumMod val="75000"/>
                </a:schemeClr>
              </a:solidFill>
            </a:endParaRPr>
          </a:p>
          <a:p>
            <a:pPr algn="ctr" eaLnBrk="1" hangingPunct="1">
              <a:spcBef>
                <a:spcPct val="0"/>
              </a:spcBef>
            </a:pPr>
            <a:r>
              <a:rPr lang="en-US" altLang="en-US" sz="1800" b="0" dirty="0" err="1">
                <a:solidFill>
                  <a:schemeClr val="accent6">
                    <a:lumMod val="75000"/>
                  </a:schemeClr>
                </a:solidFill>
                <a:latin typeface="Arial"/>
                <a:ea typeface="宋体"/>
                <a:cs typeface="Arial"/>
              </a:rPr>
              <a:t>Seiffe</a:t>
            </a:r>
            <a:r>
              <a:rPr lang="en-US" altLang="en-US" sz="1800" b="0" dirty="0">
                <a:solidFill>
                  <a:schemeClr val="accent6">
                    <a:lumMod val="75000"/>
                  </a:schemeClr>
                </a:solidFill>
                <a:latin typeface="Arial"/>
                <a:ea typeface="宋体"/>
                <a:cs typeface="Arial"/>
              </a:rPr>
              <a:t> Tadesse</a:t>
            </a:r>
            <a:endParaRPr lang="en-US" altLang="en-US" sz="1800" b="0" dirty="0">
              <a:solidFill>
                <a:schemeClr val="accent6">
                  <a:lumMod val="75000"/>
                </a:schemeClr>
              </a:solidFill>
            </a:endParaRPr>
          </a:p>
          <a:p>
            <a:pPr algn="ctr" eaLnBrk="1" hangingPunct="1">
              <a:spcBef>
                <a:spcPct val="0"/>
              </a:spcBef>
            </a:pPr>
            <a:r>
              <a:rPr lang="en-US" altLang="en-US" sz="2000" dirty="0">
                <a:solidFill>
                  <a:schemeClr val="accent6">
                    <a:lumMod val="75000"/>
                  </a:schemeClr>
                </a:solidFill>
              </a:rPr>
              <a:t>United Nations Statistics Division</a:t>
            </a: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dirty="0">
              <a:solidFill>
                <a:schemeClr val="accent6">
                  <a:lumMod val="75000"/>
                </a:schemeClr>
              </a:solidFill>
            </a:endParaRPr>
          </a:p>
          <a:p>
            <a:pPr algn="ctr" eaLnBrk="1" hangingPunct="1">
              <a:spcBef>
                <a:spcPct val="0"/>
              </a:spcBef>
            </a:pPr>
            <a:endParaRPr lang="en-US" altLang="en-US" dirty="0">
              <a:solidFill>
                <a:schemeClr val="accent6">
                  <a:lumMod val="75000"/>
                </a:schemeClr>
              </a:solidFill>
            </a:endParaRPr>
          </a:p>
          <a:p>
            <a:pPr algn="ctr" eaLnBrk="1" hangingPunct="1">
              <a:spcBef>
                <a:spcPct val="0"/>
              </a:spcBef>
            </a:pPr>
            <a:endParaRPr lang="en-GB" altLang="en-US" sz="2000" dirty="0">
              <a:solidFill>
                <a:schemeClr val="accent6">
                  <a:lumMod val="75000"/>
                </a:schemeClr>
              </a:solidFill>
            </a:endParaRPr>
          </a:p>
          <a:p>
            <a:pPr eaLnBrk="1" hangingPunct="1">
              <a:spcBef>
                <a:spcPct val="0"/>
              </a:spcBef>
            </a:pPr>
            <a:endParaRPr lang="en-GB" altLang="en-US" dirty="0">
              <a:solidFill>
                <a:schemeClr val="accent6">
                  <a:lumMod val="75000"/>
                </a:schemeClr>
              </a:solidFill>
            </a:endParaRPr>
          </a:p>
          <a:p>
            <a:pPr algn="ctr" eaLnBrk="1" hangingPunct="1">
              <a:spcBef>
                <a:spcPts val="700"/>
              </a:spcBef>
            </a:pPr>
            <a:endParaRPr lang="en-GB" altLang="en-US" sz="2800" dirty="0">
              <a:solidFill>
                <a:schemeClr val="accent6">
                  <a:lumMod val="75000"/>
                </a:schemeClr>
              </a:solidFill>
              <a:latin typeface="Verdana" panose="020B0604030504040204" pitchFamily="34" charset="0"/>
            </a:endParaRPr>
          </a:p>
          <a:p>
            <a:pPr algn="r" eaLnBrk="1" hangingPunct="1">
              <a:spcBef>
                <a:spcPts val="700"/>
              </a:spcBef>
            </a:pPr>
            <a:endParaRPr lang="en-GB" altLang="en-US" sz="2800" dirty="0">
              <a:solidFill>
                <a:schemeClr val="accent6">
                  <a:lumMod val="75000"/>
                </a:schemeClr>
              </a:solidFill>
              <a:latin typeface="Verdan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57250"/>
            <a:ext cx="7997825" cy="679450"/>
          </a:xfrm>
        </p:spPr>
        <p:txBody>
          <a:bodyPr/>
          <a:lstStyle/>
          <a:p>
            <a:r>
              <a:rPr lang="en-US" altLang="en-US" sz="2200" b="1" dirty="0"/>
              <a:t>Criteria used for selection of SDG indicators</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609600" y="1752600"/>
            <a:ext cx="7997825"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sz="1900" b="0" dirty="0" smtClean="0">
                <a:solidFill>
                  <a:schemeClr val="tx1"/>
                </a:solidFill>
              </a:rPr>
              <a:t>The </a:t>
            </a:r>
            <a:r>
              <a:rPr lang="en-US" sz="1900" b="0" dirty="0">
                <a:solidFill>
                  <a:schemeClr val="tx1"/>
                </a:solidFill>
              </a:rPr>
              <a:t>report includes </a:t>
            </a:r>
            <a:r>
              <a:rPr lang="en-US" sz="1900" b="0" u="sng" dirty="0">
                <a:solidFill>
                  <a:schemeClr val="tx1"/>
                </a:solidFill>
              </a:rPr>
              <a:t>Tier 1 and Tier 2 indicators</a:t>
            </a:r>
            <a:r>
              <a:rPr lang="en-US" sz="1900" b="0" dirty="0">
                <a:solidFill>
                  <a:schemeClr val="tx1"/>
                </a:solidFill>
              </a:rPr>
              <a:t>, </a:t>
            </a:r>
            <a:r>
              <a:rPr lang="en-US" sz="1900" b="0" dirty="0">
                <a:solidFill>
                  <a:schemeClr val="bg1">
                    <a:lumMod val="50000"/>
                  </a:schemeClr>
                </a:solidFill>
              </a:rPr>
              <a:t>as methodology or standards of Tier 3 indicators are not yet available</a:t>
            </a:r>
          </a:p>
          <a:p>
            <a:pPr lvl="1">
              <a:spcBef>
                <a:spcPct val="20000"/>
              </a:spcBef>
              <a:buClr>
                <a:srgbClr val="C00000"/>
              </a:buClr>
              <a:buFont typeface="Courier New" panose="02070309020205020404" pitchFamily="49" charset="0"/>
              <a:buChar char="o"/>
            </a:pPr>
            <a:r>
              <a:rPr lang="en-US" sz="1900" b="1" dirty="0">
                <a:solidFill>
                  <a:schemeClr val="tx1"/>
                </a:solidFill>
              </a:rPr>
              <a:t>Tier 1: </a:t>
            </a:r>
            <a:r>
              <a:rPr lang="en-US" sz="1900" b="0" dirty="0">
                <a:solidFill>
                  <a:schemeClr val="tx1"/>
                </a:solidFill>
              </a:rPr>
              <a:t>Indicator is conceptually clear, has an internationally established methodology, and standards are available, and data are regularly produced by </a:t>
            </a:r>
            <a:r>
              <a:rPr lang="en-US" sz="1900" b="0" dirty="0" smtClean="0">
                <a:solidFill>
                  <a:schemeClr val="tx1"/>
                </a:solidFill>
              </a:rPr>
              <a:t>many countries </a:t>
            </a:r>
            <a:r>
              <a:rPr lang="en-US" sz="1900" b="0" dirty="0" smtClean="0">
                <a:solidFill>
                  <a:schemeClr val="bg1">
                    <a:lumMod val="50000"/>
                  </a:schemeClr>
                </a:solidFill>
              </a:rPr>
              <a:t>(</a:t>
            </a:r>
            <a:r>
              <a:rPr lang="en-US" sz="1900" b="0" i="1" dirty="0" smtClean="0">
                <a:solidFill>
                  <a:schemeClr val="bg1">
                    <a:lumMod val="50000"/>
                  </a:schemeClr>
                </a:solidFill>
              </a:rPr>
              <a:t>at </a:t>
            </a:r>
            <a:r>
              <a:rPr lang="en-US" sz="1900" b="0" i="1" dirty="0">
                <a:solidFill>
                  <a:schemeClr val="bg1">
                    <a:lumMod val="50000"/>
                  </a:schemeClr>
                </a:solidFill>
              </a:rPr>
              <a:t>least 50 per cent of countries and of the population in every region where the indicator is </a:t>
            </a:r>
            <a:r>
              <a:rPr lang="en-US" sz="1900" b="0" i="1" dirty="0" smtClean="0">
                <a:solidFill>
                  <a:schemeClr val="bg1">
                    <a:lumMod val="50000"/>
                  </a:schemeClr>
                </a:solidFill>
              </a:rPr>
              <a:t>relevant</a:t>
            </a:r>
            <a:r>
              <a:rPr lang="en-US" sz="1900" b="0" dirty="0" smtClean="0">
                <a:solidFill>
                  <a:schemeClr val="bg1">
                    <a:lumMod val="50000"/>
                  </a:schemeClr>
                </a:solidFill>
              </a:rPr>
              <a:t>)</a:t>
            </a:r>
            <a:endParaRPr lang="en-US" sz="1900" b="0" dirty="0">
              <a:solidFill>
                <a:schemeClr val="bg1">
                  <a:lumMod val="50000"/>
                </a:schemeClr>
              </a:solidFill>
            </a:endParaRPr>
          </a:p>
          <a:p>
            <a:pPr lvl="1">
              <a:spcBef>
                <a:spcPct val="20000"/>
              </a:spcBef>
              <a:buClr>
                <a:srgbClr val="C00000"/>
              </a:buClr>
              <a:buFont typeface="Courier New" panose="02070309020205020404" pitchFamily="49" charset="0"/>
              <a:buChar char="o"/>
            </a:pPr>
            <a:r>
              <a:rPr lang="en-US" sz="1900" b="1" dirty="0">
                <a:solidFill>
                  <a:schemeClr val="tx1"/>
                </a:solidFill>
              </a:rPr>
              <a:t>Tier 2:</a:t>
            </a:r>
            <a:r>
              <a:rPr lang="en-US" sz="1900" b="0" dirty="0">
                <a:solidFill>
                  <a:schemeClr val="tx1"/>
                </a:solidFill>
              </a:rPr>
              <a:t> Indicator is conceptually clear, has an internationally established methodology and standards are available, but data are not regularly produced by </a:t>
            </a:r>
            <a:r>
              <a:rPr lang="en-US" sz="1900" b="0" dirty="0" smtClean="0">
                <a:solidFill>
                  <a:schemeClr val="tx1"/>
                </a:solidFill>
              </a:rPr>
              <a:t>countries</a:t>
            </a:r>
            <a:endParaRPr lang="en-US" sz="1900" b="0" dirty="0">
              <a:solidFill>
                <a:schemeClr val="tx1"/>
              </a:solidFill>
            </a:endParaRPr>
          </a:p>
          <a:p>
            <a:pPr lvl="1">
              <a:spcBef>
                <a:spcPct val="20000"/>
              </a:spcBef>
              <a:buClr>
                <a:srgbClr val="C00000"/>
              </a:buClr>
              <a:buFont typeface="Courier New" panose="02070309020205020404" pitchFamily="49" charset="0"/>
              <a:buChar char="o"/>
            </a:pPr>
            <a:r>
              <a:rPr lang="en-US" sz="1900" b="1" dirty="0">
                <a:solidFill>
                  <a:schemeClr val="bg1">
                    <a:lumMod val="50000"/>
                  </a:schemeClr>
                </a:solidFill>
              </a:rPr>
              <a:t>Tier 3:</a:t>
            </a:r>
            <a:r>
              <a:rPr lang="en-US" sz="1900" b="0" dirty="0">
                <a:solidFill>
                  <a:schemeClr val="bg1">
                    <a:lumMod val="50000"/>
                  </a:schemeClr>
                </a:solidFill>
              </a:rPr>
              <a:t> No internationally established methodology or standards are yet available for </a:t>
            </a:r>
            <a:r>
              <a:rPr lang="en-US" sz="1900" b="0" dirty="0" smtClean="0">
                <a:solidFill>
                  <a:schemeClr val="bg1">
                    <a:lumMod val="50000"/>
                  </a:schemeClr>
                </a:solidFill>
              </a:rPr>
              <a:t>these indicators, </a:t>
            </a:r>
            <a:r>
              <a:rPr lang="en-US" sz="1900" b="0" dirty="0">
                <a:solidFill>
                  <a:schemeClr val="bg1">
                    <a:lumMod val="50000"/>
                  </a:schemeClr>
                </a:solidFill>
              </a:rPr>
              <a:t>but methodology</a:t>
            </a:r>
            <a:r>
              <a:rPr lang="en-US" sz="1900" b="0" dirty="0" smtClean="0">
                <a:solidFill>
                  <a:schemeClr val="bg1">
                    <a:lumMod val="50000"/>
                  </a:schemeClr>
                </a:solidFill>
              </a:rPr>
              <a:t>/ standards </a:t>
            </a:r>
            <a:r>
              <a:rPr lang="en-US" sz="1900" b="0" dirty="0">
                <a:solidFill>
                  <a:schemeClr val="bg1">
                    <a:lumMod val="50000"/>
                  </a:schemeClr>
                </a:solidFill>
              </a:rPr>
              <a:t>are being (or will be) developed or </a:t>
            </a:r>
            <a:r>
              <a:rPr lang="en-US" sz="1900" b="0" dirty="0" smtClean="0">
                <a:solidFill>
                  <a:schemeClr val="bg1">
                    <a:lumMod val="50000"/>
                  </a:schemeClr>
                </a:solidFill>
              </a:rPr>
              <a:t>tested</a:t>
            </a:r>
            <a:endParaRPr lang="en-US" sz="1900" b="0" dirty="0">
              <a:solidFill>
                <a:schemeClr val="bg1">
                  <a:lumMod val="50000"/>
                </a:schemeClr>
              </a:solidFill>
            </a:endParaRPr>
          </a:p>
        </p:txBody>
      </p:sp>
    </p:spTree>
    <p:extLst>
      <p:ext uri="{BB962C8B-B14F-4D97-AF65-F5344CB8AC3E}">
        <p14:creationId xmlns="" xmlns:p14="http://schemas.microsoft.com/office/powerpoint/2010/main" val="614330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762000" y="685800"/>
            <a:ext cx="7997825" cy="679450"/>
          </a:xfrm>
        </p:spPr>
        <p:txBody>
          <a:bodyPr/>
          <a:lstStyle/>
          <a:p>
            <a:r>
              <a:rPr lang="en-US" altLang="en-US" sz="2200" b="1" dirty="0"/>
              <a:t>Criteria used for selection of SDG indicators</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381000" y="1828800"/>
            <a:ext cx="6477000" cy="3873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GB" sz="2000" b="0" dirty="0"/>
              <a:t>SDG indicators </a:t>
            </a:r>
            <a:r>
              <a:rPr lang="en-GB" sz="2000" b="0" dirty="0" smtClean="0"/>
              <a:t>contained in the technical report were </a:t>
            </a:r>
            <a:r>
              <a:rPr lang="en-GB" sz="2000" b="0" u="sng" dirty="0"/>
              <a:t>selected taking into account </a:t>
            </a:r>
            <a:r>
              <a:rPr lang="en-GB" sz="2000" b="0" dirty="0"/>
              <a:t>the topics recommended </a:t>
            </a:r>
            <a:r>
              <a:rPr lang="en-GB" sz="2000" b="0" dirty="0" smtClean="0"/>
              <a:t>in two </a:t>
            </a:r>
            <a:r>
              <a:rPr lang="en-GB" sz="2000" b="0" dirty="0"/>
              <a:t>international </a:t>
            </a:r>
            <a:r>
              <a:rPr lang="en-GB" sz="2000" b="0" dirty="0" smtClean="0"/>
              <a:t>methodological guidelines:</a:t>
            </a:r>
          </a:p>
          <a:p>
            <a:pPr>
              <a:spcBef>
                <a:spcPct val="20000"/>
              </a:spcBef>
              <a:buClr>
                <a:srgbClr val="C00000"/>
              </a:buClr>
              <a:buFont typeface="Wingdings" panose="05000000000000000000" pitchFamily="2" charset="2"/>
              <a:buChar char="q"/>
            </a:pPr>
            <a:endParaRPr lang="en-GB" sz="2000" b="0" dirty="0" smtClean="0"/>
          </a:p>
          <a:p>
            <a:pPr lvl="1">
              <a:spcBef>
                <a:spcPct val="20000"/>
              </a:spcBef>
              <a:buClr>
                <a:srgbClr val="C00000"/>
              </a:buClr>
              <a:buFont typeface="Wingdings" panose="05000000000000000000" pitchFamily="2" charset="2"/>
              <a:buChar char="§"/>
            </a:pPr>
            <a:r>
              <a:rPr lang="en-GB" sz="2000" b="0" i="1" dirty="0" smtClean="0"/>
              <a:t>UN </a:t>
            </a:r>
            <a:r>
              <a:rPr lang="en-GB" sz="2000" b="0" i="1" dirty="0"/>
              <a:t>Principles and Recommendations </a:t>
            </a:r>
            <a:r>
              <a:rPr lang="en-GB" sz="2000" b="0" i="1" dirty="0" smtClean="0"/>
              <a:t>for </a:t>
            </a:r>
            <a:r>
              <a:rPr lang="en-GB" sz="2000" b="0" i="1" dirty="0"/>
              <a:t>Population and Housing Censuses, Revision </a:t>
            </a:r>
            <a:r>
              <a:rPr lang="en-GB" sz="2000" b="0" i="1" dirty="0" smtClean="0"/>
              <a:t>3</a:t>
            </a:r>
            <a:r>
              <a:rPr lang="en-GB" sz="2000" b="0" dirty="0" smtClean="0"/>
              <a:t> </a:t>
            </a:r>
          </a:p>
          <a:p>
            <a:pPr lvl="1">
              <a:spcBef>
                <a:spcPct val="20000"/>
              </a:spcBef>
              <a:buClr>
                <a:srgbClr val="C00000"/>
              </a:buClr>
            </a:pPr>
            <a:endParaRPr lang="en-GB" sz="2000" b="0" dirty="0"/>
          </a:p>
          <a:p>
            <a:pPr lvl="1">
              <a:spcBef>
                <a:spcPct val="20000"/>
              </a:spcBef>
              <a:buClr>
                <a:srgbClr val="C00000"/>
              </a:buClr>
              <a:buFont typeface="Wingdings" panose="05000000000000000000" pitchFamily="2" charset="2"/>
              <a:buChar char="§"/>
            </a:pPr>
            <a:r>
              <a:rPr lang="en-GB" sz="2000" b="0" i="1" dirty="0" smtClean="0"/>
              <a:t>UN </a:t>
            </a:r>
            <a:r>
              <a:rPr lang="en-GB" sz="2000" b="0" i="1" dirty="0"/>
              <a:t>Principles and Recommendations for a Vital Statistics System, Revision </a:t>
            </a:r>
            <a:r>
              <a:rPr lang="en-GB" sz="2000" b="0" i="1" dirty="0" smtClean="0"/>
              <a:t>3</a:t>
            </a:r>
            <a:endParaRPr lang="en-US" sz="2000" b="0" dirty="0">
              <a:solidFill>
                <a:schemeClr val="tx1"/>
              </a:solidFill>
            </a:endParaRPr>
          </a:p>
          <a:p>
            <a:pPr>
              <a:spcBef>
                <a:spcPct val="20000"/>
              </a:spcBef>
              <a:buClr>
                <a:schemeClr val="accent2"/>
              </a:buClr>
              <a:buFont typeface="Wingdings" panose="05000000000000000000" pitchFamily="2" charset="2"/>
              <a:buNone/>
            </a:pPr>
            <a:endParaRPr lang="en-US" altLang="en-US" sz="2000" b="0" dirty="0">
              <a:solidFill>
                <a:schemeClr val="tx1"/>
              </a:solidFill>
            </a:endParaRPr>
          </a:p>
        </p:txBody>
      </p:sp>
      <p:pic>
        <p:nvPicPr>
          <p:cNvPr id="4" name="Picture 3">
            <a:extLst>
              <a:ext uri="{FF2B5EF4-FFF2-40B4-BE49-F238E27FC236}">
                <a16:creationId xmlns="" xmlns:a16="http://schemas.microsoft.com/office/drawing/2014/main" id="{FB043641-841D-4FB0-B4B7-71719B06D116}"/>
              </a:ext>
            </a:extLst>
          </p:cNvPr>
          <p:cNvPicPr>
            <a:picLocks noChangeAspect="1"/>
          </p:cNvPicPr>
          <p:nvPr/>
        </p:nvPicPr>
        <p:blipFill>
          <a:blip r:embed="rId2" cstate="print"/>
          <a:stretch>
            <a:fillRect/>
          </a:stretch>
        </p:blipFill>
        <p:spPr>
          <a:xfrm>
            <a:off x="7239000" y="1828800"/>
            <a:ext cx="1640893" cy="2176462"/>
          </a:xfrm>
          <a:prstGeom prst="rect">
            <a:avLst/>
          </a:prstGeom>
        </p:spPr>
      </p:pic>
      <p:pic>
        <p:nvPicPr>
          <p:cNvPr id="5" name="Picture 4">
            <a:extLst>
              <a:ext uri="{FF2B5EF4-FFF2-40B4-BE49-F238E27FC236}">
                <a16:creationId xmlns="" xmlns:a16="http://schemas.microsoft.com/office/drawing/2014/main" id="{4DD0B7EE-C0B9-46B9-8519-089F7F76C964}"/>
              </a:ext>
            </a:extLst>
          </p:cNvPr>
          <p:cNvPicPr>
            <a:picLocks noChangeAspect="1"/>
          </p:cNvPicPr>
          <p:nvPr/>
        </p:nvPicPr>
        <p:blipFill>
          <a:blip r:embed="rId3" cstate="print"/>
          <a:stretch>
            <a:fillRect/>
          </a:stretch>
        </p:blipFill>
        <p:spPr>
          <a:xfrm>
            <a:off x="7239000" y="4114800"/>
            <a:ext cx="1625752" cy="2017711"/>
          </a:xfrm>
          <a:prstGeom prst="rect">
            <a:avLst/>
          </a:prstGeom>
        </p:spPr>
      </p:pic>
    </p:spTree>
    <p:extLst>
      <p:ext uri="{BB962C8B-B14F-4D97-AF65-F5344CB8AC3E}">
        <p14:creationId xmlns="" xmlns:p14="http://schemas.microsoft.com/office/powerpoint/2010/main" val="1692052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57250"/>
            <a:ext cx="7997825" cy="679450"/>
          </a:xfrm>
        </p:spPr>
        <p:txBody>
          <a:bodyPr/>
          <a:lstStyle/>
          <a:p>
            <a:r>
              <a:rPr lang="en-US" altLang="en-US" sz="2200" b="1" dirty="0"/>
              <a:t>Criteria used for selection of SDG indicators</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457200" y="1828800"/>
            <a:ext cx="8305800" cy="4171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sz="1800" b="0" dirty="0" smtClean="0"/>
              <a:t>It is important to note that </a:t>
            </a:r>
            <a:r>
              <a:rPr lang="en-US" sz="1800" b="0" dirty="0" smtClean="0"/>
              <a:t>…there </a:t>
            </a:r>
            <a:r>
              <a:rPr lang="en-US" sz="1800" b="0" dirty="0"/>
              <a:t>is considerable </a:t>
            </a:r>
            <a:r>
              <a:rPr lang="en-US" sz="1800" b="0" dirty="0" smtClean="0"/>
              <a:t>heterogeneity / diversity </a:t>
            </a:r>
            <a:r>
              <a:rPr lang="en-US" sz="1800" b="0" dirty="0"/>
              <a:t>in terms of the </a:t>
            </a:r>
            <a:r>
              <a:rPr lang="en-US" sz="1800" b="0" dirty="0" smtClean="0"/>
              <a:t>data </a:t>
            </a:r>
            <a:r>
              <a:rPr lang="en-US" sz="1800" b="0" dirty="0"/>
              <a:t>needed for measuring SDG indicators</a:t>
            </a:r>
          </a:p>
          <a:p>
            <a:pPr>
              <a:spcBef>
                <a:spcPct val="20000"/>
              </a:spcBef>
              <a:buClr>
                <a:srgbClr val="C00000"/>
              </a:buClr>
              <a:buFont typeface="Wingdings" panose="05000000000000000000" pitchFamily="2" charset="2"/>
              <a:buChar char="q"/>
            </a:pPr>
            <a:endParaRPr lang="en-US" sz="1800" b="0" dirty="0" smtClean="0"/>
          </a:p>
          <a:p>
            <a:pPr>
              <a:spcBef>
                <a:spcPct val="20000"/>
              </a:spcBef>
              <a:buClr>
                <a:srgbClr val="C00000"/>
              </a:buClr>
              <a:buFont typeface="Wingdings" panose="05000000000000000000" pitchFamily="2" charset="2"/>
              <a:buChar char="q"/>
            </a:pPr>
            <a:r>
              <a:rPr lang="en-US" sz="1800" b="0" dirty="0" smtClean="0"/>
              <a:t>Analysis </a:t>
            </a:r>
            <a:r>
              <a:rPr lang="en-US" sz="1800" b="0" dirty="0"/>
              <a:t>of SDG metadata indicates that:</a:t>
            </a:r>
          </a:p>
          <a:p>
            <a:pPr lvl="1">
              <a:spcBef>
                <a:spcPct val="20000"/>
              </a:spcBef>
              <a:buClr>
                <a:srgbClr val="C00000"/>
              </a:buClr>
              <a:buFont typeface="Wingdings" panose="05000000000000000000" pitchFamily="2" charset="2"/>
              <a:buChar char="§"/>
            </a:pPr>
            <a:r>
              <a:rPr lang="en-US" sz="1800" dirty="0"/>
              <a:t>For some indicators, </a:t>
            </a:r>
            <a:r>
              <a:rPr lang="en-US" sz="1800" b="0" dirty="0"/>
              <a:t>the PHC or CRVS is the natural data source for measuring </a:t>
            </a:r>
            <a:r>
              <a:rPr lang="en-US" sz="1800" b="0" dirty="0" smtClean="0"/>
              <a:t>these indicator</a:t>
            </a:r>
            <a:r>
              <a:rPr lang="en-US" sz="1800" dirty="0" smtClean="0"/>
              <a:t>s</a:t>
            </a:r>
            <a:endParaRPr lang="en-US" sz="1800" b="0" dirty="0"/>
          </a:p>
          <a:p>
            <a:pPr lvl="1">
              <a:spcBef>
                <a:spcPct val="20000"/>
              </a:spcBef>
              <a:buClr>
                <a:srgbClr val="C00000"/>
              </a:buClr>
              <a:buFont typeface="Wingdings" panose="05000000000000000000" pitchFamily="2" charset="2"/>
              <a:buChar char="§"/>
            </a:pPr>
            <a:r>
              <a:rPr lang="en-US" sz="1800" b="0" dirty="0" smtClean="0"/>
              <a:t>For other </a:t>
            </a:r>
            <a:r>
              <a:rPr lang="en-US" sz="1800" b="0" dirty="0"/>
              <a:t>indicators, the PHC merely contributes some </a:t>
            </a:r>
            <a:r>
              <a:rPr lang="en-US" sz="1800" b="0" u="sng" dirty="0"/>
              <a:t>proxy</a:t>
            </a:r>
            <a:r>
              <a:rPr lang="en-US" sz="1800" b="0" dirty="0"/>
              <a:t> </a:t>
            </a:r>
            <a:r>
              <a:rPr lang="en-US" sz="1800" b="0" dirty="0" smtClean="0"/>
              <a:t>or </a:t>
            </a:r>
            <a:r>
              <a:rPr lang="en-US" sz="1800" b="0" u="sng" dirty="0" smtClean="0"/>
              <a:t>ancillary</a:t>
            </a:r>
            <a:r>
              <a:rPr lang="en-US" sz="1800" b="0" dirty="0" smtClean="0"/>
              <a:t> information </a:t>
            </a:r>
            <a:r>
              <a:rPr lang="en-US" sz="1800" b="0" dirty="0"/>
              <a:t>that </a:t>
            </a:r>
            <a:r>
              <a:rPr lang="en-US" sz="1800" b="0" dirty="0" smtClean="0"/>
              <a:t>contributes to the </a:t>
            </a:r>
            <a:r>
              <a:rPr lang="en-US" sz="1800" b="0" dirty="0"/>
              <a:t>measurement of </a:t>
            </a:r>
            <a:r>
              <a:rPr lang="en-US" sz="1800" b="0" dirty="0" smtClean="0"/>
              <a:t>these indicators </a:t>
            </a:r>
            <a:endParaRPr lang="en-US" sz="1800" b="0" dirty="0"/>
          </a:p>
        </p:txBody>
      </p:sp>
    </p:spTree>
    <p:extLst>
      <p:ext uri="{BB962C8B-B14F-4D97-AF65-F5344CB8AC3E}">
        <p14:creationId xmlns="" xmlns:p14="http://schemas.microsoft.com/office/powerpoint/2010/main" val="4256908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57250"/>
            <a:ext cx="7997825" cy="679450"/>
          </a:xfrm>
        </p:spPr>
        <p:txBody>
          <a:bodyPr/>
          <a:lstStyle/>
          <a:p>
            <a:r>
              <a:rPr lang="en-US" altLang="en-US" sz="2200" b="1" dirty="0"/>
              <a:t>Criteria used for selection of SDG indicators</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460375" y="1536700"/>
            <a:ext cx="8607425"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endParaRPr lang="en-US" sz="1800" b="0" dirty="0">
              <a:solidFill>
                <a:schemeClr val="tx1"/>
              </a:solidFill>
              <a:latin typeface="Arial"/>
              <a:ea typeface="宋体"/>
              <a:cs typeface="Arial"/>
            </a:endParaRPr>
          </a:p>
          <a:p>
            <a:pPr>
              <a:spcBef>
                <a:spcPct val="20000"/>
              </a:spcBef>
              <a:buClr>
                <a:srgbClr val="C00000"/>
              </a:buClr>
              <a:buFont typeface="Wingdings" panose="05000000000000000000" pitchFamily="2" charset="2"/>
              <a:buChar char="q"/>
            </a:pPr>
            <a:r>
              <a:rPr lang="en-US" sz="2000" b="0" dirty="0">
                <a:solidFill>
                  <a:schemeClr val="tx1"/>
                </a:solidFill>
                <a:latin typeface="Arial"/>
                <a:ea typeface="宋体"/>
                <a:cs typeface="Arial"/>
              </a:rPr>
              <a:t>SDG indicators are </a:t>
            </a:r>
            <a:r>
              <a:rPr lang="en-US" sz="2000" b="0" dirty="0" smtClean="0">
                <a:solidFill>
                  <a:schemeClr val="tx1"/>
                </a:solidFill>
                <a:latin typeface="Arial"/>
                <a:ea typeface="宋体"/>
                <a:cs typeface="Arial"/>
              </a:rPr>
              <a:t>classified into </a:t>
            </a:r>
            <a:r>
              <a:rPr lang="en-US" sz="2000" b="0" dirty="0">
                <a:solidFill>
                  <a:schemeClr val="tx1"/>
                </a:solidFill>
                <a:latin typeface="Arial"/>
                <a:ea typeface="宋体"/>
                <a:cs typeface="Arial"/>
              </a:rPr>
              <a:t>the following four groups:</a:t>
            </a:r>
            <a:endParaRPr lang="en-US" sz="2000" dirty="0">
              <a:solidFill>
                <a:schemeClr val="tx1"/>
              </a:solidFill>
              <a:latin typeface="Arial"/>
              <a:ea typeface="宋体"/>
              <a:cs typeface="Arial"/>
            </a:endParaRPr>
          </a:p>
          <a:p>
            <a:pPr marL="0" indent="0">
              <a:spcBef>
                <a:spcPct val="20000"/>
              </a:spcBef>
              <a:buClr>
                <a:srgbClr val="C00000"/>
              </a:buClr>
            </a:pPr>
            <a:endParaRPr lang="en-US" sz="1800" b="0" dirty="0">
              <a:solidFill>
                <a:schemeClr val="tx1"/>
              </a:solidFill>
            </a:endParaRPr>
          </a:p>
          <a:p>
            <a:pPr lvl="1" indent="-436245">
              <a:spcBef>
                <a:spcPct val="20000"/>
              </a:spcBef>
              <a:buClr>
                <a:srgbClr val="C00000"/>
              </a:buClr>
              <a:buFont typeface="Wingdings" panose="05000000000000000000" pitchFamily="2" charset="2"/>
              <a:buChar char="Ø"/>
              <a:tabLst>
                <a:tab pos="1998663" algn="l"/>
              </a:tabLst>
            </a:pPr>
            <a:r>
              <a:rPr lang="en-US" sz="2000" b="1" dirty="0">
                <a:solidFill>
                  <a:schemeClr val="tx1"/>
                </a:solidFill>
              </a:rPr>
              <a:t>Group </a:t>
            </a:r>
            <a:r>
              <a:rPr lang="en-US" sz="2000" b="1" dirty="0" smtClean="0">
                <a:solidFill>
                  <a:schemeClr val="tx1"/>
                </a:solidFill>
              </a:rPr>
              <a:t>I </a:t>
            </a:r>
            <a:r>
              <a:rPr lang="en-US" sz="1800" b="1" dirty="0" smtClean="0">
                <a:solidFill>
                  <a:schemeClr val="tx1"/>
                </a:solidFill>
              </a:rPr>
              <a:t>- Indicators </a:t>
            </a:r>
            <a:r>
              <a:rPr lang="en-US" sz="1800" b="1" dirty="0">
                <a:solidFill>
                  <a:schemeClr val="tx1"/>
                </a:solidFill>
              </a:rPr>
              <a:t>for which the PHC is the most </a:t>
            </a:r>
            <a:r>
              <a:rPr lang="en-US" sz="1800" b="1" dirty="0" smtClean="0">
                <a:solidFill>
                  <a:schemeClr val="tx1"/>
                </a:solidFill>
              </a:rPr>
              <a:t>obvious 			source</a:t>
            </a:r>
            <a:r>
              <a:rPr lang="en-US" sz="1800" b="0" dirty="0">
                <a:solidFill>
                  <a:schemeClr val="tx1"/>
                </a:solidFill>
              </a:rPr>
              <a:t>, even though alternative data sources </a:t>
            </a:r>
            <a:r>
              <a:rPr lang="en-US" sz="1800" b="0" dirty="0">
                <a:solidFill>
                  <a:schemeClr val="bg1">
                    <a:lumMod val="50000"/>
                  </a:schemeClr>
                </a:solidFill>
              </a:rPr>
              <a:t>(</a:t>
            </a:r>
            <a:r>
              <a:rPr lang="en-US" sz="1800" b="0" dirty="0" smtClean="0">
                <a:solidFill>
                  <a:schemeClr val="bg1">
                    <a:lumMod val="50000"/>
                  </a:schemeClr>
                </a:solidFill>
              </a:rPr>
              <a:t>including </a:t>
            </a:r>
            <a:r>
              <a:rPr lang="en-US" sz="1800" dirty="0" smtClean="0">
                <a:solidFill>
                  <a:schemeClr val="bg1">
                    <a:lumMod val="50000"/>
                  </a:schemeClr>
                </a:solidFill>
              </a:rPr>
              <a:t>		</a:t>
            </a:r>
            <a:r>
              <a:rPr lang="en-US" sz="1800" b="0" dirty="0" smtClean="0">
                <a:solidFill>
                  <a:schemeClr val="bg1">
                    <a:lumMod val="50000"/>
                  </a:schemeClr>
                </a:solidFill>
              </a:rPr>
              <a:t>CRVS</a:t>
            </a:r>
            <a:r>
              <a:rPr lang="en-US" sz="1800" b="0" dirty="0">
                <a:solidFill>
                  <a:schemeClr val="bg1">
                    <a:lumMod val="50000"/>
                  </a:schemeClr>
                </a:solidFill>
              </a:rPr>
              <a:t>) </a:t>
            </a:r>
            <a:r>
              <a:rPr lang="en-US" sz="1800" b="0" dirty="0">
                <a:solidFill>
                  <a:schemeClr val="tx1"/>
                </a:solidFill>
              </a:rPr>
              <a:t>may be available and in some cases are of better </a:t>
            </a:r>
            <a:r>
              <a:rPr lang="en-US" sz="1800" b="0" dirty="0" smtClean="0">
                <a:solidFill>
                  <a:schemeClr val="tx1"/>
                </a:solidFill>
              </a:rPr>
              <a:t>	quality</a:t>
            </a:r>
            <a:endParaRPr lang="en-US" sz="1800" b="0" dirty="0" smtClean="0"/>
          </a:p>
          <a:p>
            <a:pPr lvl="1" indent="-436245">
              <a:spcBef>
                <a:spcPct val="20000"/>
              </a:spcBef>
              <a:buClr>
                <a:srgbClr val="C00000"/>
              </a:buClr>
            </a:pPr>
            <a:endParaRPr lang="en-US" sz="1800" b="0" dirty="0">
              <a:cs typeface="Arial" panose="020B0604020202020204" pitchFamily="34" charset="0"/>
            </a:endParaRPr>
          </a:p>
          <a:p>
            <a:pPr lvl="1" indent="-436245">
              <a:spcBef>
                <a:spcPct val="20000"/>
              </a:spcBef>
              <a:buClr>
                <a:srgbClr val="C00000"/>
              </a:buClr>
              <a:buFont typeface="Wingdings" panose="05000000000000000000" pitchFamily="2" charset="2"/>
              <a:buChar char="Ø"/>
              <a:tabLst>
                <a:tab pos="2055813" algn="l"/>
              </a:tabLst>
            </a:pPr>
            <a:r>
              <a:rPr lang="en-US" sz="2000" b="1" dirty="0"/>
              <a:t>Group </a:t>
            </a:r>
            <a:r>
              <a:rPr lang="en-US" sz="2000" b="1" dirty="0" smtClean="0"/>
              <a:t>II </a:t>
            </a:r>
            <a:r>
              <a:rPr lang="en-US" sz="1800" b="1" dirty="0" smtClean="0"/>
              <a:t>- Indicators </a:t>
            </a:r>
            <a:r>
              <a:rPr lang="en-US" sz="1800" b="1" dirty="0"/>
              <a:t>for which the CRVS is the most obvious </a:t>
            </a:r>
            <a:r>
              <a:rPr lang="en-US" sz="1800" b="1" dirty="0" smtClean="0"/>
              <a:t>		source </a:t>
            </a:r>
            <a:r>
              <a:rPr lang="en-US" sz="1800" dirty="0" smtClean="0">
                <a:solidFill>
                  <a:schemeClr val="bg1">
                    <a:lumMod val="50000"/>
                  </a:schemeClr>
                </a:solidFill>
              </a:rPr>
              <a:t>(</a:t>
            </a:r>
            <a:r>
              <a:rPr lang="en-US" sz="1800" i="1" dirty="0" smtClean="0">
                <a:solidFill>
                  <a:schemeClr val="bg1">
                    <a:lumMod val="50000"/>
                  </a:schemeClr>
                </a:solidFill>
              </a:rPr>
              <a:t>however</a:t>
            </a:r>
            <a:r>
              <a:rPr lang="en-US" sz="1800" b="0" i="1" dirty="0" smtClean="0">
                <a:solidFill>
                  <a:schemeClr val="bg1">
                    <a:lumMod val="50000"/>
                  </a:schemeClr>
                </a:solidFill>
              </a:rPr>
              <a:t>, due </a:t>
            </a:r>
            <a:r>
              <a:rPr lang="en-US" sz="1800" b="0" i="1" dirty="0">
                <a:solidFill>
                  <a:schemeClr val="bg1">
                    <a:lumMod val="50000"/>
                  </a:schemeClr>
                </a:solidFill>
              </a:rPr>
              <a:t>to problems of data </a:t>
            </a:r>
            <a:r>
              <a:rPr lang="en-US" sz="1800" b="0" i="1" dirty="0" smtClean="0">
                <a:solidFill>
                  <a:schemeClr val="bg1">
                    <a:lumMod val="50000"/>
                  </a:schemeClr>
                </a:solidFill>
              </a:rPr>
              <a:t>quality, in </a:t>
            </a:r>
            <a:r>
              <a:rPr lang="en-US" sz="1800" b="0" i="1" dirty="0">
                <a:solidFill>
                  <a:schemeClr val="bg1">
                    <a:lumMod val="50000"/>
                  </a:schemeClr>
                </a:solidFill>
              </a:rPr>
              <a:t>many </a:t>
            </a:r>
            <a:r>
              <a:rPr lang="en-US" sz="1800" b="0" i="1" dirty="0" smtClean="0">
                <a:solidFill>
                  <a:schemeClr val="bg1">
                    <a:lumMod val="50000"/>
                  </a:schemeClr>
                </a:solidFill>
              </a:rPr>
              <a:t>	countries, these indicators may be measured PHC </a:t>
            </a:r>
            <a:r>
              <a:rPr lang="en-US" sz="1800" b="0" i="1" dirty="0">
                <a:solidFill>
                  <a:schemeClr val="bg1">
                    <a:lumMod val="50000"/>
                  </a:schemeClr>
                </a:solidFill>
              </a:rPr>
              <a:t>or </a:t>
            </a:r>
            <a:r>
              <a:rPr lang="en-US" sz="1800" b="0" i="1" dirty="0" smtClean="0">
                <a:solidFill>
                  <a:schemeClr val="bg1">
                    <a:lumMod val="50000"/>
                  </a:schemeClr>
                </a:solidFill>
              </a:rPr>
              <a:t>data   	from other sources</a:t>
            </a:r>
            <a:r>
              <a:rPr lang="en-US" sz="1800" b="0" dirty="0" smtClean="0">
                <a:solidFill>
                  <a:schemeClr val="bg1">
                    <a:lumMod val="50000"/>
                  </a:schemeClr>
                </a:solidFill>
              </a:rPr>
              <a:t>)</a:t>
            </a:r>
            <a:endParaRPr lang="en-US" sz="1800" b="0" dirty="0">
              <a:solidFill>
                <a:schemeClr val="bg1">
                  <a:lumMod val="50000"/>
                </a:schemeClr>
              </a:solidFill>
              <a:cs typeface="Arial" panose="020B0604020202020204" pitchFamily="34" charset="0"/>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 xmlns:p14="http://schemas.microsoft.com/office/powerpoint/2010/main" val="3302938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57250"/>
            <a:ext cx="7997825" cy="679450"/>
          </a:xfrm>
        </p:spPr>
        <p:txBody>
          <a:bodyPr/>
          <a:lstStyle/>
          <a:p>
            <a:r>
              <a:rPr lang="en-US" altLang="en-US" sz="2200" b="1" dirty="0"/>
              <a:t>Criteria used for selection of SDG indicators</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460375" y="1536700"/>
            <a:ext cx="8531225"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lvl="1">
              <a:spcBef>
                <a:spcPct val="20000"/>
              </a:spcBef>
              <a:buClr>
                <a:srgbClr val="C00000"/>
              </a:buClr>
              <a:buFont typeface="Wingdings" panose="05000000000000000000" pitchFamily="2" charset="2"/>
              <a:buChar char="Ø"/>
            </a:pPr>
            <a:endParaRPr lang="en-US" sz="2000" b="1" dirty="0" smtClean="0"/>
          </a:p>
          <a:p>
            <a:pPr lvl="1">
              <a:spcBef>
                <a:spcPct val="20000"/>
              </a:spcBef>
              <a:buClr>
                <a:srgbClr val="C00000"/>
              </a:buClr>
              <a:buFont typeface="Wingdings" panose="05000000000000000000" pitchFamily="2" charset="2"/>
              <a:buChar char="Ø"/>
              <a:tabLst>
                <a:tab pos="2171700" algn="l"/>
              </a:tabLst>
            </a:pPr>
            <a:r>
              <a:rPr lang="en-US" sz="2000" b="1" dirty="0" smtClean="0"/>
              <a:t>Group III - Indicators </a:t>
            </a:r>
            <a:r>
              <a:rPr lang="en-US" sz="2000" b="1" dirty="0"/>
              <a:t>for which the PHC provides proxy </a:t>
            </a:r>
            <a:r>
              <a:rPr lang="en-US" sz="2000" b="1" dirty="0" smtClean="0"/>
              <a:t>	estimation </a:t>
            </a:r>
            <a:r>
              <a:rPr lang="en-US" sz="2000" b="0" dirty="0"/>
              <a:t>that can help </a:t>
            </a:r>
            <a:r>
              <a:rPr lang="en-US" sz="2000" b="0" dirty="0" smtClean="0"/>
              <a:t>in measuring some SDG 	indicators or enhancing </a:t>
            </a:r>
            <a:r>
              <a:rPr lang="en-US" sz="2000" b="0" dirty="0"/>
              <a:t>understanding</a:t>
            </a:r>
            <a:r>
              <a:rPr lang="en-US" sz="2000" b="0" dirty="0" smtClean="0"/>
              <a:t>, particularly in 	regard to disaggregation </a:t>
            </a:r>
            <a:r>
              <a:rPr lang="en-US" sz="2000" b="0" dirty="0"/>
              <a:t>to </a:t>
            </a:r>
            <a:r>
              <a:rPr lang="en-US" sz="2000" b="0" dirty="0" smtClean="0"/>
              <a:t>specific population groups</a:t>
            </a:r>
            <a:endParaRPr lang="en-US" sz="2000" b="0" dirty="0"/>
          </a:p>
          <a:p>
            <a:pPr marL="471487" lvl="1" indent="0">
              <a:spcBef>
                <a:spcPct val="20000"/>
              </a:spcBef>
              <a:buClr>
                <a:srgbClr val="C00000"/>
              </a:buClr>
            </a:pPr>
            <a:endParaRPr lang="en-US" sz="2000" b="0" dirty="0"/>
          </a:p>
          <a:p>
            <a:pPr lvl="1">
              <a:spcBef>
                <a:spcPct val="20000"/>
              </a:spcBef>
              <a:buClr>
                <a:srgbClr val="C00000"/>
              </a:buClr>
              <a:buFont typeface="Wingdings" panose="05000000000000000000" pitchFamily="2" charset="2"/>
              <a:buChar char="Ø"/>
              <a:tabLst>
                <a:tab pos="2171700" algn="l"/>
              </a:tabLst>
            </a:pPr>
            <a:r>
              <a:rPr lang="en-US" sz="2000" b="1" dirty="0"/>
              <a:t>Group </a:t>
            </a:r>
            <a:r>
              <a:rPr lang="en-US" sz="2000" b="1" dirty="0" smtClean="0"/>
              <a:t>IV - </a:t>
            </a:r>
            <a:r>
              <a:rPr lang="en-US" sz="2000" b="1" dirty="0"/>
              <a:t>Indicators for which the PHC provides ancillary </a:t>
            </a:r>
            <a:r>
              <a:rPr lang="en-US" sz="2000" b="1" dirty="0" smtClean="0"/>
              <a:t>	information</a:t>
            </a:r>
            <a:r>
              <a:rPr lang="en-US" sz="2000" b="0" dirty="0" smtClean="0"/>
              <a:t> </a:t>
            </a:r>
            <a:r>
              <a:rPr lang="en-US" sz="2000" b="0" dirty="0"/>
              <a:t>that could be used for analytical </a:t>
            </a:r>
            <a:r>
              <a:rPr lang="en-US" sz="2000" b="0" dirty="0" smtClean="0"/>
              <a:t>	purposes but </a:t>
            </a:r>
            <a:r>
              <a:rPr lang="en-US" sz="2000" b="0" dirty="0"/>
              <a:t>that by itself is </a:t>
            </a:r>
            <a:r>
              <a:rPr lang="en-US" sz="2000" b="0" dirty="0" smtClean="0"/>
              <a:t>	insufficient </a:t>
            </a:r>
            <a:r>
              <a:rPr lang="en-US" sz="2000" b="0" dirty="0"/>
              <a:t>to fully take </a:t>
            </a:r>
            <a:r>
              <a:rPr lang="en-US" sz="2000" b="0" dirty="0" smtClean="0"/>
              <a:t>	account </a:t>
            </a:r>
            <a:r>
              <a:rPr lang="en-US" sz="2000" b="0" dirty="0"/>
              <a:t>of the </a:t>
            </a:r>
            <a:r>
              <a:rPr lang="en-US" sz="2000" b="0" dirty="0" smtClean="0"/>
              <a:t>indicator</a:t>
            </a:r>
            <a:endParaRPr lang="en-US" sz="2000" b="0" dirty="0"/>
          </a:p>
          <a:p>
            <a:pPr lvl="1">
              <a:spcBef>
                <a:spcPct val="20000"/>
              </a:spcBef>
              <a:buClr>
                <a:srgbClr val="C00000"/>
              </a:buClr>
              <a:buFont typeface="Wingdings" panose="05000000000000000000" pitchFamily="2" charset="2"/>
              <a:buChar char="q"/>
            </a:pPr>
            <a:endParaRPr lang="en-US" altLang="en-US" sz="1600" dirty="0">
              <a:solidFill>
                <a:schemeClr val="tx1"/>
              </a:solidFill>
            </a:endParaRPr>
          </a:p>
          <a:p>
            <a:pPr>
              <a:spcBef>
                <a:spcPct val="20000"/>
              </a:spcBef>
              <a:buClr>
                <a:schemeClr val="accent2"/>
              </a:buClr>
              <a:buFont typeface="Wingdings" panose="05000000000000000000" pitchFamily="2" charset="2"/>
              <a:buNone/>
            </a:pPr>
            <a:endParaRPr lang="en-US" altLang="en-US" sz="2200" b="0" dirty="0">
              <a:solidFill>
                <a:schemeClr val="tx1"/>
              </a:solidFill>
            </a:endParaRPr>
          </a:p>
        </p:txBody>
      </p:sp>
    </p:spTree>
    <p:extLst>
      <p:ext uri="{BB962C8B-B14F-4D97-AF65-F5344CB8AC3E}">
        <p14:creationId xmlns="" xmlns:p14="http://schemas.microsoft.com/office/powerpoint/2010/main" val="2685542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57250"/>
            <a:ext cx="7997825" cy="679450"/>
          </a:xfrm>
        </p:spPr>
        <p:txBody>
          <a:bodyPr/>
          <a:lstStyle/>
          <a:p>
            <a:r>
              <a:rPr lang="en-US" altLang="en-US" sz="2400" b="1" dirty="0" smtClean="0"/>
              <a:t>Structure of the report</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304800" y="1676400"/>
            <a:ext cx="8373606" cy="42930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altLang="en-US" sz="2000" b="0" dirty="0">
                <a:solidFill>
                  <a:schemeClr val="tx1"/>
                </a:solidFill>
                <a:latin typeface="Arial"/>
                <a:ea typeface="宋体"/>
                <a:cs typeface="Arial"/>
              </a:rPr>
              <a:t>The report </a:t>
            </a:r>
            <a:r>
              <a:rPr lang="en-US" altLang="en-US" sz="2000" b="0" dirty="0" smtClean="0">
                <a:solidFill>
                  <a:schemeClr val="tx1"/>
                </a:solidFill>
                <a:latin typeface="Arial"/>
                <a:ea typeface="宋体"/>
                <a:cs typeface="Arial"/>
              </a:rPr>
              <a:t>has four </a:t>
            </a:r>
            <a:r>
              <a:rPr lang="en-US" altLang="en-US" sz="2000" b="0" dirty="0">
                <a:solidFill>
                  <a:schemeClr val="tx1"/>
                </a:solidFill>
                <a:latin typeface="Arial"/>
                <a:ea typeface="宋体"/>
                <a:cs typeface="Arial"/>
              </a:rPr>
              <a:t>chapters:</a:t>
            </a:r>
          </a:p>
          <a:p>
            <a:pPr>
              <a:spcBef>
                <a:spcPct val="20000"/>
              </a:spcBef>
              <a:buClr>
                <a:srgbClr val="C00000"/>
              </a:buClr>
              <a:buFont typeface="Wingdings" panose="05000000000000000000" pitchFamily="2" charset="2"/>
              <a:buChar char="q"/>
            </a:pPr>
            <a:endParaRPr lang="en-US" altLang="en-US" sz="1900" dirty="0">
              <a:solidFill>
                <a:schemeClr val="tx1"/>
              </a:solidFill>
              <a:latin typeface="Arial"/>
              <a:ea typeface="宋体"/>
              <a:cs typeface="Arial"/>
            </a:endParaRPr>
          </a:p>
          <a:p>
            <a:pPr lvl="1" indent="-436245">
              <a:spcBef>
                <a:spcPct val="20000"/>
              </a:spcBef>
              <a:buClr>
                <a:srgbClr val="C00000"/>
              </a:buClr>
              <a:buFont typeface="Courier New" panose="02070309020205020404" pitchFamily="49" charset="0"/>
              <a:buChar char="o"/>
            </a:pPr>
            <a:r>
              <a:rPr lang="en-GB" sz="1900" b="1" dirty="0">
                <a:solidFill>
                  <a:schemeClr val="tx1"/>
                </a:solidFill>
                <a:latin typeface="Arial"/>
                <a:ea typeface="宋体"/>
                <a:cs typeface="Arial"/>
              </a:rPr>
              <a:t>Chapter I </a:t>
            </a:r>
            <a:r>
              <a:rPr lang="en-GB" sz="1900" dirty="0" smtClean="0">
                <a:solidFill>
                  <a:schemeClr val="tx1"/>
                </a:solidFill>
                <a:latin typeface="Arial"/>
                <a:ea typeface="宋体"/>
                <a:cs typeface="Arial"/>
              </a:rPr>
              <a:t>– Introduction (</a:t>
            </a:r>
            <a:r>
              <a:rPr lang="en-GB" sz="1900" dirty="0">
                <a:solidFill>
                  <a:schemeClr val="tx1"/>
                </a:solidFill>
                <a:latin typeface="Arial"/>
                <a:ea typeface="宋体"/>
                <a:cs typeface="Arial"/>
              </a:rPr>
              <a:t>background information, objectives, target audiences, etc.)</a:t>
            </a:r>
            <a:endParaRPr lang="en-GB" dirty="0">
              <a:solidFill>
                <a:schemeClr val="tx1"/>
              </a:solidFill>
              <a:cs typeface="Arial" panose="020B0604020202020204" pitchFamily="34" charset="0"/>
            </a:endParaRPr>
          </a:p>
          <a:p>
            <a:pPr lvl="1" indent="-436245">
              <a:spcBef>
                <a:spcPct val="20000"/>
              </a:spcBef>
              <a:buClr>
                <a:srgbClr val="C00000"/>
              </a:buClr>
              <a:buFont typeface="Courier New" panose="02070309020205020404" pitchFamily="49" charset="0"/>
              <a:buChar char="o"/>
            </a:pPr>
            <a:r>
              <a:rPr lang="en-GB" altLang="en-US" sz="1900" b="1" dirty="0">
                <a:solidFill>
                  <a:schemeClr val="tx1"/>
                </a:solidFill>
                <a:latin typeface="Arial"/>
                <a:ea typeface="宋体"/>
                <a:cs typeface="Arial"/>
              </a:rPr>
              <a:t>Chapter II </a:t>
            </a:r>
            <a:r>
              <a:rPr lang="en-GB" sz="1900" dirty="0" smtClean="0">
                <a:solidFill>
                  <a:schemeClr val="tx1"/>
                </a:solidFill>
                <a:latin typeface="Arial"/>
                <a:ea typeface="宋体"/>
                <a:cs typeface="Arial"/>
              </a:rPr>
              <a:t>–</a:t>
            </a:r>
            <a:r>
              <a:rPr lang="en-GB" altLang="en-US" sz="1900" dirty="0" smtClean="0">
                <a:solidFill>
                  <a:schemeClr val="tx1"/>
                </a:solidFill>
                <a:latin typeface="Arial"/>
                <a:ea typeface="宋体"/>
                <a:cs typeface="Arial"/>
              </a:rPr>
              <a:t> </a:t>
            </a:r>
            <a:r>
              <a:rPr lang="en-GB" altLang="en-US" sz="1900" dirty="0">
                <a:solidFill>
                  <a:schemeClr val="tx1"/>
                </a:solidFill>
                <a:latin typeface="Arial"/>
                <a:ea typeface="宋体"/>
                <a:cs typeface="Arial"/>
              </a:rPr>
              <a:t>SDG Indicators that can be measured fully or </a:t>
            </a:r>
            <a:r>
              <a:rPr lang="en-GB" altLang="en-US" sz="1900" dirty="0" smtClean="0">
                <a:solidFill>
                  <a:schemeClr val="tx1"/>
                </a:solidFill>
                <a:latin typeface="Arial"/>
                <a:ea typeface="宋体"/>
                <a:cs typeface="Arial"/>
              </a:rPr>
              <a:t>partly </a:t>
            </a:r>
            <a:r>
              <a:rPr lang="en-GB" altLang="en-US" sz="1900" dirty="0">
                <a:solidFill>
                  <a:schemeClr val="tx1"/>
                </a:solidFill>
                <a:latin typeface="Arial"/>
                <a:ea typeface="宋体"/>
                <a:cs typeface="Arial"/>
              </a:rPr>
              <a:t>through PHCs and CRVSs</a:t>
            </a:r>
          </a:p>
          <a:p>
            <a:pPr lvl="1" indent="-436245">
              <a:spcBef>
                <a:spcPct val="20000"/>
              </a:spcBef>
              <a:buClr>
                <a:srgbClr val="C00000"/>
              </a:buClr>
              <a:buFont typeface="Courier New" panose="02070309020205020404" pitchFamily="49" charset="0"/>
              <a:buChar char="o"/>
            </a:pPr>
            <a:r>
              <a:rPr lang="en-GB" altLang="en-US" sz="1900" b="1" dirty="0">
                <a:solidFill>
                  <a:schemeClr val="tx1"/>
                </a:solidFill>
                <a:latin typeface="Arial"/>
                <a:ea typeface="宋体"/>
                <a:cs typeface="Arial"/>
              </a:rPr>
              <a:t>Chapter III </a:t>
            </a:r>
            <a:r>
              <a:rPr lang="en-GB" sz="1900" dirty="0" smtClean="0">
                <a:solidFill>
                  <a:schemeClr val="tx1"/>
                </a:solidFill>
                <a:latin typeface="Arial"/>
                <a:ea typeface="宋体"/>
                <a:cs typeface="Arial"/>
              </a:rPr>
              <a:t>–</a:t>
            </a:r>
            <a:r>
              <a:rPr lang="en-GB" altLang="en-US" sz="1900" b="1" dirty="0" smtClean="0">
                <a:solidFill>
                  <a:schemeClr val="tx1"/>
                </a:solidFill>
                <a:latin typeface="Arial"/>
                <a:ea typeface="宋体"/>
                <a:cs typeface="Arial"/>
              </a:rPr>
              <a:t> </a:t>
            </a:r>
            <a:r>
              <a:rPr lang="en-GB" altLang="en-US" sz="1900" dirty="0">
                <a:solidFill>
                  <a:schemeClr val="tx1"/>
                </a:solidFill>
                <a:latin typeface="Arial"/>
                <a:ea typeface="宋体"/>
                <a:cs typeface="Arial"/>
              </a:rPr>
              <a:t>Detailed analysis of the selected SDG Indicators</a:t>
            </a:r>
          </a:p>
          <a:p>
            <a:pPr lvl="1" indent="-436245">
              <a:spcBef>
                <a:spcPct val="20000"/>
              </a:spcBef>
              <a:buClr>
                <a:srgbClr val="C00000"/>
              </a:buClr>
              <a:buFont typeface="Courier New" panose="02070309020205020404" pitchFamily="49" charset="0"/>
              <a:buChar char="o"/>
            </a:pPr>
            <a:r>
              <a:rPr lang="en-US" altLang="en-US" sz="1900" b="1" dirty="0">
                <a:solidFill>
                  <a:schemeClr val="tx1"/>
                </a:solidFill>
                <a:latin typeface="Arial"/>
                <a:ea typeface="宋体"/>
                <a:cs typeface="Arial"/>
              </a:rPr>
              <a:t>Chapter IV </a:t>
            </a:r>
            <a:r>
              <a:rPr lang="en-GB" sz="1900" dirty="0" smtClean="0">
                <a:solidFill>
                  <a:schemeClr val="tx1"/>
                </a:solidFill>
                <a:latin typeface="Arial"/>
                <a:ea typeface="宋体"/>
                <a:cs typeface="Arial"/>
              </a:rPr>
              <a:t>–</a:t>
            </a:r>
            <a:r>
              <a:rPr lang="en-US" altLang="en-US" sz="1900" dirty="0" smtClean="0">
                <a:solidFill>
                  <a:schemeClr val="tx1"/>
                </a:solidFill>
                <a:latin typeface="Arial"/>
                <a:ea typeface="宋体"/>
                <a:cs typeface="Arial"/>
              </a:rPr>
              <a:t> </a:t>
            </a:r>
            <a:r>
              <a:rPr lang="en-US" altLang="en-US" sz="1900" dirty="0">
                <a:solidFill>
                  <a:schemeClr val="tx1"/>
                </a:solidFill>
                <a:latin typeface="Arial"/>
                <a:ea typeface="宋体"/>
                <a:cs typeface="Arial"/>
              </a:rPr>
              <a:t>Conclusions and recommendations</a:t>
            </a:r>
          </a:p>
          <a:p>
            <a:pPr lvl="1" indent="-436245">
              <a:spcBef>
                <a:spcPct val="20000"/>
              </a:spcBef>
              <a:buClr>
                <a:srgbClr val="C00000"/>
              </a:buClr>
              <a:buFont typeface="Courier New" panose="02070309020205020404" pitchFamily="49" charset="0"/>
              <a:buChar char="o"/>
            </a:pPr>
            <a:endParaRPr lang="en-US" altLang="en-US" sz="1900" dirty="0">
              <a:solidFill>
                <a:schemeClr val="tx1"/>
              </a:solidFill>
              <a:cs typeface="Arial" panose="020B0604020202020204" pitchFamily="34" charset="0"/>
            </a:endParaRPr>
          </a:p>
          <a:p>
            <a:pPr lvl="1" indent="-436245">
              <a:spcBef>
                <a:spcPct val="20000"/>
              </a:spcBef>
              <a:buClr>
                <a:srgbClr val="C00000"/>
              </a:buClr>
              <a:buFont typeface="Courier New" panose="02070309020205020404" pitchFamily="49" charset="0"/>
              <a:buChar char="o"/>
            </a:pPr>
            <a:r>
              <a:rPr lang="en-US" altLang="en-US" sz="1900" b="1" dirty="0">
                <a:solidFill>
                  <a:schemeClr val="tx1"/>
                </a:solidFill>
                <a:latin typeface="Arial"/>
                <a:ea typeface="宋体"/>
                <a:cs typeface="Arial"/>
              </a:rPr>
              <a:t>New chapter (work in progress</a:t>
            </a:r>
            <a:r>
              <a:rPr lang="en-US" altLang="en-US" sz="1900" b="1" dirty="0" smtClean="0">
                <a:solidFill>
                  <a:schemeClr val="tx1"/>
                </a:solidFill>
                <a:latin typeface="Arial"/>
                <a:ea typeface="宋体"/>
                <a:cs typeface="Arial"/>
              </a:rPr>
              <a:t>) </a:t>
            </a:r>
            <a:r>
              <a:rPr lang="en-GB" sz="1900" dirty="0" smtClean="0">
                <a:solidFill>
                  <a:schemeClr val="tx1"/>
                </a:solidFill>
                <a:latin typeface="Arial"/>
                <a:ea typeface="宋体"/>
                <a:cs typeface="Arial"/>
              </a:rPr>
              <a:t>– </a:t>
            </a:r>
            <a:r>
              <a:rPr lang="en-US" sz="1900" dirty="0" smtClean="0">
                <a:solidFill>
                  <a:schemeClr val="tx1"/>
                </a:solidFill>
                <a:latin typeface="Arial"/>
                <a:ea typeface="宋体"/>
                <a:cs typeface="Arial"/>
              </a:rPr>
              <a:t>Geospatial information, </a:t>
            </a:r>
            <a:r>
              <a:rPr lang="en-US" sz="1900" dirty="0">
                <a:solidFill>
                  <a:schemeClr val="tx1"/>
                </a:solidFill>
                <a:latin typeface="Arial"/>
                <a:ea typeface="宋体"/>
                <a:cs typeface="Arial"/>
              </a:rPr>
              <a:t>and GIS tools for </a:t>
            </a:r>
            <a:r>
              <a:rPr lang="en-US" sz="1900" dirty="0" smtClean="0">
                <a:solidFill>
                  <a:schemeClr val="tx1"/>
                </a:solidFill>
                <a:latin typeface="Arial"/>
                <a:ea typeface="宋体"/>
                <a:cs typeface="Arial"/>
              </a:rPr>
              <a:t>measuring</a:t>
            </a:r>
            <a:r>
              <a:rPr lang="en-US" sz="1900" dirty="0">
                <a:solidFill>
                  <a:schemeClr val="tx1"/>
                </a:solidFill>
                <a:latin typeface="Arial"/>
                <a:ea typeface="宋体"/>
                <a:cs typeface="Arial"/>
              </a:rPr>
              <a:t>, disaggregating and </a:t>
            </a:r>
            <a:r>
              <a:rPr lang="en-US" sz="1900" dirty="0" smtClean="0">
                <a:solidFill>
                  <a:schemeClr val="tx1"/>
                </a:solidFill>
                <a:latin typeface="Arial"/>
                <a:ea typeface="宋体"/>
                <a:cs typeface="Arial"/>
              </a:rPr>
              <a:t>visualizing SDG </a:t>
            </a:r>
            <a:r>
              <a:rPr lang="en-US" sz="1900" dirty="0">
                <a:solidFill>
                  <a:schemeClr val="tx1"/>
                </a:solidFill>
                <a:latin typeface="Arial"/>
                <a:ea typeface="宋体"/>
                <a:cs typeface="Arial"/>
              </a:rPr>
              <a:t>indicators </a:t>
            </a:r>
            <a:endParaRPr lang="en-US" altLang="en-US" sz="1900" dirty="0">
              <a:solidFill>
                <a:schemeClr val="tx1"/>
              </a:solidFill>
              <a:cs typeface="Arial" panose="020B0604020202020204" pitchFamily="34" charset="0"/>
            </a:endParaRPr>
          </a:p>
          <a:p>
            <a:pPr marL="1693545" lvl="3">
              <a:spcBef>
                <a:spcPct val="20000"/>
              </a:spcBef>
              <a:buClr>
                <a:srgbClr val="C00000"/>
              </a:buClr>
              <a:buFont typeface="+mj-lt"/>
              <a:buAutoNum type="alphaLcPeriod"/>
            </a:pPr>
            <a:endParaRPr lang="en-US" altLang="en-US" sz="1500" dirty="0">
              <a:solidFill>
                <a:schemeClr val="tx1"/>
              </a:solidFill>
              <a:cs typeface="Verdana" panose="020B0604030504040204" pitchFamily="34" charset="0"/>
            </a:endParaRPr>
          </a:p>
          <a:p>
            <a:pPr>
              <a:spcBef>
                <a:spcPct val="20000"/>
              </a:spcBef>
              <a:buClr>
                <a:schemeClr val="accent2"/>
              </a:buClr>
              <a:buFont typeface="Wingdings" panose="05000000000000000000" pitchFamily="2" charset="2"/>
              <a:buNone/>
            </a:pPr>
            <a:endParaRPr lang="en-US" altLang="en-US" sz="2200" b="0" dirty="0">
              <a:solidFill>
                <a:schemeClr val="tx1"/>
              </a:solidFill>
            </a:endParaRPr>
          </a:p>
        </p:txBody>
      </p:sp>
    </p:spTree>
    <p:extLst>
      <p:ext uri="{BB962C8B-B14F-4D97-AF65-F5344CB8AC3E}">
        <p14:creationId xmlns="" xmlns:p14="http://schemas.microsoft.com/office/powerpoint/2010/main" val="16815424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38200"/>
            <a:ext cx="8458200" cy="679450"/>
          </a:xfrm>
        </p:spPr>
        <p:txBody>
          <a:bodyPr/>
          <a:lstStyle/>
          <a:p>
            <a:r>
              <a:rPr lang="en-US" altLang="en-US" b="1" dirty="0" smtClean="0"/>
              <a:t>Organization of the content of report </a:t>
            </a:r>
            <a:br>
              <a:rPr lang="en-US" altLang="en-US" b="1" dirty="0" smtClean="0"/>
            </a:br>
            <a:r>
              <a:rPr lang="en-US" altLang="en-US" b="1" dirty="0" smtClean="0"/>
              <a:t>(components </a:t>
            </a:r>
            <a:r>
              <a:rPr lang="en-US" altLang="en-US" b="1" dirty="0"/>
              <a:t>of detailed analysis </a:t>
            </a:r>
            <a:r>
              <a:rPr lang="en-US" altLang="en-US" b="1" dirty="0" smtClean="0"/>
              <a:t>for each SDG indicator)</a:t>
            </a:r>
            <a:endParaRPr lang="en-GB" altLang="en-US"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457200" y="1981200"/>
            <a:ext cx="8305800" cy="419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sz="2000" b="0" dirty="0" smtClean="0">
                <a:solidFill>
                  <a:schemeClr val="tx1"/>
                </a:solidFill>
              </a:rPr>
              <a:t>For </a:t>
            </a:r>
            <a:r>
              <a:rPr lang="en-US" sz="2000" u="sng" dirty="0">
                <a:solidFill>
                  <a:schemeClr val="tx1"/>
                </a:solidFill>
              </a:rPr>
              <a:t>each indicator</a:t>
            </a:r>
            <a:r>
              <a:rPr lang="en-US" sz="2000" b="0" dirty="0">
                <a:solidFill>
                  <a:schemeClr val="tx1"/>
                </a:solidFill>
              </a:rPr>
              <a:t> </a:t>
            </a:r>
            <a:r>
              <a:rPr lang="en-US" sz="2000" b="0" dirty="0" smtClean="0">
                <a:solidFill>
                  <a:schemeClr val="tx1"/>
                </a:solidFill>
              </a:rPr>
              <a:t>in the Tech Report, detailed discussions are provided for each of the </a:t>
            </a:r>
            <a:r>
              <a:rPr lang="en-US" sz="2000" b="0" dirty="0">
                <a:solidFill>
                  <a:schemeClr val="tx1"/>
                </a:solidFill>
              </a:rPr>
              <a:t>following items</a:t>
            </a:r>
            <a:r>
              <a:rPr lang="en-US" sz="2000" b="0" dirty="0" smtClean="0">
                <a:solidFill>
                  <a:schemeClr val="tx1"/>
                </a:solidFill>
              </a:rPr>
              <a:t>:</a:t>
            </a:r>
          </a:p>
          <a:p>
            <a:pPr>
              <a:spcBef>
                <a:spcPct val="20000"/>
              </a:spcBef>
              <a:buClr>
                <a:srgbClr val="C00000"/>
              </a:buClr>
              <a:buFont typeface="Wingdings" panose="05000000000000000000" pitchFamily="2" charset="2"/>
              <a:buChar char="q"/>
            </a:pPr>
            <a:endParaRPr lang="en-US" sz="1000" b="0" dirty="0" smtClean="0">
              <a:solidFill>
                <a:schemeClr val="tx1"/>
              </a:solidFill>
            </a:endParaRPr>
          </a:p>
          <a:p>
            <a:pPr marL="814387" lvl="1" indent="-342900">
              <a:spcBef>
                <a:spcPct val="20000"/>
              </a:spcBef>
              <a:buClr>
                <a:srgbClr val="C00000"/>
              </a:buClr>
              <a:buAutoNum type="alphaLcPeriod"/>
              <a:tabLst>
                <a:tab pos="3430588" algn="l"/>
              </a:tabLst>
            </a:pPr>
            <a:r>
              <a:rPr lang="en-GB" sz="1900" b="1" u="sng" dirty="0" smtClean="0">
                <a:solidFill>
                  <a:schemeClr val="tx1"/>
                </a:solidFill>
              </a:rPr>
              <a:t>Concept </a:t>
            </a:r>
            <a:r>
              <a:rPr lang="en-GB" sz="1900" b="1" u="sng" dirty="0">
                <a:solidFill>
                  <a:schemeClr val="tx1"/>
                </a:solidFill>
              </a:rPr>
              <a:t>and definition</a:t>
            </a:r>
            <a:r>
              <a:rPr lang="en-GB" sz="1900" b="1" dirty="0">
                <a:solidFill>
                  <a:schemeClr val="tx1"/>
                </a:solidFill>
              </a:rPr>
              <a:t>: </a:t>
            </a:r>
            <a:r>
              <a:rPr lang="en-GB" sz="1900" dirty="0">
                <a:solidFill>
                  <a:schemeClr val="tx1"/>
                </a:solidFill>
              </a:rPr>
              <a:t>Operational definition of the indicator </a:t>
            </a:r>
            <a:r>
              <a:rPr lang="en-GB" sz="1900" dirty="0" smtClean="0">
                <a:solidFill>
                  <a:schemeClr val="tx1"/>
                </a:solidFill>
              </a:rPr>
              <a:t>according to </a:t>
            </a:r>
            <a:r>
              <a:rPr lang="en-GB" sz="1900" dirty="0">
                <a:solidFill>
                  <a:schemeClr val="tx1"/>
                </a:solidFill>
              </a:rPr>
              <a:t>the SDG meta-data repository</a:t>
            </a:r>
            <a:r>
              <a:rPr lang="en-GB" sz="1900" dirty="0" smtClean="0">
                <a:solidFill>
                  <a:schemeClr val="tx1"/>
                </a:solidFill>
              </a:rPr>
              <a:t>;</a:t>
            </a:r>
          </a:p>
          <a:p>
            <a:pPr marL="814387" lvl="1" indent="-342900">
              <a:spcBef>
                <a:spcPct val="20000"/>
              </a:spcBef>
              <a:buClr>
                <a:srgbClr val="C00000"/>
              </a:buClr>
              <a:buAutoNum type="alphaLcPeriod"/>
              <a:tabLst>
                <a:tab pos="3430588" algn="l"/>
              </a:tabLst>
            </a:pPr>
            <a:endParaRPr lang="en-GB" sz="1000" dirty="0">
              <a:solidFill>
                <a:schemeClr val="tx1"/>
              </a:solidFill>
            </a:endParaRPr>
          </a:p>
          <a:p>
            <a:pPr marL="814387" lvl="1" indent="-342900">
              <a:spcBef>
                <a:spcPct val="20000"/>
              </a:spcBef>
              <a:buClr>
                <a:srgbClr val="C00000"/>
              </a:buClr>
              <a:buFont typeface="+mj-lt"/>
              <a:buAutoNum type="alphaLcPeriod"/>
              <a:tabLst>
                <a:tab pos="4799013" algn="l"/>
              </a:tabLst>
            </a:pPr>
            <a:r>
              <a:rPr lang="en-US" sz="1900" b="1" u="sng" dirty="0" smtClean="0">
                <a:solidFill>
                  <a:schemeClr val="tx1"/>
                </a:solidFill>
              </a:rPr>
              <a:t>Possible </a:t>
            </a:r>
            <a:r>
              <a:rPr lang="en-US" sz="1900" b="1" u="sng" dirty="0">
                <a:solidFill>
                  <a:schemeClr val="tx1"/>
                </a:solidFill>
              </a:rPr>
              <a:t>data </a:t>
            </a:r>
            <a:r>
              <a:rPr lang="en-US" sz="1900" b="1" u="sng" dirty="0" smtClean="0">
                <a:solidFill>
                  <a:schemeClr val="tx1"/>
                </a:solidFill>
              </a:rPr>
              <a:t>sources</a:t>
            </a:r>
            <a:r>
              <a:rPr lang="en-GB" sz="1900" b="1" dirty="0" smtClean="0">
                <a:solidFill>
                  <a:schemeClr val="tx1"/>
                </a:solidFill>
              </a:rPr>
              <a:t>: </a:t>
            </a:r>
            <a:r>
              <a:rPr lang="en-GB" sz="1900" dirty="0" smtClean="0">
                <a:solidFill>
                  <a:schemeClr val="tx1"/>
                </a:solidFill>
              </a:rPr>
              <a:t>The possible </a:t>
            </a:r>
            <a:r>
              <a:rPr lang="en-GB" sz="1900" dirty="0">
                <a:solidFill>
                  <a:schemeClr val="tx1"/>
                </a:solidFill>
              </a:rPr>
              <a:t>data sources </a:t>
            </a:r>
            <a:r>
              <a:rPr lang="en-GB" sz="1900" dirty="0" smtClean="0">
                <a:solidFill>
                  <a:schemeClr val="tx1"/>
                </a:solidFill>
              </a:rPr>
              <a:t>are examined from the point of view of measuring </a:t>
            </a:r>
            <a:r>
              <a:rPr lang="en-GB" sz="1900" dirty="0">
                <a:solidFill>
                  <a:schemeClr val="tx1"/>
                </a:solidFill>
              </a:rPr>
              <a:t>the </a:t>
            </a:r>
            <a:r>
              <a:rPr lang="en-GB" sz="1900" dirty="0" smtClean="0">
                <a:solidFill>
                  <a:schemeClr val="tx1"/>
                </a:solidFill>
              </a:rPr>
              <a:t>indicator </a:t>
            </a:r>
            <a:r>
              <a:rPr lang="en-US" sz="1900" dirty="0" smtClean="0">
                <a:solidFill>
                  <a:schemeClr val="tx1"/>
                </a:solidFill>
              </a:rPr>
              <a:t>in </a:t>
            </a:r>
            <a:r>
              <a:rPr lang="en-US" sz="1900" dirty="0">
                <a:solidFill>
                  <a:schemeClr val="tx1"/>
                </a:solidFill>
              </a:rPr>
              <a:t>the </a:t>
            </a:r>
            <a:r>
              <a:rPr lang="en-US" sz="1900" dirty="0" smtClean="0">
                <a:solidFill>
                  <a:schemeClr val="tx1"/>
                </a:solidFill>
              </a:rPr>
              <a:t>context </a:t>
            </a:r>
            <a:r>
              <a:rPr lang="en-US" sz="1900" dirty="0">
                <a:solidFill>
                  <a:schemeClr val="tx1"/>
                </a:solidFill>
              </a:rPr>
              <a:t>of </a:t>
            </a:r>
            <a:r>
              <a:rPr lang="en-US" sz="1900" dirty="0" smtClean="0">
                <a:solidFill>
                  <a:schemeClr val="tx1"/>
                </a:solidFill>
              </a:rPr>
              <a:t>national SDG monitoring ….and in terms of their relative advantages and disadvantages;</a:t>
            </a:r>
          </a:p>
          <a:p>
            <a:pPr marL="814387" lvl="1" indent="-342900">
              <a:spcBef>
                <a:spcPct val="20000"/>
              </a:spcBef>
              <a:buClr>
                <a:srgbClr val="C00000"/>
              </a:buClr>
              <a:buFont typeface="+mj-lt"/>
              <a:buAutoNum type="alphaLcPeriod"/>
              <a:tabLst>
                <a:tab pos="4799013" algn="l"/>
              </a:tabLst>
            </a:pPr>
            <a:endParaRPr lang="en-US" sz="1000" dirty="0" smtClean="0">
              <a:solidFill>
                <a:schemeClr val="tx1"/>
              </a:solidFill>
            </a:endParaRPr>
          </a:p>
          <a:p>
            <a:pPr marL="814387" lvl="1" indent="-342900">
              <a:spcBef>
                <a:spcPct val="20000"/>
              </a:spcBef>
              <a:buClr>
                <a:srgbClr val="C00000"/>
              </a:buClr>
              <a:buFont typeface="+mj-lt"/>
              <a:buAutoNum type="alphaLcPeriod"/>
              <a:tabLst>
                <a:tab pos="4799013" algn="l"/>
              </a:tabLst>
            </a:pPr>
            <a:r>
              <a:rPr lang="en-GB" sz="1900" b="1" u="sng" dirty="0" smtClean="0">
                <a:solidFill>
                  <a:schemeClr val="tx1"/>
                </a:solidFill>
              </a:rPr>
              <a:t>Method </a:t>
            </a:r>
            <a:r>
              <a:rPr lang="en-GB" sz="1900" b="1" u="sng" dirty="0">
                <a:solidFill>
                  <a:schemeClr val="tx1"/>
                </a:solidFill>
              </a:rPr>
              <a:t>of computation</a:t>
            </a:r>
            <a:r>
              <a:rPr lang="en-GB" sz="1900" b="1" dirty="0">
                <a:solidFill>
                  <a:schemeClr val="tx1"/>
                </a:solidFill>
              </a:rPr>
              <a:t>: </a:t>
            </a:r>
            <a:r>
              <a:rPr lang="en-GB" sz="1900" dirty="0">
                <a:solidFill>
                  <a:schemeClr val="tx1"/>
                </a:solidFill>
              </a:rPr>
              <a:t>Standard computation of the indicator according to the SDG meta-data and alternative approaches of the computation or approximation of the indicator based on PHC</a:t>
            </a:r>
            <a:r>
              <a:rPr lang="en-GB" sz="1900" dirty="0" smtClean="0">
                <a:solidFill>
                  <a:schemeClr val="tx1"/>
                </a:solidFill>
              </a:rPr>
              <a:t>;</a:t>
            </a:r>
            <a:endParaRPr lang="en-GB" sz="1900" dirty="0">
              <a:solidFill>
                <a:schemeClr val="tx1"/>
              </a:solidFill>
            </a:endParaRPr>
          </a:p>
        </p:txBody>
      </p:sp>
    </p:spTree>
    <p:extLst>
      <p:ext uri="{BB962C8B-B14F-4D97-AF65-F5344CB8AC3E}">
        <p14:creationId xmlns="" xmlns:p14="http://schemas.microsoft.com/office/powerpoint/2010/main" val="4110199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685800" y="1752600"/>
            <a:ext cx="8305800"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0" indent="0">
              <a:spcBef>
                <a:spcPct val="20000"/>
              </a:spcBef>
              <a:buClr>
                <a:srgbClr val="C00000"/>
              </a:buClr>
            </a:pPr>
            <a:endParaRPr lang="en-US" sz="1900" b="0" dirty="0">
              <a:solidFill>
                <a:schemeClr val="tx1"/>
              </a:solidFill>
            </a:endParaRPr>
          </a:p>
          <a:p>
            <a:pPr marL="0" indent="0">
              <a:spcBef>
                <a:spcPct val="20000"/>
              </a:spcBef>
              <a:buClr>
                <a:srgbClr val="C00000"/>
              </a:buClr>
            </a:pPr>
            <a:r>
              <a:rPr lang="en-US" sz="1900" dirty="0" smtClean="0">
                <a:solidFill>
                  <a:schemeClr val="tx1"/>
                </a:solidFill>
              </a:rPr>
              <a:t>d</a:t>
            </a:r>
            <a:r>
              <a:rPr lang="en-US" sz="1900" dirty="0">
                <a:solidFill>
                  <a:schemeClr val="tx1"/>
                </a:solidFill>
              </a:rPr>
              <a:t>. </a:t>
            </a:r>
            <a:r>
              <a:rPr lang="en-US" sz="1900" u="sng" dirty="0"/>
              <a:t>Challenges in </a:t>
            </a:r>
            <a:r>
              <a:rPr lang="en-US" sz="1900" u="sng" dirty="0" smtClean="0"/>
              <a:t>using PHC </a:t>
            </a:r>
            <a:r>
              <a:rPr lang="en-US" sz="1900" u="sng" dirty="0"/>
              <a:t>or CRVS data</a:t>
            </a:r>
            <a:r>
              <a:rPr lang="en-US" sz="1900" dirty="0"/>
              <a:t>:  </a:t>
            </a:r>
            <a:r>
              <a:rPr lang="en-US" sz="1900" b="0" dirty="0">
                <a:solidFill>
                  <a:schemeClr val="tx1"/>
                </a:solidFill>
              </a:rPr>
              <a:t>Challenges that can emerge in estimating the relevant </a:t>
            </a:r>
            <a:r>
              <a:rPr lang="en-US" sz="1900" b="0" dirty="0" smtClean="0">
                <a:solidFill>
                  <a:schemeClr val="tx1"/>
                </a:solidFill>
              </a:rPr>
              <a:t>indicators </a:t>
            </a:r>
            <a:r>
              <a:rPr lang="en-US" sz="1900" b="0" dirty="0">
                <a:solidFill>
                  <a:schemeClr val="tx1"/>
                </a:solidFill>
              </a:rPr>
              <a:t>from </a:t>
            </a:r>
            <a:r>
              <a:rPr lang="en-US" sz="1900" b="0" dirty="0" smtClean="0">
                <a:solidFill>
                  <a:schemeClr val="tx1"/>
                </a:solidFill>
              </a:rPr>
              <a:t>PHC/CRVS data are discussed; such challenges usually are related </a:t>
            </a:r>
            <a:r>
              <a:rPr lang="en-US" sz="1900" b="0" dirty="0">
                <a:solidFill>
                  <a:schemeClr val="tx1"/>
                </a:solidFill>
              </a:rPr>
              <a:t>to:</a:t>
            </a:r>
          </a:p>
          <a:p>
            <a:pPr marL="781050" lvl="1" indent="-342900">
              <a:spcBef>
                <a:spcPct val="20000"/>
              </a:spcBef>
              <a:buClr>
                <a:schemeClr val="tx1"/>
              </a:buClr>
              <a:buFont typeface="Wingdings" panose="05000000000000000000" pitchFamily="2" charset="2"/>
              <a:buChar char="§"/>
            </a:pPr>
            <a:r>
              <a:rPr lang="en-US" sz="1900" b="0" dirty="0">
                <a:solidFill>
                  <a:schemeClr val="tx1"/>
                </a:solidFill>
              </a:rPr>
              <a:t>imperfect correspondence between the PHC concept  and SDG </a:t>
            </a:r>
            <a:r>
              <a:rPr lang="en-US" sz="1900" b="0" dirty="0" smtClean="0">
                <a:solidFill>
                  <a:schemeClr val="tx1"/>
                </a:solidFill>
              </a:rPr>
              <a:t>metadata</a:t>
            </a:r>
            <a:endParaRPr lang="en-US" sz="1900" b="0" dirty="0">
              <a:solidFill>
                <a:schemeClr val="tx1"/>
              </a:solidFill>
            </a:endParaRPr>
          </a:p>
          <a:p>
            <a:pPr marL="781050" lvl="1" indent="-342900">
              <a:spcBef>
                <a:spcPct val="20000"/>
              </a:spcBef>
              <a:buClr>
                <a:schemeClr val="tx1"/>
              </a:buClr>
              <a:buFont typeface="Wingdings" panose="05000000000000000000" pitchFamily="2" charset="2"/>
              <a:buChar char="§"/>
            </a:pPr>
            <a:r>
              <a:rPr lang="en-US" sz="1900" dirty="0" smtClean="0">
                <a:solidFill>
                  <a:schemeClr val="tx1"/>
                </a:solidFill>
              </a:rPr>
              <a:t>deficient </a:t>
            </a:r>
            <a:r>
              <a:rPr lang="en-US" sz="1900" dirty="0">
                <a:solidFill>
                  <a:schemeClr val="tx1"/>
                </a:solidFill>
              </a:rPr>
              <a:t>quality of the data as measured </a:t>
            </a:r>
            <a:r>
              <a:rPr lang="en-US" sz="1900" dirty="0" smtClean="0">
                <a:solidFill>
                  <a:schemeClr val="tx1"/>
                </a:solidFill>
              </a:rPr>
              <a:t>in </a:t>
            </a:r>
            <a:r>
              <a:rPr lang="en-US" sz="1900" dirty="0">
                <a:solidFill>
                  <a:schemeClr val="tx1"/>
                </a:solidFill>
              </a:rPr>
              <a:t>the PHC or the CRVS</a:t>
            </a:r>
          </a:p>
          <a:p>
            <a:pPr marL="0" indent="0">
              <a:spcBef>
                <a:spcPct val="20000"/>
              </a:spcBef>
              <a:buClr>
                <a:srgbClr val="C00000"/>
              </a:buClr>
            </a:pPr>
            <a:endParaRPr lang="en-US" sz="1900" b="0" dirty="0">
              <a:solidFill>
                <a:schemeClr val="tx1"/>
              </a:solidFill>
            </a:endParaRPr>
          </a:p>
          <a:p>
            <a:pPr marL="0" indent="0">
              <a:spcBef>
                <a:spcPct val="20000"/>
              </a:spcBef>
              <a:buClr>
                <a:srgbClr val="C00000"/>
              </a:buClr>
            </a:pPr>
            <a:r>
              <a:rPr lang="en-GB" sz="1900" dirty="0">
                <a:solidFill>
                  <a:schemeClr val="tx1"/>
                </a:solidFill>
              </a:rPr>
              <a:t>e. </a:t>
            </a:r>
            <a:r>
              <a:rPr lang="en-GB" sz="1900" b="1" dirty="0">
                <a:solidFill>
                  <a:schemeClr val="tx1"/>
                </a:solidFill>
              </a:rPr>
              <a:t> </a:t>
            </a:r>
            <a:r>
              <a:rPr lang="en-GB" sz="1900" b="1" u="sng" dirty="0">
                <a:solidFill>
                  <a:schemeClr val="tx1"/>
                </a:solidFill>
              </a:rPr>
              <a:t>Data disaggregation</a:t>
            </a:r>
            <a:r>
              <a:rPr lang="en-GB" sz="1900" dirty="0">
                <a:solidFill>
                  <a:schemeClr val="tx1"/>
                </a:solidFill>
              </a:rPr>
              <a:t>: </a:t>
            </a:r>
            <a:r>
              <a:rPr lang="en-US" sz="1900" b="0" dirty="0">
                <a:solidFill>
                  <a:schemeClr val="tx1"/>
                </a:solidFill>
              </a:rPr>
              <a:t>Disaggregation of the indicator by the various relevant categories, such as urban/rural area, major geographical divisions, sex, age, educational strata, migration and disability status, etc.</a:t>
            </a:r>
            <a:endParaRPr lang="en-US" altLang="en-US" sz="1900" b="0" dirty="0">
              <a:solidFill>
                <a:schemeClr val="tx1"/>
              </a:solidFill>
            </a:endParaRPr>
          </a:p>
        </p:txBody>
      </p:sp>
      <p:sp>
        <p:nvSpPr>
          <p:cNvPr id="5" name="Rectangle 10">
            <a:extLst>
              <a:ext uri="{FF2B5EF4-FFF2-40B4-BE49-F238E27FC236}">
                <a16:creationId xmlns="" xmlns:a16="http://schemas.microsoft.com/office/drawing/2014/main" id="{97C0C210-37BD-4139-BC19-1DEA9015CF17}"/>
              </a:ext>
            </a:extLst>
          </p:cNvPr>
          <p:cNvSpPr txBox="1">
            <a:spLocks noChangeArrowheads="1"/>
          </p:cNvSpPr>
          <p:nvPr/>
        </p:nvSpPr>
        <p:spPr bwMode="auto">
          <a:xfrm>
            <a:off x="685800" y="838200"/>
            <a:ext cx="8305800" cy="6794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buClr>
                <a:srgbClr val="000000"/>
              </a:buClr>
              <a:buSzPct val="100000"/>
            </a:pPr>
            <a:r>
              <a:rPr lang="en-US" altLang="en-US" sz="2200" b="1" dirty="0" smtClean="0">
                <a:solidFill>
                  <a:schemeClr val="tx1"/>
                </a:solidFill>
              </a:rPr>
              <a:t>Organization of the content of report </a:t>
            </a:r>
          </a:p>
          <a:p>
            <a:pPr lvl="0">
              <a:buClr>
                <a:srgbClr val="000000"/>
              </a:buClr>
              <a:buSzPct val="100000"/>
            </a:pPr>
            <a:r>
              <a:rPr lang="en-US" altLang="en-US" sz="2200" b="1" dirty="0" smtClean="0">
                <a:solidFill>
                  <a:schemeClr val="tx1"/>
                </a:solidFill>
              </a:rPr>
              <a:t>(components of detailed analysis for each SDG indicator)</a:t>
            </a:r>
            <a:endParaRPr kumimoji="0" lang="en-GB" altLang="en-US" sz="2200" b="1"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3507410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6D9AA8-E6EE-4B71-B0C1-5CBEF3DA6DE0}"/>
              </a:ext>
            </a:extLst>
          </p:cNvPr>
          <p:cNvSpPr>
            <a:spLocks noGrp="1"/>
          </p:cNvSpPr>
          <p:nvPr>
            <p:ph type="title"/>
          </p:nvPr>
        </p:nvSpPr>
        <p:spPr>
          <a:xfrm>
            <a:off x="685800" y="457200"/>
            <a:ext cx="7924800" cy="1066800"/>
          </a:xfrm>
        </p:spPr>
        <p:txBody>
          <a:bodyPr/>
          <a:lstStyle/>
          <a:p>
            <a:r>
              <a:rPr lang="en-GB" b="1" dirty="0"/>
              <a:t/>
            </a:r>
            <a:br>
              <a:rPr lang="en-GB" b="1" dirty="0"/>
            </a:br>
            <a:r>
              <a:rPr lang="en-GB" b="1" dirty="0"/>
              <a:t/>
            </a:r>
            <a:br>
              <a:rPr lang="en-GB" b="1" dirty="0"/>
            </a:br>
            <a:r>
              <a:rPr lang="en-GB" b="1" dirty="0"/>
              <a:t>SDG indicators that can be measured wholly or partly through </a:t>
            </a:r>
            <a:r>
              <a:rPr lang="en-GB" b="1" dirty="0" smtClean="0"/>
              <a:t>PHC </a:t>
            </a:r>
            <a:r>
              <a:rPr lang="en-GB" b="1" dirty="0"/>
              <a:t>and </a:t>
            </a:r>
            <a:r>
              <a:rPr lang="en-GB" b="1" dirty="0" smtClean="0"/>
              <a:t>CRVS data </a:t>
            </a:r>
            <a:endParaRPr lang="en-US" dirty="0"/>
          </a:p>
        </p:txBody>
      </p:sp>
      <p:pic>
        <p:nvPicPr>
          <p:cNvPr id="3" name="Picture 2" descr="C:\Users\harumi.shibata\Desktop\SDGs\Story-2-SDGs.jpg">
            <a:extLst>
              <a:ext uri="{FF2B5EF4-FFF2-40B4-BE49-F238E27FC236}">
                <a16:creationId xmlns="" xmlns:a16="http://schemas.microsoft.com/office/drawing/2014/main" id="{4725D189-2205-40DC-A0E1-5C29755F9558}"/>
              </a:ext>
            </a:extLst>
          </p:cNvPr>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19026" b="13090"/>
          <a:stretch/>
        </p:blipFill>
        <p:spPr bwMode="auto">
          <a:xfrm>
            <a:off x="685800" y="1828800"/>
            <a:ext cx="7540625" cy="3486150"/>
          </a:xfrm>
          <a:prstGeom prst="rect">
            <a:avLst/>
          </a:prstGeom>
          <a:solidFill>
            <a:schemeClr val="accent1">
              <a:lumMod val="60000"/>
              <a:lumOff val="40000"/>
              <a:alpha val="85000"/>
            </a:schemeClr>
          </a:solidFill>
          <a:ln>
            <a:solidFill>
              <a:schemeClr val="bg1"/>
            </a:solidFill>
          </a:ln>
        </p:spPr>
      </p:pic>
      <p:sp>
        <p:nvSpPr>
          <p:cNvPr id="4" name="Rectangle 3">
            <a:extLst>
              <a:ext uri="{FF2B5EF4-FFF2-40B4-BE49-F238E27FC236}">
                <a16:creationId xmlns="" xmlns:a16="http://schemas.microsoft.com/office/drawing/2014/main" id="{1C1CA17D-0838-4F65-A7DB-61677F2A54DB}"/>
              </a:ext>
            </a:extLst>
          </p:cNvPr>
          <p:cNvSpPr/>
          <p:nvPr/>
        </p:nvSpPr>
        <p:spPr>
          <a:xfrm>
            <a:off x="2151548" y="1740085"/>
            <a:ext cx="1066800" cy="1066800"/>
          </a:xfrm>
          <a:prstGeom prst="rect">
            <a:avLst/>
          </a:prstGeom>
          <a:solidFill>
            <a:schemeClr val="accent3">
              <a:lumMod val="85000"/>
              <a:alpha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Calibri" panose="020F0502020204030204" pitchFamily="34" charset="0"/>
            </a:endParaRPr>
          </a:p>
        </p:txBody>
      </p:sp>
      <p:sp>
        <p:nvSpPr>
          <p:cNvPr id="6" name="Rectangle 5">
            <a:extLst>
              <a:ext uri="{FF2B5EF4-FFF2-40B4-BE49-F238E27FC236}">
                <a16:creationId xmlns="" xmlns:a16="http://schemas.microsoft.com/office/drawing/2014/main" id="{A62A93A0-528D-4EA2-B272-DAE669838111}"/>
              </a:ext>
            </a:extLst>
          </p:cNvPr>
          <p:cNvSpPr/>
          <p:nvPr/>
        </p:nvSpPr>
        <p:spPr>
          <a:xfrm>
            <a:off x="6858000" y="2904339"/>
            <a:ext cx="1134183" cy="1058062"/>
          </a:xfrm>
          <a:prstGeom prst="rect">
            <a:avLst/>
          </a:prstGeom>
          <a:solidFill>
            <a:schemeClr val="accent3">
              <a:lumMod val="85000"/>
              <a:alpha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Calibri" panose="020F0502020204030204" pitchFamily="34" charset="0"/>
            </a:endParaRPr>
          </a:p>
        </p:txBody>
      </p:sp>
      <p:sp>
        <p:nvSpPr>
          <p:cNvPr id="7" name="Rectangle 6">
            <a:extLst>
              <a:ext uri="{FF2B5EF4-FFF2-40B4-BE49-F238E27FC236}">
                <a16:creationId xmlns="" xmlns:a16="http://schemas.microsoft.com/office/drawing/2014/main" id="{AE803193-47D1-4EFB-B440-0806D237EEC9}"/>
              </a:ext>
            </a:extLst>
          </p:cNvPr>
          <p:cNvSpPr/>
          <p:nvPr/>
        </p:nvSpPr>
        <p:spPr>
          <a:xfrm>
            <a:off x="917574" y="4060091"/>
            <a:ext cx="1036387" cy="1045310"/>
          </a:xfrm>
          <a:prstGeom prst="rect">
            <a:avLst/>
          </a:prstGeom>
          <a:solidFill>
            <a:schemeClr val="accent3">
              <a:lumMod val="85000"/>
              <a:alpha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Calibri" panose="020F0502020204030204" pitchFamily="34" charset="0"/>
            </a:endParaRPr>
          </a:p>
        </p:txBody>
      </p:sp>
      <p:sp>
        <p:nvSpPr>
          <p:cNvPr id="8" name="Rectangle 7">
            <a:extLst>
              <a:ext uri="{FF2B5EF4-FFF2-40B4-BE49-F238E27FC236}">
                <a16:creationId xmlns="" xmlns:a16="http://schemas.microsoft.com/office/drawing/2014/main" id="{A7F837A0-AF75-4E05-87CF-283D4F13967E}"/>
              </a:ext>
            </a:extLst>
          </p:cNvPr>
          <p:cNvSpPr/>
          <p:nvPr/>
        </p:nvSpPr>
        <p:spPr>
          <a:xfrm>
            <a:off x="2132026" y="4051115"/>
            <a:ext cx="1046648" cy="1054285"/>
          </a:xfrm>
          <a:prstGeom prst="rect">
            <a:avLst/>
          </a:prstGeom>
          <a:solidFill>
            <a:schemeClr val="accent3">
              <a:lumMod val="85000"/>
              <a:alpha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Calibri" panose="020F0502020204030204" pitchFamily="34" charset="0"/>
            </a:endParaRPr>
          </a:p>
        </p:txBody>
      </p:sp>
      <p:sp>
        <p:nvSpPr>
          <p:cNvPr id="9" name="Rectangle 8">
            <a:extLst>
              <a:ext uri="{FF2B5EF4-FFF2-40B4-BE49-F238E27FC236}">
                <a16:creationId xmlns="" xmlns:a16="http://schemas.microsoft.com/office/drawing/2014/main" id="{B44C9118-722F-49C0-870F-E8B3A6A4BFF0}"/>
              </a:ext>
            </a:extLst>
          </p:cNvPr>
          <p:cNvSpPr/>
          <p:nvPr/>
        </p:nvSpPr>
        <p:spPr>
          <a:xfrm>
            <a:off x="3276599" y="4038601"/>
            <a:ext cx="1066801" cy="1079316"/>
          </a:xfrm>
          <a:prstGeom prst="rect">
            <a:avLst/>
          </a:prstGeom>
          <a:solidFill>
            <a:schemeClr val="accent3">
              <a:lumMod val="85000"/>
              <a:alpha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Calibri" panose="020F0502020204030204" pitchFamily="34" charset="0"/>
            </a:endParaRPr>
          </a:p>
        </p:txBody>
      </p:sp>
      <p:sp>
        <p:nvSpPr>
          <p:cNvPr id="11" name="Content Placeholder 2">
            <a:extLst>
              <a:ext uri="{FF2B5EF4-FFF2-40B4-BE49-F238E27FC236}">
                <a16:creationId xmlns="" xmlns:a16="http://schemas.microsoft.com/office/drawing/2014/main" id="{CCEE94EB-787D-4E23-9981-48B3018EF0A0}"/>
              </a:ext>
            </a:extLst>
          </p:cNvPr>
          <p:cNvSpPr txBox="1">
            <a:spLocks noChangeArrowheads="1"/>
          </p:cNvSpPr>
          <p:nvPr/>
        </p:nvSpPr>
        <p:spPr bwMode="auto">
          <a:xfrm>
            <a:off x="685800" y="5334000"/>
            <a:ext cx="83058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accent2"/>
              </a:buClr>
              <a:buFont typeface="Wingdings" panose="05000000000000000000" pitchFamily="2" charset="2"/>
              <a:buChar char="q"/>
              <a:defRPr sz="28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4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0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18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1800">
                <a:solidFill>
                  <a:schemeClr val="tx1"/>
                </a:solidFill>
                <a:latin typeface="+mn-lt"/>
              </a:defRPr>
            </a:lvl5pPr>
            <a:lvl6pPr marL="2551113" indent="-398463" algn="l" rtl="0" eaLnBrk="0" fontAlgn="base" hangingPunct="0">
              <a:spcBef>
                <a:spcPct val="25000"/>
              </a:spcBef>
              <a:spcAft>
                <a:spcPct val="0"/>
              </a:spcAft>
              <a:buClr>
                <a:schemeClr val="accent2"/>
              </a:buClr>
              <a:buFont typeface="Wingdings" pitchFamily="2" charset="2"/>
              <a:buChar char="§"/>
              <a:defRPr sz="1800">
                <a:solidFill>
                  <a:schemeClr val="tx1"/>
                </a:solidFill>
                <a:latin typeface="+mn-lt"/>
              </a:defRPr>
            </a:lvl6pPr>
            <a:lvl7pPr marL="3008313" indent="-398463" algn="l" rtl="0" eaLnBrk="0" fontAlgn="base" hangingPunct="0">
              <a:spcBef>
                <a:spcPct val="25000"/>
              </a:spcBef>
              <a:spcAft>
                <a:spcPct val="0"/>
              </a:spcAft>
              <a:buClr>
                <a:schemeClr val="accent2"/>
              </a:buClr>
              <a:buFont typeface="Wingdings" pitchFamily="2" charset="2"/>
              <a:buChar char="§"/>
              <a:defRPr sz="1800">
                <a:solidFill>
                  <a:schemeClr val="tx1"/>
                </a:solidFill>
                <a:latin typeface="+mn-lt"/>
              </a:defRPr>
            </a:lvl7pPr>
            <a:lvl8pPr marL="3465513" indent="-398463" algn="l" rtl="0" eaLnBrk="0" fontAlgn="base" hangingPunct="0">
              <a:spcBef>
                <a:spcPct val="25000"/>
              </a:spcBef>
              <a:spcAft>
                <a:spcPct val="0"/>
              </a:spcAft>
              <a:buClr>
                <a:schemeClr val="accent2"/>
              </a:buClr>
              <a:buFont typeface="Wingdings" pitchFamily="2" charset="2"/>
              <a:buChar char="§"/>
              <a:defRPr sz="1800">
                <a:solidFill>
                  <a:schemeClr val="tx1"/>
                </a:solidFill>
                <a:latin typeface="+mn-lt"/>
              </a:defRPr>
            </a:lvl8pPr>
            <a:lvl9pPr marL="3922713" indent="-398463" algn="l" rtl="0" eaLnBrk="0" fontAlgn="base" hangingPunct="0">
              <a:spcBef>
                <a:spcPct val="25000"/>
              </a:spcBef>
              <a:spcAft>
                <a:spcPct val="0"/>
              </a:spcAft>
              <a:buClr>
                <a:schemeClr val="accent2"/>
              </a:buClr>
              <a:buFont typeface="Wingdings" pitchFamily="2" charset="2"/>
              <a:buChar char="§"/>
              <a:defRPr sz="18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
                <a:srgbClr val="CC0000"/>
              </a:buClr>
              <a:buSzTx/>
              <a:buFont typeface="Wingdings" panose="05000000000000000000" pitchFamily="2" charset="2"/>
              <a:buNone/>
              <a:tabLst/>
              <a:defRPr/>
            </a:pPr>
            <a:r>
              <a:rPr kumimoji="0" lang="en-US" altLang="en-US" sz="2000" b="1" i="0" u="none" strike="noStrike" kern="0" cap="none" spc="0" normalizeH="0" baseline="0" noProof="0" dirty="0">
                <a:ln>
                  <a:noFill/>
                </a:ln>
                <a:solidFill>
                  <a:srgbClr val="000000"/>
                </a:solidFill>
                <a:effectLst/>
                <a:uLnTx/>
                <a:uFillTx/>
                <a:latin typeface="Verdana"/>
                <a:ea typeface="+mn-ea"/>
                <a:cs typeface="+mn-cs"/>
              </a:rPr>
              <a:t>PHC and CRVS can </a:t>
            </a:r>
            <a:r>
              <a:rPr kumimoji="0" lang="en-US" altLang="en-US" sz="2000" b="1" i="0" u="none" strike="noStrike" kern="0" cap="none" spc="0" normalizeH="0" baseline="0" noProof="0" dirty="0" smtClean="0">
                <a:ln>
                  <a:noFill/>
                </a:ln>
                <a:solidFill>
                  <a:srgbClr val="000000"/>
                </a:solidFill>
                <a:effectLst/>
                <a:uLnTx/>
                <a:uFillTx/>
                <a:latin typeface="Verdana"/>
                <a:ea typeface="+mn-ea"/>
                <a:cs typeface="+mn-cs"/>
              </a:rPr>
              <a:t>provide </a:t>
            </a:r>
            <a:r>
              <a:rPr kumimoji="0" lang="en-US" altLang="en-US" sz="2000" b="1" i="0" u="none" strike="noStrike" kern="0" cap="none" spc="0" normalizeH="0" baseline="0" noProof="0" dirty="0">
                <a:ln>
                  <a:noFill/>
                </a:ln>
                <a:solidFill>
                  <a:srgbClr val="000000"/>
                </a:solidFill>
                <a:effectLst/>
                <a:uLnTx/>
                <a:uFillTx/>
                <a:latin typeface="Verdana"/>
                <a:ea typeface="+mn-ea"/>
                <a:cs typeface="+mn-cs"/>
              </a:rPr>
              <a:t>data for 40 indicators </a:t>
            </a:r>
            <a:endParaRPr kumimoji="0" lang="en-US" altLang="en-US" sz="2000" b="1" i="0" u="none" strike="noStrike" kern="0" cap="none" spc="0" normalizeH="0" baseline="0" noProof="0" dirty="0" smtClean="0">
              <a:ln>
                <a:noFill/>
              </a:ln>
              <a:solidFill>
                <a:srgbClr val="000000"/>
              </a:solidFill>
              <a:effectLst/>
              <a:uLnTx/>
              <a:uFillTx/>
              <a:latin typeface="Verdana"/>
              <a:ea typeface="+mn-ea"/>
              <a:cs typeface="+mn-cs"/>
            </a:endParaRPr>
          </a:p>
          <a:p>
            <a:pPr marL="0" marR="0" lvl="0" indent="0" algn="ctr" defTabSz="914400" rtl="0" eaLnBrk="0" fontAlgn="base" latinLnBrk="0" hangingPunct="0">
              <a:lnSpc>
                <a:spcPct val="100000"/>
              </a:lnSpc>
              <a:spcBef>
                <a:spcPct val="20000"/>
              </a:spcBef>
              <a:spcAft>
                <a:spcPct val="0"/>
              </a:spcAft>
              <a:buClr>
                <a:srgbClr val="CC0000"/>
              </a:buClr>
              <a:buSzTx/>
              <a:buFont typeface="Wingdings" panose="05000000000000000000" pitchFamily="2" charset="2"/>
              <a:buNone/>
              <a:tabLst/>
              <a:defRPr/>
            </a:pPr>
            <a:r>
              <a:rPr kumimoji="0" lang="en-US" altLang="en-US" sz="2000" b="1" i="0" u="none" strike="noStrike" kern="0" cap="none" spc="0" normalizeH="0" baseline="0" noProof="0" dirty="0" smtClean="0">
                <a:ln>
                  <a:noFill/>
                </a:ln>
                <a:solidFill>
                  <a:srgbClr val="000000"/>
                </a:solidFill>
                <a:effectLst/>
                <a:uLnTx/>
                <a:uFillTx/>
                <a:latin typeface="Verdana"/>
                <a:ea typeface="+mn-ea"/>
                <a:cs typeface="+mn-cs"/>
              </a:rPr>
              <a:t>related </a:t>
            </a:r>
            <a:r>
              <a:rPr kumimoji="0" lang="en-US" altLang="en-US" sz="2000" b="1" i="0" u="none" strike="noStrike" kern="0" cap="none" spc="0" normalizeH="0" baseline="0" noProof="0" dirty="0">
                <a:ln>
                  <a:noFill/>
                </a:ln>
                <a:solidFill>
                  <a:srgbClr val="000000"/>
                </a:solidFill>
                <a:effectLst/>
                <a:uLnTx/>
                <a:uFillTx/>
                <a:latin typeface="Verdana"/>
                <a:ea typeface="+mn-ea"/>
                <a:cs typeface="+mn-cs"/>
              </a:rPr>
              <a:t>to 12 Goals out of 17</a:t>
            </a:r>
          </a:p>
        </p:txBody>
      </p:sp>
    </p:spTree>
    <p:extLst>
      <p:ext uri="{BB962C8B-B14F-4D97-AF65-F5344CB8AC3E}">
        <p14:creationId xmlns="" xmlns:p14="http://schemas.microsoft.com/office/powerpoint/2010/main" val="12559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5788BA-6166-4EED-B2C7-05431F0D6DD3}"/>
              </a:ext>
            </a:extLst>
          </p:cNvPr>
          <p:cNvSpPr>
            <a:spLocks noGrp="1"/>
          </p:cNvSpPr>
          <p:nvPr>
            <p:ph type="title"/>
          </p:nvPr>
        </p:nvSpPr>
        <p:spPr>
          <a:xfrm>
            <a:off x="533400" y="914400"/>
            <a:ext cx="8534400" cy="603250"/>
          </a:xfrm>
        </p:spPr>
        <p:txBody>
          <a:bodyPr/>
          <a:lstStyle/>
          <a:p>
            <a:r>
              <a:rPr lang="en-US" b="1" dirty="0"/>
              <a:t>Distribution of the selected indicators by </a:t>
            </a:r>
            <a:r>
              <a:rPr lang="en-US" b="1" dirty="0" smtClean="0"/>
              <a:t>Group / Tier</a:t>
            </a:r>
            <a:endParaRPr lang="en-US" b="1" dirty="0"/>
          </a:p>
        </p:txBody>
      </p:sp>
      <p:cxnSp>
        <p:nvCxnSpPr>
          <p:cNvPr id="16" name="Straight Arrow Connector 15">
            <a:extLst>
              <a:ext uri="{FF2B5EF4-FFF2-40B4-BE49-F238E27FC236}">
                <a16:creationId xmlns="" xmlns:a16="http://schemas.microsoft.com/office/drawing/2014/main" id="{F9D583D7-EFDB-4915-9B86-0F0B87616541}"/>
              </a:ext>
            </a:extLst>
          </p:cNvPr>
          <p:cNvCxnSpPr/>
          <p:nvPr/>
        </p:nvCxnSpPr>
        <p:spPr bwMode="auto">
          <a:xfrm>
            <a:off x="2830882" y="4934858"/>
            <a:ext cx="0" cy="516698"/>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8" name="TextBox 17">
            <a:extLst>
              <a:ext uri="{FF2B5EF4-FFF2-40B4-BE49-F238E27FC236}">
                <a16:creationId xmlns="" xmlns:a16="http://schemas.microsoft.com/office/drawing/2014/main" id="{E2AD7A07-B571-4229-A9BE-18D83B0873BB}"/>
              </a:ext>
            </a:extLst>
          </p:cNvPr>
          <p:cNvSpPr txBox="1"/>
          <p:nvPr/>
        </p:nvSpPr>
        <p:spPr>
          <a:xfrm>
            <a:off x="2814182" y="5464232"/>
            <a:ext cx="4318347" cy="307777"/>
          </a:xfrm>
          <a:prstGeom prst="rect">
            <a:avLst/>
          </a:prstGeom>
          <a:noFill/>
        </p:spPr>
        <p:txBody>
          <a:bodyPr wrap="square" rtlCol="0">
            <a:spAutoFit/>
          </a:bodyPr>
          <a:lstStyle/>
          <a:p>
            <a:r>
              <a:rPr lang="en-US" sz="1400" dirty="0">
                <a:solidFill>
                  <a:schemeClr val="bg2">
                    <a:lumMod val="75000"/>
                  </a:schemeClr>
                </a:solidFill>
              </a:rPr>
              <a:t>PHC produces information for five indicators</a:t>
            </a:r>
          </a:p>
        </p:txBody>
      </p:sp>
      <p:sp>
        <p:nvSpPr>
          <p:cNvPr id="19" name="TextBox 18">
            <a:extLst>
              <a:ext uri="{FF2B5EF4-FFF2-40B4-BE49-F238E27FC236}">
                <a16:creationId xmlns="" xmlns:a16="http://schemas.microsoft.com/office/drawing/2014/main" id="{CF8DE351-BCCB-4483-A820-D4A199CA4A23}"/>
              </a:ext>
            </a:extLst>
          </p:cNvPr>
          <p:cNvSpPr txBox="1"/>
          <p:nvPr/>
        </p:nvSpPr>
        <p:spPr>
          <a:xfrm>
            <a:off x="6781800" y="2521059"/>
            <a:ext cx="2057400" cy="1815882"/>
          </a:xfrm>
          <a:prstGeom prst="rect">
            <a:avLst/>
          </a:prstGeom>
          <a:solidFill>
            <a:schemeClr val="accent3">
              <a:lumMod val="85000"/>
            </a:schemeClr>
          </a:solidFill>
        </p:spPr>
        <p:txBody>
          <a:bodyPr wrap="square" rtlCol="0">
            <a:spAutoFit/>
          </a:bodyPr>
          <a:lstStyle/>
          <a:p>
            <a:r>
              <a:rPr lang="en-US" sz="1600" dirty="0">
                <a:solidFill>
                  <a:schemeClr val="bg2">
                    <a:lumMod val="50000"/>
                  </a:schemeClr>
                </a:solidFill>
              </a:rPr>
              <a:t>Tier 1- produced by at least half of countries</a:t>
            </a:r>
          </a:p>
          <a:p>
            <a:endParaRPr lang="en-US" sz="1600" dirty="0">
              <a:solidFill>
                <a:schemeClr val="bg2">
                  <a:lumMod val="50000"/>
                </a:schemeClr>
              </a:solidFill>
            </a:endParaRPr>
          </a:p>
          <a:p>
            <a:r>
              <a:rPr lang="en-US" sz="1600" dirty="0">
                <a:solidFill>
                  <a:schemeClr val="bg2">
                    <a:lumMod val="50000"/>
                  </a:schemeClr>
                </a:solidFill>
              </a:rPr>
              <a:t>Tier 2- not regularly produced by countries</a:t>
            </a:r>
          </a:p>
        </p:txBody>
      </p:sp>
      <p:pic>
        <p:nvPicPr>
          <p:cNvPr id="3" name="Picture 3" descr="Chart, bar chart&#10;&#10;Description automatically generated">
            <a:extLst>
              <a:ext uri="{FF2B5EF4-FFF2-40B4-BE49-F238E27FC236}">
                <a16:creationId xmlns="" xmlns:a16="http://schemas.microsoft.com/office/drawing/2014/main" id="{A3469CD3-8E0F-4432-B066-82FE4F9E7294}"/>
              </a:ext>
            </a:extLst>
          </p:cNvPr>
          <p:cNvPicPr>
            <a:picLocks noChangeAspect="1"/>
          </p:cNvPicPr>
          <p:nvPr/>
        </p:nvPicPr>
        <p:blipFill>
          <a:blip r:embed="rId2" cstate="print"/>
          <a:stretch>
            <a:fillRect/>
          </a:stretch>
        </p:blipFill>
        <p:spPr>
          <a:xfrm>
            <a:off x="966591" y="1550625"/>
            <a:ext cx="5342350" cy="3464473"/>
          </a:xfrm>
          <a:prstGeom prst="rect">
            <a:avLst/>
          </a:prstGeom>
        </p:spPr>
      </p:pic>
    </p:spTree>
    <p:extLst>
      <p:ext uri="{BB962C8B-B14F-4D97-AF65-F5344CB8AC3E}">
        <p14:creationId xmlns="" xmlns:p14="http://schemas.microsoft.com/office/powerpoint/2010/main" val="69905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 xmlns:a16="http://schemas.microsoft.com/office/drawing/2014/main" id="{1670AB72-8090-4267-9C7C-2507C9D8F4FD}"/>
              </a:ext>
            </a:extLst>
          </p:cNvPr>
          <p:cNvSpPr>
            <a:spLocks noGrp="1" noChangeArrowheads="1"/>
          </p:cNvSpPr>
          <p:nvPr>
            <p:ph type="title"/>
          </p:nvPr>
        </p:nvSpPr>
        <p:spPr/>
        <p:txBody>
          <a:bodyPr/>
          <a:lstStyle/>
          <a:p>
            <a:r>
              <a:rPr lang="en-US" altLang="en-US" sz="2400" b="1" dirty="0" smtClean="0"/>
              <a:t>Outline</a:t>
            </a:r>
            <a:endParaRPr lang="en-GB" altLang="en-US" sz="2400" b="1" dirty="0"/>
          </a:p>
        </p:txBody>
      </p:sp>
      <p:sp>
        <p:nvSpPr>
          <p:cNvPr id="4099" name="Rectangle 11">
            <a:extLst>
              <a:ext uri="{FF2B5EF4-FFF2-40B4-BE49-F238E27FC236}">
                <a16:creationId xmlns="" xmlns:a16="http://schemas.microsoft.com/office/drawing/2014/main" id="{25CD1D09-7C3E-492D-A2B9-33C5D9584014}"/>
              </a:ext>
            </a:extLst>
          </p:cNvPr>
          <p:cNvSpPr txBox="1">
            <a:spLocks noChangeArrowheads="1"/>
          </p:cNvSpPr>
          <p:nvPr/>
        </p:nvSpPr>
        <p:spPr bwMode="auto">
          <a:xfrm>
            <a:off x="609600" y="1828800"/>
            <a:ext cx="8382000" cy="426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lnSpc>
                <a:spcPct val="150000"/>
              </a:lnSpc>
              <a:spcBef>
                <a:spcPct val="20000"/>
              </a:spcBef>
              <a:buClr>
                <a:srgbClr val="C00000"/>
              </a:buClr>
              <a:buFont typeface="Wingdings" panose="05000000000000000000" pitchFamily="2" charset="2"/>
              <a:buChar char="q"/>
            </a:pPr>
            <a:r>
              <a:rPr lang="en-US" altLang="en-US" sz="1900" b="0" dirty="0" smtClean="0">
                <a:solidFill>
                  <a:schemeClr val="tx1"/>
                </a:solidFill>
              </a:rPr>
              <a:t>Background</a:t>
            </a:r>
          </a:p>
          <a:p>
            <a:pPr>
              <a:lnSpc>
                <a:spcPct val="150000"/>
              </a:lnSpc>
              <a:spcBef>
                <a:spcPct val="20000"/>
              </a:spcBef>
              <a:buClr>
                <a:srgbClr val="C00000"/>
              </a:buClr>
              <a:buFont typeface="Wingdings" panose="05000000000000000000" pitchFamily="2" charset="2"/>
              <a:buChar char="q"/>
            </a:pPr>
            <a:r>
              <a:rPr lang="en-US" altLang="en-US" sz="1900" b="0" dirty="0" smtClean="0">
                <a:solidFill>
                  <a:schemeClr val="tx1"/>
                </a:solidFill>
                <a:latin typeface="Arial"/>
                <a:ea typeface="宋体"/>
                <a:cs typeface="Arial"/>
              </a:rPr>
              <a:t>Overview </a:t>
            </a:r>
            <a:r>
              <a:rPr lang="en-US" altLang="en-US" sz="1900" b="0" dirty="0">
                <a:solidFill>
                  <a:schemeClr val="tx1"/>
                </a:solidFill>
                <a:latin typeface="Arial"/>
                <a:ea typeface="宋体"/>
                <a:cs typeface="Arial"/>
              </a:rPr>
              <a:t>of data sources for the global SDG indicators</a:t>
            </a:r>
          </a:p>
          <a:p>
            <a:pPr>
              <a:lnSpc>
                <a:spcPct val="150000"/>
              </a:lnSpc>
              <a:spcBef>
                <a:spcPct val="20000"/>
              </a:spcBef>
              <a:buClr>
                <a:srgbClr val="C00000"/>
              </a:buClr>
              <a:buFont typeface="Wingdings" panose="05000000000000000000" pitchFamily="2" charset="2"/>
              <a:buChar char="q"/>
            </a:pPr>
            <a:r>
              <a:rPr lang="en-US" altLang="en-US" sz="1900" b="0" dirty="0">
                <a:solidFill>
                  <a:schemeClr val="tx1"/>
                </a:solidFill>
                <a:latin typeface="Arial"/>
                <a:ea typeface="宋体"/>
                <a:cs typeface="Arial"/>
              </a:rPr>
              <a:t>Why PHC and CRVS are important for monitoring SDGs</a:t>
            </a:r>
            <a:endParaRPr lang="en-US" dirty="0">
              <a:solidFill>
                <a:schemeClr val="tx1"/>
              </a:solidFill>
            </a:endParaRPr>
          </a:p>
          <a:p>
            <a:pPr>
              <a:lnSpc>
                <a:spcPct val="150000"/>
              </a:lnSpc>
              <a:spcBef>
                <a:spcPct val="20000"/>
              </a:spcBef>
              <a:buClr>
                <a:srgbClr val="C00000"/>
              </a:buClr>
              <a:buFont typeface="Wingdings" panose="05000000000000000000" pitchFamily="2" charset="2"/>
              <a:buChar char="q"/>
            </a:pPr>
            <a:r>
              <a:rPr lang="en-US" altLang="en-US" sz="1900" b="0" dirty="0" smtClean="0">
                <a:solidFill>
                  <a:schemeClr val="tx1"/>
                </a:solidFill>
              </a:rPr>
              <a:t>Challenges </a:t>
            </a:r>
            <a:r>
              <a:rPr lang="en-US" altLang="en-US" sz="1900" b="0" dirty="0">
                <a:solidFill>
                  <a:schemeClr val="tx1"/>
                </a:solidFill>
              </a:rPr>
              <a:t>in the use of PHC and CRVS data</a:t>
            </a:r>
          </a:p>
          <a:p>
            <a:pPr>
              <a:lnSpc>
                <a:spcPct val="150000"/>
              </a:lnSpc>
              <a:spcBef>
                <a:spcPct val="20000"/>
              </a:spcBef>
              <a:buClr>
                <a:srgbClr val="C00000"/>
              </a:buClr>
              <a:buFont typeface="Wingdings" panose="05000000000000000000" pitchFamily="2" charset="2"/>
              <a:buChar char="q"/>
            </a:pPr>
            <a:r>
              <a:rPr lang="en-US" altLang="en-US" sz="1900" b="0" dirty="0">
                <a:solidFill>
                  <a:schemeClr val="tx1"/>
                </a:solidFill>
              </a:rPr>
              <a:t>Objectives of the technical report </a:t>
            </a:r>
            <a:endParaRPr lang="en-US" altLang="en-US" sz="1900" b="0" dirty="0" smtClean="0">
              <a:solidFill>
                <a:schemeClr val="tx1"/>
              </a:solidFill>
            </a:endParaRPr>
          </a:p>
          <a:p>
            <a:pPr>
              <a:lnSpc>
                <a:spcPct val="150000"/>
              </a:lnSpc>
              <a:spcBef>
                <a:spcPct val="20000"/>
              </a:spcBef>
              <a:buClr>
                <a:srgbClr val="C00000"/>
              </a:buClr>
              <a:buFont typeface="Wingdings" panose="05000000000000000000" pitchFamily="2" charset="2"/>
              <a:buChar char="q"/>
            </a:pPr>
            <a:r>
              <a:rPr lang="en-US" altLang="en-US" sz="1900" b="0" dirty="0" smtClean="0">
                <a:solidFill>
                  <a:schemeClr val="tx1"/>
                </a:solidFill>
              </a:rPr>
              <a:t>Target audience</a:t>
            </a:r>
          </a:p>
          <a:p>
            <a:pPr>
              <a:lnSpc>
                <a:spcPct val="150000"/>
              </a:lnSpc>
              <a:spcBef>
                <a:spcPct val="20000"/>
              </a:spcBef>
              <a:buClr>
                <a:srgbClr val="C00000"/>
              </a:buClr>
              <a:buFont typeface="Wingdings" panose="05000000000000000000" pitchFamily="2" charset="2"/>
              <a:buChar char="q"/>
            </a:pPr>
            <a:r>
              <a:rPr lang="en-US" altLang="en-US" sz="1900" b="0" dirty="0" smtClean="0">
                <a:solidFill>
                  <a:schemeClr val="tx1"/>
                </a:solidFill>
              </a:rPr>
              <a:t>Criteria </a:t>
            </a:r>
            <a:r>
              <a:rPr lang="en-US" altLang="en-US" sz="1900" b="0" dirty="0">
                <a:solidFill>
                  <a:schemeClr val="tx1"/>
                </a:solidFill>
              </a:rPr>
              <a:t>used for selection of SDG </a:t>
            </a:r>
            <a:r>
              <a:rPr lang="en-US" altLang="en-US" sz="1900" b="0" dirty="0" smtClean="0">
                <a:solidFill>
                  <a:schemeClr val="tx1"/>
                </a:solidFill>
              </a:rPr>
              <a:t>indicators</a:t>
            </a:r>
          </a:p>
          <a:p>
            <a:pPr>
              <a:lnSpc>
                <a:spcPct val="150000"/>
              </a:lnSpc>
              <a:spcBef>
                <a:spcPct val="20000"/>
              </a:spcBef>
              <a:buClr>
                <a:srgbClr val="C00000"/>
              </a:buClr>
              <a:buFont typeface="Wingdings" panose="05000000000000000000" pitchFamily="2" charset="2"/>
              <a:buChar char="q"/>
            </a:pPr>
            <a:r>
              <a:rPr lang="en-US" altLang="en-US" sz="1900" b="0" dirty="0" smtClean="0">
                <a:solidFill>
                  <a:schemeClr val="tx1"/>
                </a:solidFill>
              </a:rPr>
              <a:t>Organization of the content of report</a:t>
            </a:r>
            <a:endParaRPr lang="en-US" altLang="en-US" sz="1900" b="0" dirty="0">
              <a:solidFill>
                <a:schemeClr val="tx1"/>
              </a:solidFill>
            </a:endParaRPr>
          </a:p>
          <a:p>
            <a:pPr>
              <a:spcBef>
                <a:spcPct val="20000"/>
              </a:spcBef>
              <a:buClr>
                <a:srgbClr val="C00000"/>
              </a:buClr>
              <a:buFont typeface="Wingdings" panose="05000000000000000000" pitchFamily="2" charset="2"/>
              <a:buNone/>
            </a:pPr>
            <a:endParaRPr lang="en-US" altLang="en-US" sz="1500" b="0" dirty="0">
              <a:solidFill>
                <a:schemeClr val="tx1"/>
              </a:solidFill>
            </a:endParaRPr>
          </a:p>
          <a:p>
            <a:pPr lvl="1" indent="-436245">
              <a:spcBef>
                <a:spcPct val="20000"/>
              </a:spcBef>
              <a:buClr>
                <a:srgbClr val="C00000"/>
              </a:buClr>
              <a:buFont typeface="Wingdings" panose="05000000000000000000" pitchFamily="2" charset="2"/>
              <a:buChar char="n"/>
            </a:pPr>
            <a:endParaRPr lang="en-US" altLang="en-US" sz="1500" dirty="0">
              <a:solidFill>
                <a:schemeClr val="tx1"/>
              </a:solidFill>
              <a:cs typeface="Arial" panose="020B0604020202020204" pitchFamily="34" charset="0"/>
            </a:endParaRPr>
          </a:p>
          <a:p>
            <a:pPr>
              <a:spcBef>
                <a:spcPct val="20000"/>
              </a:spcBef>
              <a:buClr>
                <a:schemeClr val="accent2"/>
              </a:buClr>
              <a:buFont typeface="Wingdings" panose="05000000000000000000" pitchFamily="2" charset="2"/>
              <a:buNone/>
            </a:pPr>
            <a:endParaRPr lang="en-US" altLang="en-US" sz="2200" b="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2362199"/>
            <a:ext cx="8382000" cy="984885"/>
          </a:xfrm>
          <a:prstGeom prst="rect">
            <a:avLst/>
          </a:prstGeom>
        </p:spPr>
        <p:txBody>
          <a:bodyPr wrap="square">
            <a:spAutoFit/>
          </a:bodyPr>
          <a:lstStyle/>
          <a:p>
            <a:pPr marL="342900" indent="-342900">
              <a:spcBef>
                <a:spcPct val="20000"/>
              </a:spcBef>
              <a:buClr>
                <a:srgbClr val="C00000"/>
              </a:buClr>
            </a:pPr>
            <a:r>
              <a:rPr lang="en-US" altLang="en-US" sz="2000" dirty="0" smtClean="0">
                <a:solidFill>
                  <a:schemeClr val="tx1"/>
                </a:solidFill>
              </a:rPr>
              <a:t>Technical report is </a:t>
            </a:r>
            <a:r>
              <a:rPr lang="en-US" sz="1900" dirty="0" smtClean="0">
                <a:solidFill>
                  <a:schemeClr val="tx1"/>
                </a:solidFill>
              </a:rPr>
              <a:t>available at UNSD website: </a:t>
            </a:r>
            <a:r>
              <a:rPr lang="en-US" sz="1900" u="sng" dirty="0" smtClean="0">
                <a:solidFill>
                  <a:schemeClr val="tx1"/>
                </a:solidFill>
              </a:rPr>
              <a:t>https://unstats.un.org/unsd/demographic-social/census/documents/tr_on_sdg_in_phc_crvs.pdf</a:t>
            </a:r>
            <a:r>
              <a:rPr lang="en-US" sz="1900" dirty="0" smtClean="0">
                <a:solidFill>
                  <a:schemeClr val="tx1"/>
                </a:solidFill>
              </a:rPr>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 xmlns:a16="http://schemas.microsoft.com/office/drawing/2014/main" id="{99F41C25-AEAC-4F00-936F-F2B0D7A36F54}"/>
              </a:ext>
            </a:extLst>
          </p:cNvPr>
          <p:cNvSpPr>
            <a:spLocks noGrp="1" noChangeArrowheads="1"/>
          </p:cNvSpPr>
          <p:nvPr>
            <p:ph type="title"/>
          </p:nvPr>
        </p:nvSpPr>
        <p:spPr>
          <a:xfrm>
            <a:off x="685800" y="762000"/>
            <a:ext cx="7997825" cy="679450"/>
          </a:xfrm>
        </p:spPr>
        <p:txBody>
          <a:bodyPr/>
          <a:lstStyle/>
          <a:p>
            <a:r>
              <a:rPr lang="en-US" altLang="en-US" b="1" dirty="0" smtClean="0"/>
              <a:t>Background – reasons for the technical report</a:t>
            </a:r>
            <a:endParaRPr lang="en-US" altLang="en-US" b="1" dirty="0"/>
          </a:p>
        </p:txBody>
      </p:sp>
      <p:sp>
        <p:nvSpPr>
          <p:cNvPr id="5123" name="Rectangle 11">
            <a:extLst>
              <a:ext uri="{FF2B5EF4-FFF2-40B4-BE49-F238E27FC236}">
                <a16:creationId xmlns="" xmlns:a16="http://schemas.microsoft.com/office/drawing/2014/main" id="{BA05D0E5-18F6-4229-AAFA-83F39ACDC7D2}"/>
              </a:ext>
            </a:extLst>
          </p:cNvPr>
          <p:cNvSpPr txBox="1">
            <a:spLocks noChangeArrowheads="1"/>
          </p:cNvSpPr>
          <p:nvPr/>
        </p:nvSpPr>
        <p:spPr bwMode="auto">
          <a:xfrm>
            <a:off x="654486" y="1540700"/>
            <a:ext cx="8260914" cy="4707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altLang="en-US" sz="1900" b="0" dirty="0" smtClean="0">
                <a:solidFill>
                  <a:schemeClr val="tx1"/>
                </a:solidFill>
                <a:latin typeface="Arial"/>
                <a:ea typeface="宋体"/>
                <a:cs typeface="Arial"/>
              </a:rPr>
              <a:t>The </a:t>
            </a:r>
            <a:r>
              <a:rPr lang="en-US" altLang="en-US" sz="1900" b="0" dirty="0">
                <a:solidFill>
                  <a:schemeClr val="tx1"/>
                </a:solidFill>
                <a:latin typeface="Arial"/>
                <a:ea typeface="宋体"/>
                <a:cs typeface="Arial"/>
              </a:rPr>
              <a:t>Sustainable Development Goals (SDGs) were </a:t>
            </a:r>
            <a:r>
              <a:rPr lang="en-US" altLang="en-US" sz="1900" b="0" dirty="0" smtClean="0">
                <a:solidFill>
                  <a:schemeClr val="tx1"/>
                </a:solidFill>
                <a:latin typeface="Arial"/>
                <a:ea typeface="宋体"/>
                <a:cs typeface="Arial"/>
              </a:rPr>
              <a:t>established </a:t>
            </a:r>
            <a:r>
              <a:rPr lang="en-US" altLang="en-US" sz="1900" b="0" dirty="0">
                <a:solidFill>
                  <a:schemeClr val="tx1"/>
                </a:solidFill>
                <a:latin typeface="Arial"/>
                <a:ea typeface="宋体"/>
                <a:cs typeface="Arial"/>
              </a:rPr>
              <a:t>in the spirit of </a:t>
            </a:r>
            <a:r>
              <a:rPr lang="en-US" altLang="en-US" sz="1900" i="1" dirty="0" smtClean="0">
                <a:solidFill>
                  <a:schemeClr val="tx1"/>
                </a:solidFill>
                <a:latin typeface="Arial"/>
                <a:ea typeface="宋体"/>
                <a:cs typeface="Arial"/>
              </a:rPr>
              <a:t>leaving </a:t>
            </a:r>
            <a:r>
              <a:rPr lang="en-US" altLang="en-US" sz="1900" i="1" dirty="0">
                <a:solidFill>
                  <a:schemeClr val="tx1"/>
                </a:solidFill>
                <a:latin typeface="Arial"/>
                <a:ea typeface="宋体"/>
                <a:cs typeface="Arial"/>
              </a:rPr>
              <a:t>no one </a:t>
            </a:r>
            <a:r>
              <a:rPr lang="en-US" altLang="en-US" sz="1900" i="1" dirty="0" smtClean="0">
                <a:solidFill>
                  <a:schemeClr val="tx1"/>
                </a:solidFill>
                <a:latin typeface="Arial"/>
                <a:ea typeface="宋体"/>
                <a:cs typeface="Arial"/>
              </a:rPr>
              <a:t>behind</a:t>
            </a:r>
            <a:r>
              <a:rPr lang="en-US" altLang="en-US" sz="1900" b="0" dirty="0" smtClean="0">
                <a:solidFill>
                  <a:schemeClr val="tx1"/>
                </a:solidFill>
                <a:latin typeface="Arial"/>
                <a:ea typeface="宋体"/>
                <a:cs typeface="Arial"/>
              </a:rPr>
              <a:t>, </a:t>
            </a:r>
            <a:r>
              <a:rPr lang="en-US" altLang="en-US" sz="1900" b="0" dirty="0">
                <a:solidFill>
                  <a:schemeClr val="tx1"/>
                </a:solidFill>
                <a:latin typeface="Arial"/>
                <a:ea typeface="宋体"/>
                <a:cs typeface="Arial"/>
              </a:rPr>
              <a:t>meaning all goals need to be reached for everyone </a:t>
            </a:r>
            <a:endParaRPr lang="en-US" dirty="0">
              <a:solidFill>
                <a:schemeClr val="tx1"/>
              </a:solidFill>
            </a:endParaRPr>
          </a:p>
          <a:p>
            <a:pPr lvl="1" indent="-436245">
              <a:spcBef>
                <a:spcPct val="20000"/>
              </a:spcBef>
              <a:buClr>
                <a:srgbClr val="C00000"/>
              </a:buClr>
              <a:buFont typeface="Wingdings" panose="05000000000000000000" pitchFamily="2" charset="2"/>
              <a:buChar char="ü"/>
            </a:pPr>
            <a:r>
              <a:rPr lang="en-US" altLang="en-US" sz="1900" b="0" dirty="0" smtClean="0">
                <a:solidFill>
                  <a:schemeClr val="tx1"/>
                </a:solidFill>
                <a:latin typeface="Arial"/>
                <a:ea typeface="宋体"/>
                <a:cs typeface="Arial"/>
              </a:rPr>
              <a:t>PHC and CRVS play a major role in providing information for all </a:t>
            </a:r>
            <a:r>
              <a:rPr lang="en-US" altLang="en-US" sz="1900" b="0" dirty="0" smtClean="0">
                <a:solidFill>
                  <a:schemeClr val="tx1"/>
                </a:solidFill>
                <a:latin typeface="Arial"/>
                <a:ea typeface="宋体"/>
                <a:cs typeface="Arial"/>
              </a:rPr>
              <a:t>population groups in a country</a:t>
            </a:r>
            <a:endParaRPr lang="en-US" dirty="0" smtClean="0">
              <a:solidFill>
                <a:schemeClr val="tx1"/>
              </a:solidFill>
              <a:cs typeface="Arial" panose="020B0604020202020204" pitchFamily="34" charset="0"/>
            </a:endParaRPr>
          </a:p>
          <a:p>
            <a:pPr marL="0" indent="0">
              <a:spcBef>
                <a:spcPct val="20000"/>
              </a:spcBef>
              <a:buClr>
                <a:srgbClr val="C00000"/>
              </a:buClr>
            </a:pPr>
            <a:endParaRPr lang="en-US" altLang="en-US" sz="1900" b="0" dirty="0">
              <a:solidFill>
                <a:schemeClr val="tx1"/>
              </a:solidFill>
            </a:endParaRPr>
          </a:p>
          <a:p>
            <a:pPr>
              <a:spcBef>
                <a:spcPct val="20000"/>
              </a:spcBef>
              <a:buClr>
                <a:srgbClr val="C00000"/>
              </a:buClr>
              <a:buFont typeface="Wingdings" panose="05000000000000000000" pitchFamily="2" charset="2"/>
              <a:buChar char="q"/>
            </a:pPr>
            <a:r>
              <a:rPr lang="en-US" altLang="en-US" sz="1900" b="0" dirty="0">
                <a:solidFill>
                  <a:schemeClr val="tx1"/>
                </a:solidFill>
              </a:rPr>
              <a:t>Monitoring SDGs </a:t>
            </a:r>
            <a:r>
              <a:rPr lang="en-GB" sz="1900" b="0" dirty="0">
                <a:solidFill>
                  <a:schemeClr val="tx1"/>
                </a:solidFill>
              </a:rPr>
              <a:t>requires reliable, accessible and timely population and demographic data </a:t>
            </a:r>
            <a:r>
              <a:rPr lang="en-GB" sz="1900" b="0" dirty="0" smtClean="0">
                <a:solidFill>
                  <a:schemeClr val="tx1"/>
                </a:solidFill>
              </a:rPr>
              <a:t>– </a:t>
            </a:r>
            <a:r>
              <a:rPr lang="en-GB" sz="1900" dirty="0" smtClean="0">
                <a:solidFill>
                  <a:schemeClr val="tx1"/>
                </a:solidFill>
              </a:rPr>
              <a:t>out </a:t>
            </a:r>
            <a:r>
              <a:rPr lang="en-GB" sz="1900" dirty="0">
                <a:solidFill>
                  <a:schemeClr val="tx1"/>
                </a:solidFill>
              </a:rPr>
              <a:t>of </a:t>
            </a:r>
            <a:r>
              <a:rPr lang="en-GB" sz="1900" dirty="0" smtClean="0">
                <a:solidFill>
                  <a:schemeClr val="tx1"/>
                </a:solidFill>
              </a:rPr>
              <a:t>230+ SDG </a:t>
            </a:r>
            <a:r>
              <a:rPr lang="en-GB" sz="1900" dirty="0">
                <a:solidFill>
                  <a:schemeClr val="tx1"/>
                </a:solidFill>
              </a:rPr>
              <a:t>indicators, about </a:t>
            </a:r>
            <a:r>
              <a:rPr lang="en-GB" sz="1900" dirty="0" smtClean="0">
                <a:solidFill>
                  <a:schemeClr val="tx1"/>
                </a:solidFill>
              </a:rPr>
              <a:t>90 indicators (40%) are </a:t>
            </a:r>
            <a:r>
              <a:rPr lang="en-GB" sz="1900" dirty="0">
                <a:solidFill>
                  <a:schemeClr val="tx1"/>
                </a:solidFill>
              </a:rPr>
              <a:t>related to population</a:t>
            </a:r>
          </a:p>
          <a:p>
            <a:pPr marL="0" indent="0">
              <a:spcBef>
                <a:spcPct val="20000"/>
              </a:spcBef>
              <a:buClr>
                <a:srgbClr val="C00000"/>
              </a:buClr>
            </a:pPr>
            <a:endParaRPr lang="en-GB" sz="1900" b="0" dirty="0">
              <a:solidFill>
                <a:schemeClr val="tx1"/>
              </a:solidFill>
            </a:endParaRPr>
          </a:p>
          <a:p>
            <a:pPr marL="342900" indent="-342900">
              <a:spcBef>
                <a:spcPct val="20000"/>
              </a:spcBef>
              <a:buClr>
                <a:srgbClr val="C00000"/>
              </a:buClr>
              <a:buFont typeface="Wingdings" panose="05000000000000000000" pitchFamily="2" charset="2"/>
              <a:buChar char="q"/>
            </a:pPr>
            <a:r>
              <a:rPr lang="en-GB" sz="1900" b="0" dirty="0">
                <a:solidFill>
                  <a:schemeClr val="tx1"/>
                </a:solidFill>
              </a:rPr>
              <a:t>The </a:t>
            </a:r>
            <a:r>
              <a:rPr lang="en-GB" sz="1900" b="0" i="1" dirty="0">
                <a:solidFill>
                  <a:schemeClr val="tx1"/>
                </a:solidFill>
              </a:rPr>
              <a:t>UN Principles and Recommendations for Population and Housing Censuses, Revision 3 </a:t>
            </a:r>
            <a:r>
              <a:rPr lang="en-GB" sz="1900" b="0" dirty="0" smtClean="0">
                <a:solidFill>
                  <a:schemeClr val="tx1"/>
                </a:solidFill>
              </a:rPr>
              <a:t>and </a:t>
            </a:r>
            <a:r>
              <a:rPr lang="en-GB" sz="1900" b="0" dirty="0">
                <a:solidFill>
                  <a:schemeClr val="tx1"/>
                </a:solidFill>
              </a:rPr>
              <a:t>other UN guidelines </a:t>
            </a:r>
            <a:r>
              <a:rPr lang="en-GB" sz="1900" b="0" dirty="0" smtClean="0">
                <a:solidFill>
                  <a:schemeClr val="tx1"/>
                </a:solidFill>
              </a:rPr>
              <a:t>emphasize </a:t>
            </a:r>
            <a:r>
              <a:rPr lang="en-GB" sz="1900" b="0" dirty="0">
                <a:solidFill>
                  <a:schemeClr val="tx1"/>
                </a:solidFill>
              </a:rPr>
              <a:t>the importance of </a:t>
            </a:r>
            <a:r>
              <a:rPr lang="en-GB" sz="1900" dirty="0">
                <a:solidFill>
                  <a:schemeClr val="tx1"/>
                </a:solidFill>
              </a:rPr>
              <a:t>integrating </a:t>
            </a:r>
            <a:r>
              <a:rPr lang="en-GB" sz="1900" dirty="0" smtClean="0">
                <a:solidFill>
                  <a:schemeClr val="tx1"/>
                </a:solidFill>
              </a:rPr>
              <a:t>the </a:t>
            </a:r>
            <a:r>
              <a:rPr lang="en-GB" sz="1900" dirty="0">
                <a:solidFill>
                  <a:schemeClr val="tx1"/>
                </a:solidFill>
              </a:rPr>
              <a:t>data </a:t>
            </a:r>
            <a:r>
              <a:rPr lang="en-GB" sz="1900" dirty="0" smtClean="0">
                <a:solidFill>
                  <a:schemeClr val="tx1"/>
                </a:solidFill>
              </a:rPr>
              <a:t>requirements </a:t>
            </a:r>
            <a:r>
              <a:rPr lang="en-GB" sz="1900" dirty="0">
                <a:solidFill>
                  <a:schemeClr val="tx1"/>
                </a:solidFill>
              </a:rPr>
              <a:t>for </a:t>
            </a:r>
            <a:r>
              <a:rPr lang="en-GB" sz="1900" dirty="0" smtClean="0">
                <a:solidFill>
                  <a:schemeClr val="tx1"/>
                </a:solidFill>
              </a:rPr>
              <a:t>monitoring SDGs indicators into plans for 2020 round of censuses </a:t>
            </a:r>
            <a:endParaRPr lang="en-GB" sz="1900" dirty="0">
              <a:solidFill>
                <a:schemeClr val="tx1"/>
              </a:solidFill>
            </a:endParaRPr>
          </a:p>
          <a:p>
            <a:pPr>
              <a:spcBef>
                <a:spcPct val="20000"/>
              </a:spcBef>
              <a:buClr>
                <a:srgbClr val="C00000"/>
              </a:buClr>
              <a:buFont typeface="Wingdings" panose="05000000000000000000" pitchFamily="2" charset="2"/>
              <a:buChar char="q"/>
            </a:pPr>
            <a:endParaRPr lang="en-GB" sz="1900" b="0" dirty="0">
              <a:solidFill>
                <a:schemeClr val="tx1"/>
              </a:solidFill>
            </a:endParaRPr>
          </a:p>
          <a:p>
            <a:pPr marL="0" indent="0">
              <a:spcBef>
                <a:spcPct val="20000"/>
              </a:spcBef>
              <a:buClr>
                <a:srgbClr val="C00000"/>
              </a:buClr>
            </a:pPr>
            <a:endParaRPr lang="en-US" altLang="en-US" sz="1900" b="0" dirty="0">
              <a:solidFill>
                <a:schemeClr val="tx1"/>
              </a:solidFill>
            </a:endParaRPr>
          </a:p>
          <a:p>
            <a:pPr>
              <a:spcBef>
                <a:spcPct val="20000"/>
              </a:spcBef>
              <a:buClr>
                <a:schemeClr val="accent2"/>
              </a:buClr>
              <a:buFont typeface="Wingdings" panose="05000000000000000000" pitchFamily="2" charset="2"/>
              <a:buNone/>
            </a:pPr>
            <a:endParaRPr lang="en-US" altLang="en-US" sz="1900" b="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 xmlns:a16="http://schemas.microsoft.com/office/drawing/2014/main" id="{99F41C25-AEAC-4F00-936F-F2B0D7A36F54}"/>
              </a:ext>
            </a:extLst>
          </p:cNvPr>
          <p:cNvSpPr>
            <a:spLocks noGrp="1" noChangeArrowheads="1"/>
          </p:cNvSpPr>
          <p:nvPr>
            <p:ph type="title"/>
          </p:nvPr>
        </p:nvSpPr>
        <p:spPr>
          <a:xfrm>
            <a:off x="609600" y="838200"/>
            <a:ext cx="8266112" cy="679450"/>
          </a:xfrm>
        </p:spPr>
        <p:txBody>
          <a:bodyPr/>
          <a:lstStyle/>
          <a:p>
            <a:r>
              <a:rPr lang="en-GB" altLang="en-US" b="1" dirty="0"/>
              <a:t>Overview of data sources for the global SDG indicators</a:t>
            </a:r>
          </a:p>
        </p:txBody>
      </p:sp>
      <p:sp>
        <p:nvSpPr>
          <p:cNvPr id="5123" name="Rectangle 11">
            <a:extLst>
              <a:ext uri="{FF2B5EF4-FFF2-40B4-BE49-F238E27FC236}">
                <a16:creationId xmlns="" xmlns:a16="http://schemas.microsoft.com/office/drawing/2014/main" id="{BA05D0E5-18F6-4229-AAFA-83F39ACDC7D2}"/>
              </a:ext>
            </a:extLst>
          </p:cNvPr>
          <p:cNvSpPr txBox="1">
            <a:spLocks noChangeArrowheads="1"/>
          </p:cNvSpPr>
          <p:nvPr/>
        </p:nvSpPr>
        <p:spPr bwMode="auto">
          <a:xfrm>
            <a:off x="685799" y="1828800"/>
            <a:ext cx="8229601" cy="44707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sz="2000" b="0" dirty="0" smtClean="0">
                <a:latin typeface="+mn-lt"/>
              </a:rPr>
              <a:t>Main data sources for monitoring SDG indicators include:</a:t>
            </a:r>
          </a:p>
          <a:p>
            <a:pPr lvl="1" indent="-436245">
              <a:lnSpc>
                <a:spcPct val="150000"/>
              </a:lnSpc>
              <a:spcBef>
                <a:spcPct val="20000"/>
              </a:spcBef>
              <a:buClr>
                <a:srgbClr val="C00000"/>
              </a:buClr>
              <a:buFont typeface="Wingdings" pitchFamily="2" charset="2"/>
              <a:buChar char="v"/>
            </a:pPr>
            <a:r>
              <a:rPr lang="en-GB" sz="2000" dirty="0" smtClean="0">
                <a:latin typeface="+mn-lt"/>
                <a:ea typeface="宋体"/>
                <a:cs typeface="Arial"/>
              </a:rPr>
              <a:t>Household surveys</a:t>
            </a:r>
          </a:p>
          <a:p>
            <a:pPr lvl="1" indent="-436245">
              <a:lnSpc>
                <a:spcPct val="150000"/>
              </a:lnSpc>
              <a:spcBef>
                <a:spcPct val="20000"/>
              </a:spcBef>
              <a:buClr>
                <a:srgbClr val="C00000"/>
              </a:buClr>
              <a:buFont typeface="Wingdings" pitchFamily="2" charset="2"/>
              <a:buChar char="v"/>
            </a:pPr>
            <a:r>
              <a:rPr lang="en-GB" sz="2000" dirty="0" smtClean="0">
                <a:solidFill>
                  <a:schemeClr val="tx1"/>
                </a:solidFill>
                <a:ea typeface="宋体"/>
                <a:cs typeface="Arial"/>
              </a:rPr>
              <a:t>Administrative records</a:t>
            </a:r>
            <a:endParaRPr lang="en-GB" sz="2000" dirty="0" smtClean="0">
              <a:solidFill>
                <a:schemeClr val="tx1"/>
              </a:solidFill>
              <a:cs typeface="Arial"/>
            </a:endParaRPr>
          </a:p>
          <a:p>
            <a:pPr lvl="1" indent="-436245">
              <a:lnSpc>
                <a:spcPct val="150000"/>
              </a:lnSpc>
              <a:spcBef>
                <a:spcPct val="20000"/>
              </a:spcBef>
              <a:buClr>
                <a:srgbClr val="C00000"/>
              </a:buClr>
              <a:buFont typeface="Wingdings" pitchFamily="2" charset="2"/>
              <a:buChar char="v"/>
            </a:pPr>
            <a:r>
              <a:rPr lang="en-GB" sz="2000" dirty="0" smtClean="0">
                <a:solidFill>
                  <a:schemeClr val="tx1"/>
                </a:solidFill>
                <a:ea typeface="宋体"/>
                <a:cs typeface="Arial"/>
              </a:rPr>
              <a:t>Civil Registration </a:t>
            </a:r>
            <a:endParaRPr lang="en-GB" sz="2000" dirty="0" smtClean="0">
              <a:solidFill>
                <a:schemeClr val="tx1"/>
              </a:solidFill>
              <a:cs typeface="Arial"/>
            </a:endParaRPr>
          </a:p>
          <a:p>
            <a:pPr lvl="1" indent="-436245">
              <a:lnSpc>
                <a:spcPct val="150000"/>
              </a:lnSpc>
              <a:spcBef>
                <a:spcPct val="20000"/>
              </a:spcBef>
              <a:buClr>
                <a:srgbClr val="C00000"/>
              </a:buClr>
              <a:buFont typeface="Wingdings" pitchFamily="2" charset="2"/>
              <a:buChar char="v"/>
            </a:pPr>
            <a:r>
              <a:rPr lang="en-GB" sz="2000" dirty="0" smtClean="0">
                <a:solidFill>
                  <a:schemeClr val="tx1"/>
                </a:solidFill>
                <a:latin typeface="+mn-lt"/>
                <a:ea typeface="宋体"/>
                <a:cs typeface="Arial"/>
              </a:rPr>
              <a:t>Population </a:t>
            </a:r>
            <a:r>
              <a:rPr lang="en-GB" sz="2000" dirty="0">
                <a:solidFill>
                  <a:schemeClr val="tx1"/>
                </a:solidFill>
                <a:latin typeface="+mn-lt"/>
                <a:ea typeface="宋体"/>
                <a:cs typeface="Arial"/>
              </a:rPr>
              <a:t>and </a:t>
            </a:r>
            <a:r>
              <a:rPr lang="en-GB" sz="2000" dirty="0" smtClean="0">
                <a:solidFill>
                  <a:schemeClr val="tx1"/>
                </a:solidFill>
                <a:latin typeface="+mn-lt"/>
                <a:ea typeface="宋体"/>
                <a:cs typeface="Arial"/>
              </a:rPr>
              <a:t>housing </a:t>
            </a:r>
            <a:r>
              <a:rPr lang="en-GB" sz="2000" dirty="0">
                <a:solidFill>
                  <a:schemeClr val="tx1"/>
                </a:solidFill>
                <a:latin typeface="+mn-lt"/>
                <a:ea typeface="宋体"/>
                <a:cs typeface="Arial"/>
              </a:rPr>
              <a:t>c</a:t>
            </a:r>
            <a:r>
              <a:rPr lang="en-GB" sz="2000" dirty="0" smtClean="0">
                <a:solidFill>
                  <a:schemeClr val="tx1"/>
                </a:solidFill>
                <a:latin typeface="+mn-lt"/>
                <a:ea typeface="宋体"/>
                <a:cs typeface="Arial"/>
              </a:rPr>
              <a:t>ensuses</a:t>
            </a:r>
            <a:endParaRPr lang="en-GB" sz="2000" dirty="0">
              <a:solidFill>
                <a:schemeClr val="tx1"/>
              </a:solidFill>
              <a:latin typeface="+mn-lt"/>
              <a:cs typeface="Arial"/>
            </a:endParaRPr>
          </a:p>
          <a:p>
            <a:pPr lvl="1" indent="-436245">
              <a:lnSpc>
                <a:spcPct val="150000"/>
              </a:lnSpc>
              <a:spcBef>
                <a:spcPct val="20000"/>
              </a:spcBef>
              <a:buClr>
                <a:srgbClr val="C00000"/>
              </a:buClr>
              <a:buFont typeface="Wingdings" pitchFamily="2" charset="2"/>
              <a:buChar char="v"/>
            </a:pPr>
            <a:r>
              <a:rPr lang="en-GB" sz="2000" dirty="0">
                <a:solidFill>
                  <a:schemeClr val="tx1"/>
                </a:solidFill>
                <a:latin typeface="+mn-lt"/>
                <a:ea typeface="宋体"/>
                <a:cs typeface="Arial"/>
              </a:rPr>
              <a:t>Geospatial </a:t>
            </a:r>
            <a:r>
              <a:rPr lang="en-GB" sz="2000" dirty="0" smtClean="0">
                <a:solidFill>
                  <a:schemeClr val="tx1"/>
                </a:solidFill>
                <a:latin typeface="+mn-lt"/>
                <a:ea typeface="宋体"/>
                <a:cs typeface="Arial"/>
              </a:rPr>
              <a:t>information</a:t>
            </a:r>
          </a:p>
          <a:p>
            <a:pPr lvl="2" indent="-436245">
              <a:spcBef>
                <a:spcPts val="0"/>
              </a:spcBef>
              <a:buClr>
                <a:srgbClr val="C00000"/>
              </a:buClr>
              <a:buFont typeface="Arial" pitchFamily="34" charset="0"/>
              <a:buChar char="−"/>
            </a:pPr>
            <a:r>
              <a:rPr lang="en-US" sz="1500" dirty="0" smtClean="0">
                <a:solidFill>
                  <a:schemeClr val="tx1"/>
                </a:solidFill>
                <a:cs typeface="Arial"/>
              </a:rPr>
              <a:t>9.1.1 - Proportion of the rural population who live within 2 km of an all-season road</a:t>
            </a:r>
          </a:p>
          <a:p>
            <a:pPr lvl="2" indent="-436245">
              <a:spcBef>
                <a:spcPts val="0"/>
              </a:spcBef>
              <a:buClr>
                <a:srgbClr val="C00000"/>
              </a:buClr>
              <a:buFont typeface="Arial" pitchFamily="34" charset="0"/>
              <a:buChar char="−"/>
            </a:pPr>
            <a:r>
              <a:rPr lang="en-US" sz="1500" dirty="0" smtClean="0">
                <a:solidFill>
                  <a:schemeClr val="tx1"/>
                </a:solidFill>
                <a:cs typeface="Arial"/>
              </a:rPr>
              <a:t>11.7.1 - Average share of the built-up area of cities that is open space for public use for all, by sex, age and persons with disabilities</a:t>
            </a:r>
          </a:p>
          <a:p>
            <a:pPr lvl="2" indent="-436245">
              <a:spcBef>
                <a:spcPts val="0"/>
              </a:spcBef>
              <a:buClr>
                <a:srgbClr val="C00000"/>
              </a:buClr>
              <a:buFont typeface="Arial" pitchFamily="34" charset="0"/>
              <a:buChar char="−"/>
            </a:pPr>
            <a:endParaRPr lang="en-GB" sz="1500" dirty="0" smtClean="0">
              <a:solidFill>
                <a:schemeClr val="tx1"/>
              </a:solidFill>
              <a:cs typeface="Arial"/>
            </a:endParaRPr>
          </a:p>
          <a:p>
            <a:pPr lvl="1" indent="-436245">
              <a:spcBef>
                <a:spcPct val="20000"/>
              </a:spcBef>
              <a:buClr>
                <a:srgbClr val="C00000"/>
              </a:buClr>
              <a:buFont typeface="Wingdings" panose="05000000000000000000" pitchFamily="2" charset="2"/>
              <a:buChar char="q"/>
            </a:pPr>
            <a:endParaRPr lang="en-GB" sz="1800" dirty="0">
              <a:solidFill>
                <a:schemeClr val="tx1"/>
              </a:solidFill>
              <a:latin typeface="+mn-lt"/>
              <a:cs typeface="Arial"/>
            </a:endParaRPr>
          </a:p>
          <a:p>
            <a:pPr lvl="1" indent="-436245">
              <a:spcBef>
                <a:spcPct val="20000"/>
              </a:spcBef>
              <a:buClr>
                <a:srgbClr val="C00000"/>
              </a:buClr>
              <a:buFont typeface="Wingdings" panose="05000000000000000000" pitchFamily="2" charset="2"/>
              <a:buChar char="q"/>
            </a:pPr>
            <a:endParaRPr lang="en-GB" sz="1800" dirty="0">
              <a:solidFill>
                <a:schemeClr val="tx1"/>
              </a:solidFill>
              <a:latin typeface="+mn-lt"/>
              <a:cs typeface="Arial"/>
            </a:endParaRPr>
          </a:p>
        </p:txBody>
      </p:sp>
    </p:spTree>
    <p:extLst>
      <p:ext uri="{BB962C8B-B14F-4D97-AF65-F5344CB8AC3E}">
        <p14:creationId xmlns="" xmlns:p14="http://schemas.microsoft.com/office/powerpoint/2010/main" val="2178876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 xmlns:a16="http://schemas.microsoft.com/office/drawing/2014/main" id="{99F41C25-AEAC-4F00-936F-F2B0D7A36F54}"/>
              </a:ext>
            </a:extLst>
          </p:cNvPr>
          <p:cNvSpPr>
            <a:spLocks noGrp="1" noChangeArrowheads="1"/>
          </p:cNvSpPr>
          <p:nvPr>
            <p:ph type="title"/>
          </p:nvPr>
        </p:nvSpPr>
        <p:spPr>
          <a:xfrm>
            <a:off x="685800" y="762000"/>
            <a:ext cx="8189912" cy="679450"/>
          </a:xfrm>
        </p:spPr>
        <p:txBody>
          <a:bodyPr/>
          <a:lstStyle/>
          <a:p>
            <a:r>
              <a:rPr lang="en-GB" altLang="en-US" b="1" dirty="0" smtClean="0"/>
              <a:t>Why PHC and CRVS are important for monitoring SDGs </a:t>
            </a:r>
            <a:endParaRPr lang="en-GB" altLang="en-US" b="1" dirty="0"/>
          </a:p>
        </p:txBody>
      </p:sp>
      <p:sp>
        <p:nvSpPr>
          <p:cNvPr id="5123" name="Rectangle 11">
            <a:extLst>
              <a:ext uri="{FF2B5EF4-FFF2-40B4-BE49-F238E27FC236}">
                <a16:creationId xmlns="" xmlns:a16="http://schemas.microsoft.com/office/drawing/2014/main" id="{BA05D0E5-18F6-4229-AAFA-83F39ACDC7D2}"/>
              </a:ext>
            </a:extLst>
          </p:cNvPr>
          <p:cNvSpPr txBox="1">
            <a:spLocks noChangeArrowheads="1"/>
          </p:cNvSpPr>
          <p:nvPr/>
        </p:nvSpPr>
        <p:spPr bwMode="auto">
          <a:xfrm>
            <a:off x="617171" y="1600200"/>
            <a:ext cx="8298229"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GB" sz="2000" dirty="0">
                <a:solidFill>
                  <a:schemeClr val="tx1"/>
                </a:solidFill>
                <a:latin typeface="+mn-lt"/>
              </a:rPr>
              <a:t>Population and housing censuses </a:t>
            </a:r>
            <a:endParaRPr lang="en-GB" sz="2000" dirty="0" smtClean="0">
              <a:solidFill>
                <a:schemeClr val="tx1"/>
              </a:solidFill>
              <a:latin typeface="+mn-lt"/>
            </a:endParaRPr>
          </a:p>
          <a:p>
            <a:pPr lvl="1">
              <a:spcBef>
                <a:spcPts val="600"/>
              </a:spcBef>
              <a:buClr>
                <a:srgbClr val="C00000"/>
              </a:buClr>
              <a:buFont typeface="Wingdings" panose="05000000000000000000" pitchFamily="2" charset="2"/>
              <a:buChar char="q"/>
            </a:pPr>
            <a:r>
              <a:rPr lang="en-GB" sz="1800" b="0" dirty="0" smtClean="0">
                <a:solidFill>
                  <a:schemeClr val="tx1"/>
                </a:solidFill>
                <a:latin typeface="+mn-lt"/>
              </a:rPr>
              <a:t>are a unique </a:t>
            </a:r>
            <a:r>
              <a:rPr lang="en-GB" sz="1800" b="0" dirty="0">
                <a:solidFill>
                  <a:schemeClr val="tx1"/>
                </a:solidFill>
                <a:latin typeface="+mn-lt"/>
              </a:rPr>
              <a:t>data source </a:t>
            </a:r>
            <a:r>
              <a:rPr lang="en-GB" sz="1800" b="0" dirty="0" smtClean="0">
                <a:solidFill>
                  <a:schemeClr val="tx1"/>
                </a:solidFill>
                <a:latin typeface="+mn-lt"/>
              </a:rPr>
              <a:t>for collecting </a:t>
            </a:r>
            <a:r>
              <a:rPr lang="en-GB" sz="1800" b="0" dirty="0">
                <a:solidFill>
                  <a:schemeClr val="tx1"/>
                </a:solidFill>
                <a:latin typeface="+mn-lt"/>
              </a:rPr>
              <a:t>information </a:t>
            </a:r>
            <a:r>
              <a:rPr lang="en-GB" sz="1800" b="0" dirty="0" smtClean="0">
                <a:solidFill>
                  <a:schemeClr val="tx1"/>
                </a:solidFill>
                <a:latin typeface="+mn-lt"/>
              </a:rPr>
              <a:t>on </a:t>
            </a:r>
            <a:r>
              <a:rPr lang="en-GB" sz="1800" b="0" dirty="0">
                <a:solidFill>
                  <a:schemeClr val="tx1"/>
                </a:solidFill>
                <a:latin typeface="+mn-lt"/>
              </a:rPr>
              <a:t>all individuals and housing units in a </a:t>
            </a:r>
            <a:r>
              <a:rPr lang="en-GB" sz="1800" b="0" dirty="0" smtClean="0">
                <a:solidFill>
                  <a:schemeClr val="tx1"/>
                </a:solidFill>
                <a:latin typeface="+mn-lt"/>
              </a:rPr>
              <a:t>country</a:t>
            </a:r>
            <a:r>
              <a:rPr lang="en-US" sz="1800" b="0" dirty="0" smtClean="0">
                <a:solidFill>
                  <a:schemeClr val="tx1"/>
                </a:solidFill>
                <a:latin typeface="+mn-lt"/>
              </a:rPr>
              <a:t> … on a wide range of topics related to population, demography and housing … which can be disaggregated by </a:t>
            </a:r>
            <a:r>
              <a:rPr lang="en-US" sz="1800" dirty="0" smtClean="0">
                <a:solidFill>
                  <a:schemeClr val="tx1"/>
                </a:solidFill>
                <a:latin typeface="+mn-lt"/>
              </a:rPr>
              <a:t>small population groups </a:t>
            </a:r>
            <a:r>
              <a:rPr lang="en-US" sz="1800" b="0" dirty="0" smtClean="0">
                <a:solidFill>
                  <a:schemeClr val="tx1"/>
                </a:solidFill>
                <a:latin typeface="+mn-lt"/>
              </a:rPr>
              <a:t>and </a:t>
            </a:r>
            <a:r>
              <a:rPr lang="en-US" sz="1800" dirty="0" smtClean="0">
                <a:solidFill>
                  <a:schemeClr val="tx1"/>
                </a:solidFill>
                <a:latin typeface="+mn-lt"/>
              </a:rPr>
              <a:t>small geographic areas </a:t>
            </a:r>
          </a:p>
          <a:p>
            <a:pPr lvl="1">
              <a:spcBef>
                <a:spcPts val="600"/>
              </a:spcBef>
              <a:buClr>
                <a:srgbClr val="C00000"/>
              </a:buClr>
              <a:buFont typeface="Wingdings" panose="05000000000000000000" pitchFamily="2" charset="2"/>
              <a:buChar char="q"/>
            </a:pPr>
            <a:r>
              <a:rPr lang="en-US" sz="1800" dirty="0" smtClean="0">
                <a:solidFill>
                  <a:schemeClr val="tx1"/>
                </a:solidFill>
                <a:latin typeface="+mn-lt"/>
              </a:rPr>
              <a:t>in most countries, PHC is the only source available for producing  information on population count and its distribution, on small population groups (such as international migrants, people with disabilities and population living in slum areas, etc.) as well as on housing conditions</a:t>
            </a:r>
          </a:p>
          <a:p>
            <a:pPr lvl="1">
              <a:spcBef>
                <a:spcPts val="600"/>
              </a:spcBef>
              <a:buClr>
                <a:srgbClr val="C00000"/>
              </a:buClr>
              <a:buFont typeface="Wingdings" panose="05000000000000000000" pitchFamily="2" charset="2"/>
              <a:buChar char="q"/>
            </a:pPr>
            <a:r>
              <a:rPr lang="en-US" sz="1800" dirty="0" smtClean="0">
                <a:solidFill>
                  <a:schemeClr val="tx1"/>
                </a:solidFill>
              </a:rPr>
              <a:t>overall, the census can potentially provide reliable data for about 90 SDG indicators (40% of SDGs), either directly or through population projections based on census data</a:t>
            </a:r>
          </a:p>
          <a:p>
            <a:pPr lvl="1">
              <a:spcBef>
                <a:spcPts val="600"/>
              </a:spcBef>
              <a:buClr>
                <a:srgbClr val="C00000"/>
              </a:buClr>
              <a:buFont typeface="Wingdings" panose="05000000000000000000" pitchFamily="2" charset="2"/>
              <a:buChar char="q"/>
            </a:pPr>
            <a:r>
              <a:rPr lang="en-US" sz="1800" dirty="0" smtClean="0">
                <a:solidFill>
                  <a:schemeClr val="tx1"/>
                </a:solidFill>
                <a:latin typeface="+mn-lt"/>
              </a:rPr>
              <a:t>because PHC are based on the entire population, they are not affected by sampling errors, which household surveys are prone to</a:t>
            </a:r>
          </a:p>
          <a:p>
            <a:pPr lvl="1">
              <a:spcBef>
                <a:spcPct val="20000"/>
              </a:spcBef>
              <a:buClr>
                <a:srgbClr val="C00000"/>
              </a:buClr>
              <a:buFont typeface="Wingdings" panose="05000000000000000000" pitchFamily="2" charset="2"/>
              <a:buChar char="q"/>
            </a:pPr>
            <a:endParaRPr lang="en-US" sz="1800" dirty="0" smtClean="0">
              <a:solidFill>
                <a:schemeClr val="tx1"/>
              </a:solidFill>
              <a:latin typeface="+mn-lt"/>
            </a:endParaRPr>
          </a:p>
          <a:p>
            <a:pPr lvl="1">
              <a:spcBef>
                <a:spcPct val="20000"/>
              </a:spcBef>
              <a:buClr>
                <a:srgbClr val="C00000"/>
              </a:buClr>
              <a:buFont typeface="Wingdings" panose="05000000000000000000" pitchFamily="2" charset="2"/>
              <a:buChar char="q"/>
            </a:pPr>
            <a:endParaRPr lang="en-GB" sz="1800" dirty="0" smtClean="0">
              <a:solidFill>
                <a:schemeClr val="tx1"/>
              </a:solidFill>
              <a:latin typeface="+mn-lt"/>
            </a:endParaRPr>
          </a:p>
          <a:p>
            <a:pPr marL="0" indent="0">
              <a:spcBef>
                <a:spcPct val="20000"/>
              </a:spcBef>
              <a:buClr>
                <a:srgbClr val="C00000"/>
              </a:buClr>
            </a:pPr>
            <a:endParaRPr lang="en-GB" sz="1800" b="0" dirty="0">
              <a:solidFill>
                <a:schemeClr val="tx1"/>
              </a:solidFill>
            </a:endParaRPr>
          </a:p>
          <a:p>
            <a:pPr marL="285750" indent="-285750">
              <a:spcBef>
                <a:spcPct val="20000"/>
              </a:spcBef>
              <a:buClr>
                <a:srgbClr val="C00000"/>
              </a:buClr>
              <a:buFont typeface="Wingdings" panose="05000000000000000000" pitchFamily="2" charset="2"/>
              <a:buChar char="q"/>
            </a:pPr>
            <a:r>
              <a:rPr lang="en-US" sz="1800" dirty="0">
                <a:latin typeface="Arial"/>
                <a:ea typeface="宋体"/>
                <a:cs typeface="Arial"/>
              </a:rPr>
              <a:t> </a:t>
            </a:r>
            <a:endParaRPr lang="en-US" sz="1800" b="0" dirty="0"/>
          </a:p>
        </p:txBody>
      </p:sp>
    </p:spTree>
    <p:extLst>
      <p:ext uri="{BB962C8B-B14F-4D97-AF65-F5344CB8AC3E}">
        <p14:creationId xmlns="" xmlns:p14="http://schemas.microsoft.com/office/powerpoint/2010/main" val="2806917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 xmlns:a16="http://schemas.microsoft.com/office/drawing/2014/main" id="{99F41C25-AEAC-4F00-936F-F2B0D7A36F54}"/>
              </a:ext>
            </a:extLst>
          </p:cNvPr>
          <p:cNvSpPr>
            <a:spLocks noGrp="1" noChangeArrowheads="1"/>
          </p:cNvSpPr>
          <p:nvPr>
            <p:ph type="title"/>
          </p:nvPr>
        </p:nvSpPr>
        <p:spPr>
          <a:xfrm>
            <a:off x="649288" y="857250"/>
            <a:ext cx="7997825" cy="679450"/>
          </a:xfrm>
        </p:spPr>
        <p:txBody>
          <a:bodyPr/>
          <a:lstStyle/>
          <a:p>
            <a:r>
              <a:rPr lang="en-GB" altLang="en-US" b="1" dirty="0"/>
              <a:t>Why PHC and CRVS are important for monitoring SDGs </a:t>
            </a:r>
          </a:p>
        </p:txBody>
      </p:sp>
      <p:sp>
        <p:nvSpPr>
          <p:cNvPr id="5123" name="Rectangle 11">
            <a:extLst>
              <a:ext uri="{FF2B5EF4-FFF2-40B4-BE49-F238E27FC236}">
                <a16:creationId xmlns="" xmlns:a16="http://schemas.microsoft.com/office/drawing/2014/main" id="{BA05D0E5-18F6-4229-AAFA-83F39ACDC7D2}"/>
              </a:ext>
            </a:extLst>
          </p:cNvPr>
          <p:cNvSpPr txBox="1">
            <a:spLocks noChangeArrowheads="1"/>
          </p:cNvSpPr>
          <p:nvPr/>
        </p:nvSpPr>
        <p:spPr bwMode="auto">
          <a:xfrm>
            <a:off x="609600" y="1752600"/>
            <a:ext cx="7997825"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US" sz="2000" dirty="0" smtClean="0">
                <a:latin typeface="Arial"/>
                <a:ea typeface="宋体"/>
                <a:cs typeface="Arial"/>
              </a:rPr>
              <a:t>Civil registration and other administrative registers </a:t>
            </a:r>
          </a:p>
          <a:p>
            <a:pPr lvl="1">
              <a:spcBef>
                <a:spcPts val="1200"/>
              </a:spcBef>
              <a:buClr>
                <a:srgbClr val="C00000"/>
              </a:buClr>
              <a:buFont typeface="Wingdings" panose="05000000000000000000" pitchFamily="2" charset="2"/>
              <a:buChar char="q"/>
            </a:pPr>
            <a:r>
              <a:rPr lang="en-US" sz="2000" b="0" dirty="0" smtClean="0">
                <a:latin typeface="Arial"/>
                <a:ea typeface="宋体"/>
                <a:cs typeface="Arial"/>
              </a:rPr>
              <a:t>are</a:t>
            </a:r>
            <a:r>
              <a:rPr lang="en-US" sz="2000" dirty="0" smtClean="0">
                <a:latin typeface="Arial"/>
                <a:ea typeface="宋体"/>
                <a:cs typeface="Arial"/>
              </a:rPr>
              <a:t> </a:t>
            </a:r>
            <a:r>
              <a:rPr lang="en-US" sz="2000" b="0" dirty="0" smtClean="0">
                <a:latin typeface="Arial"/>
                <a:ea typeface="宋体"/>
                <a:cs typeface="Arial"/>
              </a:rPr>
              <a:t>ideal data sources for producing </a:t>
            </a:r>
            <a:r>
              <a:rPr lang="en-US" sz="2000" b="1" dirty="0" smtClean="0">
                <a:latin typeface="Arial"/>
                <a:ea typeface="宋体"/>
                <a:cs typeface="Arial"/>
              </a:rPr>
              <a:t>periodical and reliable information</a:t>
            </a:r>
            <a:r>
              <a:rPr lang="en-US" sz="2000" b="0" dirty="0" smtClean="0">
                <a:latin typeface="Arial"/>
                <a:ea typeface="宋体"/>
                <a:cs typeface="Arial"/>
              </a:rPr>
              <a:t> on some SDG indicators related to </a:t>
            </a:r>
            <a:r>
              <a:rPr lang="en-US" sz="2000" b="1" dirty="0" smtClean="0">
                <a:latin typeface="Arial"/>
                <a:ea typeface="宋体"/>
                <a:cs typeface="Arial"/>
              </a:rPr>
              <a:t>births, deaths, and many other topics </a:t>
            </a:r>
            <a:r>
              <a:rPr lang="en-US" sz="2000" b="0" dirty="0" smtClean="0">
                <a:latin typeface="Arial"/>
                <a:ea typeface="宋体"/>
                <a:cs typeface="Arial"/>
              </a:rPr>
              <a:t>(such as health, education, social protection etc.)…. however, in many countries, these sources are not universal and complete</a:t>
            </a:r>
          </a:p>
          <a:p>
            <a:pPr lvl="1">
              <a:spcBef>
                <a:spcPts val="1200"/>
              </a:spcBef>
              <a:buClr>
                <a:srgbClr val="C00000"/>
              </a:buClr>
              <a:buFont typeface="Wingdings" panose="05000000000000000000" pitchFamily="2" charset="2"/>
              <a:buChar char="q"/>
            </a:pPr>
            <a:r>
              <a:rPr lang="en-US" sz="2000" dirty="0" smtClean="0">
                <a:latin typeface="Arial"/>
                <a:ea typeface="宋体"/>
                <a:cs typeface="Arial"/>
              </a:rPr>
              <a:t>because CRVS data are based on the entire population, they are not subject to sampling errors</a:t>
            </a:r>
          </a:p>
          <a:p>
            <a:pPr lvl="1">
              <a:spcBef>
                <a:spcPct val="20000"/>
              </a:spcBef>
              <a:buClr>
                <a:srgbClr val="C00000"/>
              </a:buClr>
              <a:buFont typeface="Wingdings" panose="05000000000000000000" pitchFamily="2" charset="2"/>
              <a:buChar char="q"/>
            </a:pPr>
            <a:endParaRPr lang="en-US" sz="2000" b="0" dirty="0" smtClean="0">
              <a:latin typeface="Arial"/>
              <a:ea typeface="宋体"/>
              <a:cs typeface="Arial"/>
            </a:endParaRPr>
          </a:p>
          <a:p>
            <a:pPr marL="0" indent="0">
              <a:spcBef>
                <a:spcPct val="20000"/>
              </a:spcBef>
              <a:buClr>
                <a:srgbClr val="C00000"/>
              </a:buClr>
            </a:pPr>
            <a:endParaRPr lang="en-US" altLang="en-US" sz="2000" dirty="0">
              <a:solidFill>
                <a:schemeClr val="tx1"/>
              </a:solidFill>
              <a:latin typeface="Arial"/>
              <a:ea typeface="宋体"/>
              <a:cs typeface="Arial"/>
            </a:endParaRPr>
          </a:p>
          <a:p>
            <a:pPr>
              <a:spcBef>
                <a:spcPct val="20000"/>
              </a:spcBef>
              <a:buClr>
                <a:srgbClr val="C00000"/>
              </a:buClr>
              <a:buFont typeface="Wingdings" panose="05000000000000000000" pitchFamily="2" charset="2"/>
              <a:buChar char="q"/>
            </a:pPr>
            <a:endParaRPr lang="en-GB" altLang="en-US" sz="1800" b="0" dirty="0">
              <a:solidFill>
                <a:schemeClr val="tx1"/>
              </a:solidFill>
            </a:endParaRPr>
          </a:p>
          <a:p>
            <a:pPr marL="0" indent="0">
              <a:spcBef>
                <a:spcPct val="20000"/>
              </a:spcBef>
              <a:buClr>
                <a:srgbClr val="C00000"/>
              </a:buClr>
            </a:pPr>
            <a:endParaRPr lang="en-GB"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900" b="0" dirty="0">
              <a:solidFill>
                <a:schemeClr val="tx1"/>
              </a:solidFill>
            </a:endParaRPr>
          </a:p>
        </p:txBody>
      </p:sp>
    </p:spTree>
    <p:extLst>
      <p:ext uri="{BB962C8B-B14F-4D97-AF65-F5344CB8AC3E}">
        <p14:creationId xmlns="" xmlns:p14="http://schemas.microsoft.com/office/powerpoint/2010/main" val="2090342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a:extLst>
              <a:ext uri="{FF2B5EF4-FFF2-40B4-BE49-F238E27FC236}">
                <a16:creationId xmlns="" xmlns:a16="http://schemas.microsoft.com/office/drawing/2014/main" id="{99F41C25-AEAC-4F00-936F-F2B0D7A36F54}"/>
              </a:ext>
            </a:extLst>
          </p:cNvPr>
          <p:cNvSpPr>
            <a:spLocks noGrp="1" noChangeArrowheads="1"/>
          </p:cNvSpPr>
          <p:nvPr>
            <p:ph type="title"/>
          </p:nvPr>
        </p:nvSpPr>
        <p:spPr>
          <a:xfrm>
            <a:off x="649288" y="857250"/>
            <a:ext cx="7997825" cy="679450"/>
          </a:xfrm>
        </p:spPr>
        <p:txBody>
          <a:bodyPr/>
          <a:lstStyle/>
          <a:p>
            <a:r>
              <a:rPr lang="en-GB" altLang="en-US" sz="2200" b="1" dirty="0"/>
              <a:t>Main challenges in the use of PHC and CRVS data</a:t>
            </a:r>
          </a:p>
        </p:txBody>
      </p:sp>
      <p:sp>
        <p:nvSpPr>
          <p:cNvPr id="5123" name="Rectangle 11">
            <a:extLst>
              <a:ext uri="{FF2B5EF4-FFF2-40B4-BE49-F238E27FC236}">
                <a16:creationId xmlns="" xmlns:a16="http://schemas.microsoft.com/office/drawing/2014/main" id="{BA05D0E5-18F6-4229-AAFA-83F39ACDC7D2}"/>
              </a:ext>
            </a:extLst>
          </p:cNvPr>
          <p:cNvSpPr txBox="1">
            <a:spLocks noChangeArrowheads="1"/>
          </p:cNvSpPr>
          <p:nvPr/>
        </p:nvSpPr>
        <p:spPr bwMode="auto">
          <a:xfrm>
            <a:off x="609600" y="1905000"/>
            <a:ext cx="8382000" cy="426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spcBef>
                <a:spcPct val="20000"/>
              </a:spcBef>
              <a:buClr>
                <a:srgbClr val="C00000"/>
              </a:buClr>
              <a:buFont typeface="Wingdings" panose="05000000000000000000" pitchFamily="2" charset="2"/>
              <a:buChar char="q"/>
            </a:pPr>
            <a:r>
              <a:rPr lang="en-GB" sz="2000" b="0" dirty="0" smtClean="0">
                <a:solidFill>
                  <a:schemeClr val="tx1"/>
                </a:solidFill>
              </a:rPr>
              <a:t>PHC data must </a:t>
            </a:r>
            <a:r>
              <a:rPr lang="en-GB" sz="2000" b="0" dirty="0">
                <a:solidFill>
                  <a:schemeClr val="tx1"/>
                </a:solidFill>
              </a:rPr>
              <a:t>serve a wide range of purposes </a:t>
            </a:r>
            <a:endParaRPr lang="en-GB" sz="2000" b="0" dirty="0" smtClean="0">
              <a:solidFill>
                <a:schemeClr val="tx1"/>
              </a:solidFill>
            </a:endParaRPr>
          </a:p>
          <a:p>
            <a:pPr lvl="1">
              <a:spcBef>
                <a:spcPts val="600"/>
              </a:spcBef>
              <a:buClr>
                <a:srgbClr val="C00000"/>
              </a:buClr>
              <a:buFont typeface="Wingdings" pitchFamily="2" charset="2"/>
              <a:buChar char="Ø"/>
            </a:pPr>
            <a:r>
              <a:rPr lang="en-GB" sz="1800" dirty="0" smtClean="0">
                <a:solidFill>
                  <a:schemeClr val="tx1"/>
                </a:solidFill>
              </a:rPr>
              <a:t>s</a:t>
            </a:r>
            <a:r>
              <a:rPr lang="en-GB" sz="1800" b="0" dirty="0" smtClean="0">
                <a:solidFill>
                  <a:schemeClr val="tx1"/>
                </a:solidFill>
              </a:rPr>
              <a:t>o, the </a:t>
            </a:r>
            <a:r>
              <a:rPr lang="en-GB" sz="1800" b="0" dirty="0">
                <a:solidFill>
                  <a:schemeClr val="tx1"/>
                </a:solidFill>
              </a:rPr>
              <a:t>amount of detail that can be provided on each individual </a:t>
            </a:r>
            <a:r>
              <a:rPr lang="en-GB" sz="1800" b="0" dirty="0" smtClean="0">
                <a:solidFill>
                  <a:schemeClr val="tx1"/>
                </a:solidFill>
              </a:rPr>
              <a:t>topic </a:t>
            </a:r>
            <a:r>
              <a:rPr lang="en-GB" sz="1800" b="0" dirty="0">
                <a:solidFill>
                  <a:schemeClr val="tx1"/>
                </a:solidFill>
              </a:rPr>
              <a:t>is </a:t>
            </a:r>
            <a:r>
              <a:rPr lang="en-GB" sz="1800" dirty="0" smtClean="0">
                <a:solidFill>
                  <a:schemeClr val="tx1"/>
                </a:solidFill>
              </a:rPr>
              <a:t>limited, as PHC questionnaires do not lend themselves to lengthy and detailed interviews</a:t>
            </a:r>
            <a:endParaRPr lang="en-GB" sz="1800" b="0" dirty="0" smtClean="0">
              <a:solidFill>
                <a:schemeClr val="tx1"/>
              </a:solidFill>
            </a:endParaRPr>
          </a:p>
          <a:p>
            <a:pPr lvl="1">
              <a:spcBef>
                <a:spcPts val="600"/>
              </a:spcBef>
              <a:buClr>
                <a:srgbClr val="C00000"/>
              </a:buClr>
              <a:buFont typeface="Wingdings" pitchFamily="2" charset="2"/>
              <a:buChar char="Ø"/>
            </a:pPr>
            <a:r>
              <a:rPr lang="en-GB" sz="1800" dirty="0" smtClean="0">
                <a:solidFill>
                  <a:schemeClr val="tx1"/>
                </a:solidFill>
              </a:rPr>
              <a:t>t</a:t>
            </a:r>
            <a:r>
              <a:rPr lang="en-GB" sz="1800" b="0" dirty="0" smtClean="0">
                <a:solidFill>
                  <a:schemeClr val="tx1"/>
                </a:solidFill>
              </a:rPr>
              <a:t>he </a:t>
            </a:r>
            <a:r>
              <a:rPr lang="en-GB" sz="1800" b="0" dirty="0">
                <a:solidFill>
                  <a:schemeClr val="tx1"/>
                </a:solidFill>
              </a:rPr>
              <a:t>quality of information collected in </a:t>
            </a:r>
            <a:r>
              <a:rPr lang="en-GB" sz="1800" b="0" dirty="0" smtClean="0">
                <a:solidFill>
                  <a:schemeClr val="tx1"/>
                </a:solidFill>
              </a:rPr>
              <a:t>PHC </a:t>
            </a:r>
            <a:r>
              <a:rPr lang="en-GB" sz="1800" dirty="0" smtClean="0">
                <a:solidFill>
                  <a:schemeClr val="tx1"/>
                </a:solidFill>
              </a:rPr>
              <a:t>on certain social, demographic and economic characteristics </a:t>
            </a:r>
            <a:r>
              <a:rPr lang="en-GB" sz="1800" b="0" dirty="0" smtClean="0">
                <a:solidFill>
                  <a:schemeClr val="tx1"/>
                </a:solidFill>
              </a:rPr>
              <a:t>tend </a:t>
            </a:r>
            <a:r>
              <a:rPr lang="en-GB" sz="1800" b="0" dirty="0">
                <a:solidFill>
                  <a:schemeClr val="tx1"/>
                </a:solidFill>
              </a:rPr>
              <a:t>to be lower than what can be achieved in </a:t>
            </a:r>
            <a:r>
              <a:rPr lang="en-GB" sz="1800" b="0" dirty="0" smtClean="0">
                <a:solidFill>
                  <a:schemeClr val="tx1"/>
                </a:solidFill>
              </a:rPr>
              <a:t>specialized HH surveys</a:t>
            </a:r>
          </a:p>
          <a:p>
            <a:pPr lvl="1">
              <a:spcBef>
                <a:spcPts val="600"/>
              </a:spcBef>
              <a:buClr>
                <a:srgbClr val="C00000"/>
              </a:buClr>
              <a:buFont typeface="Wingdings" pitchFamily="2" charset="2"/>
              <a:buChar char="Ø"/>
            </a:pPr>
            <a:r>
              <a:rPr lang="en-GB" sz="1800" b="0" dirty="0" smtClean="0">
                <a:solidFill>
                  <a:schemeClr val="tx1"/>
                </a:solidFill>
              </a:rPr>
              <a:t>in the case of CRVS, the </a:t>
            </a:r>
            <a:r>
              <a:rPr lang="en-GB" sz="1800" b="0" dirty="0">
                <a:solidFill>
                  <a:schemeClr val="tx1"/>
                </a:solidFill>
              </a:rPr>
              <a:t>coverage of </a:t>
            </a:r>
            <a:r>
              <a:rPr lang="en-GB" sz="1800" b="0" dirty="0" smtClean="0">
                <a:solidFill>
                  <a:schemeClr val="tx1"/>
                </a:solidFill>
              </a:rPr>
              <a:t>CRVS </a:t>
            </a:r>
            <a:r>
              <a:rPr lang="en-GB" sz="1800" b="0" dirty="0">
                <a:solidFill>
                  <a:schemeClr val="tx1"/>
                </a:solidFill>
              </a:rPr>
              <a:t>in some countries is not </a:t>
            </a:r>
            <a:r>
              <a:rPr lang="en-GB" sz="1800" b="0" dirty="0" smtClean="0">
                <a:solidFill>
                  <a:schemeClr val="tx1"/>
                </a:solidFill>
              </a:rPr>
              <a:t>universal</a:t>
            </a:r>
          </a:p>
          <a:p>
            <a:pPr>
              <a:spcBef>
                <a:spcPct val="20000"/>
              </a:spcBef>
              <a:buClr>
                <a:srgbClr val="C00000"/>
              </a:buClr>
              <a:buFont typeface="Wingdings" panose="05000000000000000000" pitchFamily="2" charset="2"/>
              <a:buChar char="q"/>
            </a:pPr>
            <a:endParaRPr lang="en-GB" sz="2000" b="0" dirty="0" smtClean="0">
              <a:solidFill>
                <a:schemeClr val="tx1"/>
              </a:solidFill>
            </a:endParaRPr>
          </a:p>
          <a:p>
            <a:pPr>
              <a:spcBef>
                <a:spcPct val="20000"/>
              </a:spcBef>
              <a:buClr>
                <a:srgbClr val="C00000"/>
              </a:buClr>
              <a:buFont typeface="Wingdings" panose="05000000000000000000" pitchFamily="2" charset="2"/>
              <a:buChar char="q"/>
            </a:pPr>
            <a:r>
              <a:rPr lang="en-GB" sz="2000" b="0" dirty="0" smtClean="0">
                <a:solidFill>
                  <a:schemeClr val="tx1"/>
                </a:solidFill>
              </a:rPr>
              <a:t>The </a:t>
            </a:r>
            <a:r>
              <a:rPr lang="en-GB" sz="2000" b="0" dirty="0">
                <a:solidFill>
                  <a:schemeClr val="tx1"/>
                </a:solidFill>
              </a:rPr>
              <a:t>fact that </a:t>
            </a:r>
            <a:r>
              <a:rPr lang="en-GB" sz="2000" b="0" dirty="0" smtClean="0">
                <a:solidFill>
                  <a:schemeClr val="tx1"/>
                </a:solidFill>
              </a:rPr>
              <a:t>PHC </a:t>
            </a:r>
            <a:r>
              <a:rPr lang="en-GB" sz="2000" b="0" dirty="0">
                <a:solidFill>
                  <a:schemeClr val="tx1"/>
                </a:solidFill>
              </a:rPr>
              <a:t>are typically carried out only once every ten years limits their capacity to produce data that need to be updated on a regular basis for monitoring SDGs</a:t>
            </a:r>
          </a:p>
        </p:txBody>
      </p:sp>
    </p:spTree>
    <p:extLst>
      <p:ext uri="{BB962C8B-B14F-4D97-AF65-F5344CB8AC3E}">
        <p14:creationId xmlns="" xmlns:p14="http://schemas.microsoft.com/office/powerpoint/2010/main" val="108144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685800"/>
            <a:ext cx="7997825" cy="679450"/>
          </a:xfrm>
        </p:spPr>
        <p:txBody>
          <a:bodyPr/>
          <a:lstStyle/>
          <a:p>
            <a:r>
              <a:rPr lang="en-US" altLang="en-US" sz="2200" b="1" dirty="0" smtClean="0"/>
              <a:t>Objectives of the technical report</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381000" y="1676400"/>
            <a:ext cx="87630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342900" indent="-342900">
              <a:spcBef>
                <a:spcPct val="20000"/>
              </a:spcBef>
              <a:buClr>
                <a:srgbClr val="C00000"/>
              </a:buClr>
              <a:buFont typeface="Wingdings" panose="05000000000000000000" pitchFamily="2" charset="2"/>
              <a:buChar char="q"/>
            </a:pPr>
            <a:r>
              <a:rPr lang="en-US" dirty="0" smtClean="0">
                <a:solidFill>
                  <a:schemeClr val="tx1"/>
                </a:solidFill>
              </a:rPr>
              <a:t> </a:t>
            </a:r>
            <a:r>
              <a:rPr lang="en-US" altLang="en-US" sz="2000" b="0" dirty="0" smtClean="0">
                <a:solidFill>
                  <a:schemeClr val="tx1"/>
                </a:solidFill>
              </a:rPr>
              <a:t>Overall objectives:</a:t>
            </a:r>
            <a:endParaRPr lang="en-US" altLang="en-US" sz="2000" b="0" dirty="0">
              <a:solidFill>
                <a:schemeClr val="tx1"/>
              </a:solidFill>
            </a:endParaRPr>
          </a:p>
          <a:p>
            <a:pPr lvl="1" indent="-436245">
              <a:spcBef>
                <a:spcPts val="600"/>
              </a:spcBef>
              <a:buClr>
                <a:srgbClr val="C00000"/>
              </a:buClr>
              <a:buFont typeface="Courier New" panose="02070309020205020404" pitchFamily="49" charset="0"/>
              <a:buChar char="o"/>
            </a:pPr>
            <a:r>
              <a:rPr lang="en-GB" sz="1600" dirty="0" smtClean="0">
                <a:solidFill>
                  <a:schemeClr val="tx1"/>
                </a:solidFill>
                <a:latin typeface="Arial"/>
                <a:ea typeface="宋体"/>
                <a:cs typeface="Arial"/>
              </a:rPr>
              <a:t>plan their PHC by taking into account the data requirements for monitoring SDGs indicators</a:t>
            </a:r>
            <a:endParaRPr lang="en-GB" sz="1600" dirty="0">
              <a:solidFill>
                <a:schemeClr val="tx1"/>
              </a:solidFill>
              <a:cs typeface="Arial"/>
            </a:endParaRPr>
          </a:p>
          <a:p>
            <a:pPr lvl="1" indent="-436245">
              <a:spcBef>
                <a:spcPts val="600"/>
              </a:spcBef>
              <a:buClr>
                <a:srgbClr val="C00000"/>
              </a:buClr>
              <a:buFont typeface="Courier New" panose="02070309020205020404" pitchFamily="49" charset="0"/>
              <a:buChar char="o"/>
            </a:pPr>
            <a:r>
              <a:rPr lang="en-GB" sz="1600" dirty="0" smtClean="0">
                <a:solidFill>
                  <a:schemeClr val="tx1"/>
                </a:solidFill>
              </a:rPr>
              <a:t>making the best possible use of the information that is already routinely collected in PHC and CRVS systems</a:t>
            </a:r>
          </a:p>
          <a:p>
            <a:pPr>
              <a:spcBef>
                <a:spcPct val="20000"/>
              </a:spcBef>
              <a:buClr>
                <a:srgbClr val="C00000"/>
              </a:buClr>
              <a:buFont typeface="Wingdings" panose="05000000000000000000" pitchFamily="2" charset="2"/>
              <a:buChar char="q"/>
            </a:pPr>
            <a:endParaRPr lang="en-US" altLang="en-US" sz="1000" b="0" dirty="0" smtClean="0">
              <a:solidFill>
                <a:schemeClr val="tx1"/>
              </a:solidFill>
            </a:endParaRPr>
          </a:p>
          <a:p>
            <a:pPr>
              <a:spcBef>
                <a:spcPct val="20000"/>
              </a:spcBef>
              <a:buClr>
                <a:srgbClr val="C00000"/>
              </a:buClr>
              <a:buFont typeface="Wingdings" panose="05000000000000000000" pitchFamily="2" charset="2"/>
              <a:buChar char="q"/>
            </a:pPr>
            <a:r>
              <a:rPr lang="en-US" altLang="en-US" sz="2000" b="0" dirty="0" smtClean="0">
                <a:solidFill>
                  <a:schemeClr val="tx1"/>
                </a:solidFill>
              </a:rPr>
              <a:t>Specific objectives include:</a:t>
            </a:r>
          </a:p>
          <a:p>
            <a:pPr lvl="1" indent="-436245">
              <a:spcBef>
                <a:spcPts val="600"/>
              </a:spcBef>
              <a:buClr>
                <a:srgbClr val="C00000"/>
              </a:buClr>
              <a:buFont typeface="Courier New" panose="02070309020205020404" pitchFamily="49" charset="0"/>
              <a:buChar char="o"/>
            </a:pPr>
            <a:r>
              <a:rPr lang="en-GB" sz="1600" dirty="0" smtClean="0">
                <a:solidFill>
                  <a:schemeClr val="tx1"/>
                </a:solidFill>
              </a:rPr>
              <a:t>identify SDG indicators that can be fully/partly produced using PHC/CRVS data</a:t>
            </a:r>
          </a:p>
          <a:p>
            <a:pPr lvl="1" indent="-436245">
              <a:spcBef>
                <a:spcPts val="600"/>
              </a:spcBef>
              <a:buClr>
                <a:srgbClr val="C00000"/>
              </a:buClr>
              <a:buFont typeface="Courier New" panose="02070309020205020404" pitchFamily="49" charset="0"/>
              <a:buChar char="o"/>
            </a:pPr>
            <a:r>
              <a:rPr lang="en-GB" sz="1600" dirty="0" smtClean="0"/>
              <a:t>highlight the advantages of PHC/CRVS for the disaggregation of SDG indicators</a:t>
            </a:r>
            <a:endParaRPr lang="en-GB" sz="1600" dirty="0" smtClean="0">
              <a:cs typeface="Arial" panose="020B0604020202020204" pitchFamily="34" charset="0"/>
            </a:endParaRPr>
          </a:p>
          <a:p>
            <a:pPr lvl="1" indent="-436245">
              <a:spcBef>
                <a:spcPts val="600"/>
              </a:spcBef>
              <a:buClr>
                <a:srgbClr val="C00000"/>
              </a:buClr>
              <a:buFont typeface="Courier New" panose="02070309020205020404" pitchFamily="49" charset="0"/>
              <a:buChar char="o"/>
            </a:pPr>
            <a:r>
              <a:rPr lang="en-GB" sz="1600" dirty="0" smtClean="0">
                <a:solidFill>
                  <a:schemeClr val="tx1"/>
                </a:solidFill>
                <a:latin typeface="Arial"/>
                <a:ea typeface="宋体"/>
                <a:cs typeface="Arial"/>
              </a:rPr>
              <a:t>highlight the major challenges posed by the use of PHC or CRVS in the measurement of SDG indicators and suggest potential analytical strategies to mitigate challenges</a:t>
            </a:r>
          </a:p>
          <a:p>
            <a:pPr lvl="1" indent="-436245">
              <a:spcBef>
                <a:spcPts val="600"/>
              </a:spcBef>
              <a:buClr>
                <a:srgbClr val="C00000"/>
              </a:buClr>
              <a:buFont typeface="Courier New" panose="02070309020205020404" pitchFamily="49" charset="0"/>
              <a:buChar char="o"/>
            </a:pPr>
            <a:r>
              <a:rPr lang="en-GB" sz="1600" dirty="0" smtClean="0">
                <a:solidFill>
                  <a:schemeClr val="tx1"/>
                </a:solidFill>
              </a:rPr>
              <a:t>provide suggestions on topics/questions that might be added to PHC questionnaires with a comparatively small investment</a:t>
            </a:r>
            <a:endParaRPr lang="en-GB" sz="1900" dirty="0" smtClean="0">
              <a:solidFill>
                <a:schemeClr val="tx1"/>
              </a:solidFill>
              <a:cs typeface="Arial" panose="020B0604020202020204" pitchFamily="34" charset="0"/>
            </a:endParaRPr>
          </a:p>
          <a:p>
            <a:pPr>
              <a:spcBef>
                <a:spcPct val="20000"/>
              </a:spcBef>
              <a:buClr>
                <a:schemeClr val="accent2"/>
              </a:buClr>
            </a:pPr>
            <a:endParaRPr lang="en-US" altLang="en-US" sz="1500" b="0" dirty="0" smtClean="0">
              <a:solidFill>
                <a:schemeClr val="tx1"/>
              </a:solidFill>
              <a:latin typeface="Arial"/>
              <a:ea typeface="宋体"/>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
            <a:extLst>
              <a:ext uri="{FF2B5EF4-FFF2-40B4-BE49-F238E27FC236}">
                <a16:creationId xmlns="" xmlns:a16="http://schemas.microsoft.com/office/drawing/2014/main" id="{97C0C210-37BD-4139-BC19-1DEA9015CF17}"/>
              </a:ext>
            </a:extLst>
          </p:cNvPr>
          <p:cNvSpPr>
            <a:spLocks noGrp="1" noChangeArrowheads="1"/>
          </p:cNvSpPr>
          <p:nvPr>
            <p:ph type="title"/>
          </p:nvPr>
        </p:nvSpPr>
        <p:spPr>
          <a:xfrm>
            <a:off x="685800" y="857250"/>
            <a:ext cx="7997825" cy="679450"/>
          </a:xfrm>
        </p:spPr>
        <p:txBody>
          <a:bodyPr/>
          <a:lstStyle/>
          <a:p>
            <a:r>
              <a:rPr lang="en-US" altLang="en-US" sz="2200" b="1" dirty="0"/>
              <a:t>Target </a:t>
            </a:r>
            <a:r>
              <a:rPr lang="en-US" altLang="en-US" sz="2200" b="1" dirty="0" smtClean="0"/>
              <a:t>audience</a:t>
            </a:r>
            <a:endParaRPr lang="en-GB" altLang="en-US" sz="2200" b="1" dirty="0"/>
          </a:p>
        </p:txBody>
      </p:sp>
      <p:sp>
        <p:nvSpPr>
          <p:cNvPr id="6147" name="Rectangle 11">
            <a:extLst>
              <a:ext uri="{FF2B5EF4-FFF2-40B4-BE49-F238E27FC236}">
                <a16:creationId xmlns="" xmlns:a16="http://schemas.microsoft.com/office/drawing/2014/main" id="{F390CB27-4340-4E6A-9737-991275FBA12F}"/>
              </a:ext>
            </a:extLst>
          </p:cNvPr>
          <p:cNvSpPr txBox="1">
            <a:spLocks noChangeArrowheads="1"/>
          </p:cNvSpPr>
          <p:nvPr/>
        </p:nvSpPr>
        <p:spPr bwMode="auto">
          <a:xfrm>
            <a:off x="687908" y="1707714"/>
            <a:ext cx="7883004" cy="36249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lvl="1">
              <a:spcBef>
                <a:spcPts val="1200"/>
              </a:spcBef>
              <a:buClr>
                <a:srgbClr val="CC0000"/>
              </a:buClr>
              <a:buFont typeface="Wingdings" panose="05000000000000000000" pitchFamily="2" charset="2"/>
              <a:buChar char="q"/>
            </a:pPr>
            <a:r>
              <a:rPr lang="en-GB" sz="2000" b="0" dirty="0"/>
              <a:t>Users who may actually use </a:t>
            </a:r>
            <a:r>
              <a:rPr lang="en-GB" sz="2000" b="0" dirty="0" smtClean="0"/>
              <a:t>Technical Report </a:t>
            </a:r>
            <a:r>
              <a:rPr lang="en-GB" sz="2000" b="0" dirty="0"/>
              <a:t>as </a:t>
            </a:r>
            <a:r>
              <a:rPr lang="en-GB" sz="2000" b="0" u="sng" dirty="0"/>
              <a:t>a manual for computing </a:t>
            </a:r>
            <a:r>
              <a:rPr lang="en-GB" sz="2000" b="0" dirty="0"/>
              <a:t>SDG indicators from PHC and CRVS </a:t>
            </a:r>
            <a:r>
              <a:rPr lang="en-GB" sz="2000" b="0" dirty="0" smtClean="0"/>
              <a:t>data</a:t>
            </a:r>
            <a:endParaRPr lang="en-US" sz="2000" b="0" dirty="0"/>
          </a:p>
          <a:p>
            <a:pPr lvl="1">
              <a:spcBef>
                <a:spcPts val="1200"/>
              </a:spcBef>
              <a:buClr>
                <a:srgbClr val="CC0000"/>
              </a:buClr>
              <a:buFont typeface="Wingdings" panose="05000000000000000000" pitchFamily="2" charset="2"/>
              <a:buChar char="q"/>
            </a:pPr>
            <a:r>
              <a:rPr lang="en-GB" sz="2000" b="0" dirty="0"/>
              <a:t>Users who work </a:t>
            </a:r>
            <a:r>
              <a:rPr lang="en-GB" sz="2000" b="0" dirty="0" smtClean="0"/>
              <a:t>on </a:t>
            </a:r>
            <a:r>
              <a:rPr lang="en-GB" sz="2000" b="0" dirty="0"/>
              <a:t>methodological aspects of the PHC or CRVS and looking for guidance on how to improve </a:t>
            </a:r>
            <a:r>
              <a:rPr lang="en-GB" sz="2000" b="0" dirty="0" smtClean="0"/>
              <a:t>the use of these </a:t>
            </a:r>
            <a:r>
              <a:rPr lang="en-GB" sz="2000" b="0" dirty="0"/>
              <a:t>sources; </a:t>
            </a:r>
            <a:r>
              <a:rPr lang="en-GB" sz="2000" b="0" dirty="0" smtClean="0"/>
              <a:t>and, </a:t>
            </a:r>
            <a:endParaRPr lang="en-US" sz="2000" b="0" dirty="0"/>
          </a:p>
          <a:p>
            <a:pPr lvl="1">
              <a:spcBef>
                <a:spcPts val="1200"/>
              </a:spcBef>
              <a:buClr>
                <a:srgbClr val="CC0000"/>
              </a:buClr>
              <a:buFont typeface="Wingdings" panose="05000000000000000000" pitchFamily="2" charset="2"/>
              <a:buChar char="q"/>
            </a:pPr>
            <a:r>
              <a:rPr lang="en-GB" sz="2000" b="0" dirty="0" smtClean="0"/>
              <a:t>Those </a:t>
            </a:r>
            <a:r>
              <a:rPr lang="en-GB" sz="2000" b="0" dirty="0"/>
              <a:t>who are looking for an assessment of the relative </a:t>
            </a:r>
            <a:r>
              <a:rPr lang="en-GB" sz="2000" b="0" dirty="0" smtClean="0"/>
              <a:t>benefit </a:t>
            </a:r>
            <a:r>
              <a:rPr lang="en-GB" sz="2000" b="0" dirty="0"/>
              <a:t>of </a:t>
            </a:r>
            <a:r>
              <a:rPr lang="en-GB" sz="2000" b="0" dirty="0" smtClean="0"/>
              <a:t>using different </a:t>
            </a:r>
            <a:r>
              <a:rPr lang="en-GB" sz="2000" b="0" dirty="0"/>
              <a:t>data sources, </a:t>
            </a:r>
            <a:r>
              <a:rPr lang="en-GB" sz="2000" b="0" dirty="0" smtClean="0"/>
              <a:t>particularly </a:t>
            </a:r>
            <a:r>
              <a:rPr lang="en-GB" sz="2000" b="0" dirty="0"/>
              <a:t>the value of </a:t>
            </a:r>
            <a:r>
              <a:rPr lang="en-GB" sz="2000" b="0" dirty="0" smtClean="0"/>
              <a:t>data from PHC </a:t>
            </a:r>
            <a:r>
              <a:rPr lang="en-GB" sz="2000" b="0" dirty="0"/>
              <a:t>and </a:t>
            </a:r>
            <a:r>
              <a:rPr lang="en-GB" sz="2000" b="0" dirty="0" smtClean="0"/>
              <a:t>CRVS</a:t>
            </a:r>
            <a:endParaRPr lang="en-US" altLang="en-US" sz="2000" b="0" dirty="0">
              <a:solidFill>
                <a:schemeClr val="tx1"/>
              </a:solidFill>
            </a:endParaRPr>
          </a:p>
          <a:p>
            <a:pPr marL="471487" lvl="1" indent="0">
              <a:spcBef>
                <a:spcPct val="20000"/>
              </a:spcBef>
              <a:buClr>
                <a:srgbClr val="C00000"/>
              </a:buClr>
            </a:pPr>
            <a:endParaRPr lang="en-US" altLang="en-US" sz="1500" dirty="0">
              <a:solidFill>
                <a:schemeClr val="tx1"/>
              </a:solidFill>
            </a:endParaRPr>
          </a:p>
        </p:txBody>
      </p:sp>
    </p:spTree>
    <p:extLst>
      <p:ext uri="{BB962C8B-B14F-4D97-AF65-F5344CB8AC3E}">
        <p14:creationId xmlns="" xmlns:p14="http://schemas.microsoft.com/office/powerpoint/2010/main" val="331451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CR VS UNSD v1">
  <a:themeElements>
    <a:clrScheme name="CR VS UNSD v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R VS UNSD v1">
      <a:majorFont>
        <a:latin typeface="Verdana"/>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ea typeface="宋体"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ea typeface="宋体" charset="-122"/>
          </a:defRPr>
        </a:defPPr>
      </a:lstStyle>
    </a:lnDef>
  </a:objectDefaults>
  <a:extraClrSchemeLst>
    <a:extraClrScheme>
      <a:clrScheme name="CR VS UNSD v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R VS UNSD v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R VS UNSD v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R VS UNSD v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R VS UNSD v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R VS UNSD v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R VS UNSD v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CE9CB7B05C164D8080449E5E0CE91F" ma:contentTypeVersion="8" ma:contentTypeDescription="Create a new document." ma:contentTypeScope="" ma:versionID="885871504bcd38f87dfa3b6ee129d3b8">
  <xsd:schema xmlns:xsd="http://www.w3.org/2001/XMLSchema" xmlns:xs="http://www.w3.org/2001/XMLSchema" xmlns:p="http://schemas.microsoft.com/office/2006/metadata/properties" xmlns:ns3="331bc5fa-37a0-4eaf-92e6-e8f500860589" xmlns:ns4="efb7f1d3-2f00-4f20-b7f7-b4cd1648c34e" targetNamespace="http://schemas.microsoft.com/office/2006/metadata/properties" ma:root="true" ma:fieldsID="1d338a38373e06f7c30f759d127552a5" ns3:_="" ns4:_="">
    <xsd:import namespace="331bc5fa-37a0-4eaf-92e6-e8f500860589"/>
    <xsd:import namespace="efb7f1d3-2f00-4f20-b7f7-b4cd1648c34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1bc5fa-37a0-4eaf-92e6-e8f5008605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b7f1d3-2f00-4f20-b7f7-b4cd1648c34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8FCE68-17C1-40E5-921E-0CDA96CC67AF}">
  <ds:schemaRefs>
    <ds:schemaRef ds:uri="http://schemas.microsoft.com/office/infopath/2007/PartnerControls"/>
    <ds:schemaRef ds:uri="efb7f1d3-2f00-4f20-b7f7-b4cd1648c34e"/>
    <ds:schemaRef ds:uri="http://purl.org/dc/elements/1.1/"/>
    <ds:schemaRef ds:uri="http://schemas.microsoft.com/office/2006/metadata/properties"/>
    <ds:schemaRef ds:uri="http://schemas.microsoft.com/office/2006/documentManagement/types"/>
    <ds:schemaRef ds:uri="http://www.w3.org/XML/1998/namespace"/>
    <ds:schemaRef ds:uri="331bc5fa-37a0-4eaf-92e6-e8f500860589"/>
    <ds:schemaRef ds:uri="http://purl.org/dc/term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A3401BD2-6F38-4D76-8E85-FAB9A6380B81}">
  <ds:schemaRefs>
    <ds:schemaRef ds:uri="http://schemas.microsoft.com/sharepoint/v3/contenttype/forms"/>
  </ds:schemaRefs>
</ds:datastoreItem>
</file>

<file path=customXml/itemProps3.xml><?xml version="1.0" encoding="utf-8"?>
<ds:datastoreItem xmlns:ds="http://schemas.openxmlformats.org/officeDocument/2006/customXml" ds:itemID="{E53E6417-DC14-474D-AB47-DD4575C845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1bc5fa-37a0-4eaf-92e6-e8f500860589"/>
    <ds:schemaRef ds:uri="efb7f1d3-2f00-4f20-b7f7-b4cd1648c3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CR VS UNSD v1</Template>
  <TotalTime>18754</TotalTime>
  <Words>1103</Words>
  <Application>Microsoft Office PowerPoint</Application>
  <PresentationFormat>On-screen Show (4:3)</PresentationFormat>
  <Paragraphs>150</Paragraphs>
  <Slides>20</Slides>
  <Notes>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CR VS UNSD v1</vt:lpstr>
      <vt:lpstr>Custom Design</vt:lpstr>
      <vt:lpstr>Slide 1</vt:lpstr>
      <vt:lpstr>Outline</vt:lpstr>
      <vt:lpstr>Background – reasons for the technical report</vt:lpstr>
      <vt:lpstr>Overview of data sources for the global SDG indicators</vt:lpstr>
      <vt:lpstr>Why PHC and CRVS are important for monitoring SDGs </vt:lpstr>
      <vt:lpstr>Why PHC and CRVS are important for monitoring SDGs </vt:lpstr>
      <vt:lpstr>Main challenges in the use of PHC and CRVS data</vt:lpstr>
      <vt:lpstr>Objectives of the technical report</vt:lpstr>
      <vt:lpstr>Target audience</vt:lpstr>
      <vt:lpstr>Criteria used for selection of SDG indicators</vt:lpstr>
      <vt:lpstr>Criteria used for selection of SDG indicators</vt:lpstr>
      <vt:lpstr>Criteria used for selection of SDG indicators</vt:lpstr>
      <vt:lpstr>Criteria used for selection of SDG indicators</vt:lpstr>
      <vt:lpstr>Criteria used for selection of SDG indicators</vt:lpstr>
      <vt:lpstr>Structure of the report</vt:lpstr>
      <vt:lpstr>Organization of the content of report  (components of detailed analysis for each SDG indicator)</vt:lpstr>
      <vt:lpstr>Slide 17</vt:lpstr>
      <vt:lpstr>  SDG indicators that can be measured wholly or partly through PHC and CRVS data </vt:lpstr>
      <vt:lpstr>Distribution of the selected indicators by Group / Tier</vt:lpstr>
      <vt:lpstr>Slide 20</vt:lpstr>
    </vt:vector>
  </TitlesOfParts>
  <Company>United Nations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United Nations</dc:creator>
  <cp:lastModifiedBy>S T</cp:lastModifiedBy>
  <cp:revision>645</cp:revision>
  <cp:lastPrinted>2019-09-05T19:16:52Z</cp:lastPrinted>
  <dcterms:created xsi:type="dcterms:W3CDTF">2010-07-26T19:52:36Z</dcterms:created>
  <dcterms:modified xsi:type="dcterms:W3CDTF">2020-11-17T05:54:26Z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0x0101002ACE9CB7B05C164D8080449E5E0CE91F</vt:lpwstr>
  </property>
</Properties>
</file>